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82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83" r:id="rId11"/>
    <p:sldId id="281" r:id="rId12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0187F8-BA8E-440F-B896-9C63A671455D}" type="datetimeFigureOut">
              <a:rPr lang="ru-RU" smtClean="0"/>
              <a:t>06.05.2020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AF9082-2645-41BD-A626-D178D29AFF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27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39952" y="304800"/>
            <a:ext cx="6304026" cy="1009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04975" y="1981022"/>
            <a:ext cx="6949440" cy="2281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86688" y="4176522"/>
            <a:ext cx="6986905" cy="1183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FF33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9831" y="405383"/>
            <a:ext cx="4680203" cy="37710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357116" y="0"/>
            <a:ext cx="4786883" cy="8145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5740908" y="391668"/>
            <a:ext cx="2137410" cy="18341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69926" y="-27711"/>
            <a:ext cx="8804147" cy="16960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74065" y="3140038"/>
            <a:ext cx="8268334" cy="2653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33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alizej@yandex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6.png"/><Relationship Id="rId26" Type="http://schemas.openxmlformats.org/officeDocument/2006/relationships/image" Target="../media/image54.png"/><Relationship Id="rId3" Type="http://schemas.openxmlformats.org/officeDocument/2006/relationships/image" Target="../media/image31.png"/><Relationship Id="rId21" Type="http://schemas.openxmlformats.org/officeDocument/2006/relationships/image" Target="../media/image49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openxmlformats.org/officeDocument/2006/relationships/image" Target="../media/image45.png"/><Relationship Id="rId25" Type="http://schemas.openxmlformats.org/officeDocument/2006/relationships/image" Target="../media/image53.png"/><Relationship Id="rId2" Type="http://schemas.openxmlformats.org/officeDocument/2006/relationships/image" Target="../media/image30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29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24" Type="http://schemas.openxmlformats.org/officeDocument/2006/relationships/image" Target="../media/image52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23" Type="http://schemas.openxmlformats.org/officeDocument/2006/relationships/image" Target="../media/image51.png"/><Relationship Id="rId28" Type="http://schemas.openxmlformats.org/officeDocument/2006/relationships/image" Target="../media/image56.png"/><Relationship Id="rId10" Type="http://schemas.openxmlformats.org/officeDocument/2006/relationships/image" Target="../media/image38.png"/><Relationship Id="rId19" Type="http://schemas.openxmlformats.org/officeDocument/2006/relationships/image" Target="../media/image47.png"/><Relationship Id="rId31" Type="http://schemas.openxmlformats.org/officeDocument/2006/relationships/image" Target="../media/image59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Relationship Id="rId22" Type="http://schemas.openxmlformats.org/officeDocument/2006/relationships/image" Target="../media/image50.png"/><Relationship Id="rId27" Type="http://schemas.openxmlformats.org/officeDocument/2006/relationships/image" Target="../media/image55.png"/><Relationship Id="rId30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381000"/>
            <a:ext cx="8268334" cy="640175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Тема. Состояния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требующие проведения первой помощи, мероприятия и способы оказания первой помощи при неотложных состояниях. Правила и способы переноски (транспортировки) пострадавших.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Тема. Повторение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«Основы комплексной безопасности», «Защита населения Российской Федерации от опасных и чрезвычайных ситуаций», «Основы противодействия экстремизму, терроризму и наркотизму в Российской Федерации».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004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вая помощь при ДТП для 2020 года - правила, особенности оказания, доврачебная, обучение водител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5"/>
            <a:ext cx="9140498" cy="685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156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85800" y="152400"/>
            <a:ext cx="7024744" cy="1143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2400" b="1" i="0">
                <a:solidFill>
                  <a:srgbClr val="FF0000"/>
                </a:solidFill>
                <a:latin typeface="Times New Roman"/>
                <a:ea typeface="+mj-ea"/>
                <a:cs typeface="Times New Roman"/>
              </a:defRPr>
            </a:lvl1pPr>
          </a:lstStyle>
          <a:p>
            <a:r>
              <a:rPr lang="ru-RU" sz="1200" b="0" kern="0" dirty="0" smtClean="0"/>
              <a:t>Домашнее задание: выполнить задание.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Для повторение </a:t>
            </a:r>
            <a:r>
              <a:rPr lang="ru-RU" sz="1200" dirty="0">
                <a:solidFill>
                  <a:schemeClr val="tx1"/>
                </a:solidFill>
              </a:rPr>
              <a:t>тем  «Основы комплексной безопасности», «Защита населения Российской Федерации от опасных и чрезвычайных ситуаций», «Основы противодействия экстремизму, терроризму и наркотизму в Российской Федерации»</a:t>
            </a:r>
            <a:endParaRPr lang="ru-RU" sz="1200" dirty="0" smtClean="0">
              <a:solidFill>
                <a:schemeClr val="tx1"/>
              </a:solidFill>
            </a:endParaRPr>
          </a:p>
          <a:p>
            <a:r>
              <a:rPr lang="ru-RU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>
                <a:solidFill>
                  <a:schemeClr val="tx1"/>
                </a:solidFill>
              </a:rPr>
              <a:t>. Из перечисленных ниже причин выберите те, которые являются причинами вынужденного автономного существования в природных условиях: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1) потеря части продуктов питания, потеря компаса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2) несвоевременная регистрация туристической группы перед выходом на маршрут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3) потеря ориентировки на местности во время похода, авария транспортных средств в условиях природной среды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4) плохие погодные условия на маршруте движения</a:t>
            </a:r>
          </a:p>
          <a:p>
            <a:r>
              <a:rPr lang="ru-RU" sz="1200" dirty="0">
                <a:solidFill>
                  <a:schemeClr val="tx1"/>
                </a:solidFill>
              </a:rPr>
              <a:t>2. Как называются с точки зрения Правил дорожного движения лица, передвигающиеся в инвалидных колясках без двигателя?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1) водитель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2) пассажир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3) пешеход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4) путешественник</a:t>
            </a:r>
          </a:p>
          <a:p>
            <a:r>
              <a:rPr lang="ru-RU" sz="1200" dirty="0">
                <a:solidFill>
                  <a:schemeClr val="tx1"/>
                </a:solidFill>
              </a:rPr>
              <a:t>3. Как необходимо поступить человеку, если в подъезд вместе с ним заходит незнакомец?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1) пропустить незнакомца вперёд, под любым предлогом задержаться у подъезда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2) не следует обращать на постороннего человека внимания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3) завязать с незнакомцем беседу и попытаться выяснить, в какую квартиру он следует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4) войдя в подъезд, побежать наверх</a:t>
            </a:r>
          </a:p>
          <a:p>
            <a:r>
              <a:rPr lang="ru-RU" sz="1200" dirty="0">
                <a:solidFill>
                  <a:schemeClr val="tx1"/>
                </a:solidFill>
              </a:rPr>
              <a:t>4. По средствам, используемым при осуществлении террористических актов, виды терроризма могут быть подразделены на: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1) нетрадиционные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2) стандартные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3) обычные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4) традиционные и технологические</a:t>
            </a:r>
          </a:p>
          <a:p>
            <a:r>
              <a:rPr lang="ru-RU" sz="1200" dirty="0">
                <a:solidFill>
                  <a:schemeClr val="tx1"/>
                </a:solidFill>
              </a:rPr>
              <a:t>5. Как следует выходить из зоны лесного пожара?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1) навстречу ветру, используя для этого просеки, дороги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2) перпендикулярно направлению ветра, используя для этого открытые пространства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3) если загорелась одежда, то нужно бегом покинуть опасную зону по направлению ветра</a:t>
            </a:r>
          </a:p>
          <a:p>
            <a:r>
              <a:rPr lang="ru-RU" sz="1200" b="0" dirty="0">
                <a:solidFill>
                  <a:schemeClr val="tx1"/>
                </a:solidFill>
              </a:rPr>
              <a:t>4) если вы в составе группы, то нужно разделиться и по одному выходить навстречу ветру</a:t>
            </a:r>
          </a:p>
          <a:p>
            <a:endParaRPr lang="ru-RU" sz="1200" b="0" kern="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096000" y="6211669"/>
            <a:ext cx="55451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Контакты: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Гарафиев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Ленар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Зиатдинович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</a:t>
            </a:r>
            <a:r>
              <a:rPr lang="tt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galizej@yandex.ru</a:t>
            </a:r>
            <a:endParaRPr lang="ru-RU" alt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WhatsApp</a:t>
            </a:r>
            <a:r>
              <a:rPr lang="ru-RU" alt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-89871887266 </a:t>
            </a:r>
          </a:p>
        </p:txBody>
      </p:sp>
    </p:spTree>
    <p:extLst>
      <p:ext uri="{BB962C8B-B14F-4D97-AF65-F5344CB8AC3E}">
        <p14:creationId xmlns:p14="http://schemas.microsoft.com/office/powerpoint/2010/main" val="4286415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37667" rIns="0" bIns="0" rtlCol="0">
            <a:spAutoFit/>
          </a:bodyPr>
          <a:lstStyle/>
          <a:p>
            <a:pPr marL="1837055" marR="5080" indent="-475615">
              <a:lnSpc>
                <a:spcPct val="100000"/>
              </a:lnSpc>
              <a:spcBef>
                <a:spcPts val="95"/>
              </a:spcBef>
            </a:pPr>
            <a:r>
              <a:rPr sz="2800" spc="-15" dirty="0">
                <a:latin typeface="Arial"/>
                <a:cs typeface="Arial"/>
              </a:rPr>
              <a:t>Перечень </a:t>
            </a:r>
            <a:r>
              <a:rPr sz="2800" spc="-20" dirty="0">
                <a:latin typeface="Arial"/>
                <a:cs typeface="Arial"/>
              </a:rPr>
              <a:t>состояний, </a:t>
            </a:r>
            <a:r>
              <a:rPr sz="2800" spc="-5" dirty="0">
                <a:latin typeface="Arial"/>
                <a:cs typeface="Arial"/>
              </a:rPr>
              <a:t>при </a:t>
            </a:r>
            <a:r>
              <a:rPr sz="2800" spc="-30" dirty="0">
                <a:latin typeface="Arial"/>
                <a:cs typeface="Arial"/>
              </a:rPr>
              <a:t>которых  </a:t>
            </a:r>
            <a:r>
              <a:rPr sz="2800" spc="-15" dirty="0">
                <a:latin typeface="Arial"/>
                <a:cs typeface="Arial"/>
              </a:rPr>
              <a:t>оказывается </a:t>
            </a:r>
            <a:r>
              <a:rPr sz="2800" spc="-10" dirty="0">
                <a:latin typeface="Arial"/>
                <a:cs typeface="Arial"/>
              </a:rPr>
              <a:t>первая</a:t>
            </a:r>
            <a:r>
              <a:rPr sz="2800" spc="7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помощь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59752" y="2197100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59752" y="2599435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9752" y="3001772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9752" y="3403980"/>
            <a:ext cx="202692" cy="21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9752" y="3806444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9752" y="4208779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9752" y="4940300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90117" y="2055368"/>
            <a:ext cx="7442834" cy="3903979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1155" indent="-339090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351790" algn="l"/>
              </a:tabLst>
            </a:pPr>
            <a:r>
              <a:rPr sz="2400" b="1" spc="-15" dirty="0">
                <a:latin typeface="Arial"/>
                <a:cs typeface="Arial"/>
              </a:rPr>
              <a:t>Отсутствие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сознания.</a:t>
            </a:r>
            <a:endParaRPr sz="2400">
              <a:latin typeface="Arial"/>
              <a:cs typeface="Arial"/>
            </a:endParaRPr>
          </a:p>
          <a:p>
            <a:pPr marL="351155" indent="-33909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351790" algn="l"/>
              </a:tabLst>
            </a:pPr>
            <a:r>
              <a:rPr sz="2400" b="1" spc="-10" dirty="0">
                <a:latin typeface="Arial"/>
                <a:cs typeface="Arial"/>
              </a:rPr>
              <a:t>Остановка </a:t>
            </a:r>
            <a:r>
              <a:rPr sz="2400" b="1" dirty="0">
                <a:latin typeface="Arial"/>
                <a:cs typeface="Arial"/>
              </a:rPr>
              <a:t>дыхания и </a:t>
            </a:r>
            <a:r>
              <a:rPr sz="2400" b="1" spc="-5" dirty="0">
                <a:latin typeface="Arial"/>
                <a:cs typeface="Arial"/>
              </a:rPr>
              <a:t>кровообращения.</a:t>
            </a:r>
            <a:endParaRPr sz="2400">
              <a:latin typeface="Arial"/>
              <a:cs typeface="Arial"/>
            </a:endParaRPr>
          </a:p>
          <a:p>
            <a:pPr marL="351155" indent="-33909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351790" algn="l"/>
              </a:tabLst>
            </a:pPr>
            <a:r>
              <a:rPr sz="2400" b="1" spc="-10" dirty="0">
                <a:latin typeface="Arial"/>
                <a:cs typeface="Arial"/>
              </a:rPr>
              <a:t>Наружные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кровотечения.</a:t>
            </a:r>
            <a:endParaRPr sz="2400">
              <a:latin typeface="Arial"/>
              <a:cs typeface="Arial"/>
            </a:endParaRPr>
          </a:p>
          <a:p>
            <a:pPr marL="351155" indent="-339090">
              <a:lnSpc>
                <a:spcPct val="100000"/>
              </a:lnSpc>
              <a:spcBef>
                <a:spcPts val="285"/>
              </a:spcBef>
              <a:buAutoNum type="arabicPeriod"/>
              <a:tabLst>
                <a:tab pos="351790" algn="l"/>
              </a:tabLst>
            </a:pPr>
            <a:r>
              <a:rPr sz="2400" b="1" spc="-5" dirty="0">
                <a:latin typeface="Arial"/>
                <a:cs typeface="Arial"/>
              </a:rPr>
              <a:t>Инородные </a:t>
            </a:r>
            <a:r>
              <a:rPr sz="2400" b="1" spc="-10" dirty="0">
                <a:latin typeface="Arial"/>
                <a:cs typeface="Arial"/>
              </a:rPr>
              <a:t>тела </a:t>
            </a:r>
            <a:r>
              <a:rPr sz="2400" b="1" spc="-15" dirty="0">
                <a:latin typeface="Arial"/>
                <a:cs typeface="Arial"/>
              </a:rPr>
              <a:t>верхних </a:t>
            </a:r>
            <a:r>
              <a:rPr sz="2400" b="1" spc="-5" dirty="0">
                <a:latin typeface="Arial"/>
                <a:cs typeface="Arial"/>
              </a:rPr>
              <a:t>дыхательных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путей.</a:t>
            </a:r>
            <a:endParaRPr sz="2400">
              <a:latin typeface="Arial"/>
              <a:cs typeface="Arial"/>
            </a:endParaRPr>
          </a:p>
          <a:p>
            <a:pPr marL="351155" indent="-339090">
              <a:lnSpc>
                <a:spcPct val="100000"/>
              </a:lnSpc>
              <a:spcBef>
                <a:spcPts val="290"/>
              </a:spcBef>
              <a:buAutoNum type="arabicPeriod"/>
              <a:tabLst>
                <a:tab pos="351790" algn="l"/>
              </a:tabLst>
            </a:pPr>
            <a:r>
              <a:rPr sz="2400" b="1" spc="-25" dirty="0">
                <a:latin typeface="Arial"/>
                <a:cs typeface="Arial"/>
              </a:rPr>
              <a:t>Травмы </a:t>
            </a:r>
            <a:r>
              <a:rPr sz="2400" b="1" spc="-10" dirty="0">
                <a:latin typeface="Arial"/>
                <a:cs typeface="Arial"/>
              </a:rPr>
              <a:t>различных </a:t>
            </a:r>
            <a:r>
              <a:rPr sz="2400" b="1" spc="-15" dirty="0">
                <a:latin typeface="Arial"/>
                <a:cs typeface="Arial"/>
              </a:rPr>
              <a:t>областей</a:t>
            </a:r>
            <a:r>
              <a:rPr sz="2400" b="1" spc="4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тела.</a:t>
            </a:r>
            <a:endParaRPr sz="2400">
              <a:latin typeface="Arial"/>
              <a:cs typeface="Arial"/>
            </a:endParaRPr>
          </a:p>
          <a:p>
            <a:pPr marL="350520" indent="-338455">
              <a:lnSpc>
                <a:spcPts val="2735"/>
              </a:lnSpc>
              <a:spcBef>
                <a:spcPts val="290"/>
              </a:spcBef>
              <a:buAutoNum type="arabicPeriod"/>
              <a:tabLst>
                <a:tab pos="351155" algn="l"/>
              </a:tabLst>
            </a:pPr>
            <a:r>
              <a:rPr sz="2400" b="1" spc="-10" dirty="0">
                <a:latin typeface="Arial"/>
                <a:cs typeface="Arial"/>
              </a:rPr>
              <a:t>Ожоги, </a:t>
            </a:r>
            <a:r>
              <a:rPr sz="2400" b="1" spc="-20" dirty="0">
                <a:latin typeface="Arial"/>
                <a:cs typeface="Arial"/>
              </a:rPr>
              <a:t>эффекты </a:t>
            </a:r>
            <a:r>
              <a:rPr sz="2400" b="1" spc="-15" dirty="0">
                <a:latin typeface="Arial"/>
                <a:cs typeface="Arial"/>
              </a:rPr>
              <a:t>воздействия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высоких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735"/>
              </a:lnSpc>
            </a:pPr>
            <a:r>
              <a:rPr sz="2400" b="1" spc="-10" dirty="0">
                <a:latin typeface="Arial"/>
                <a:cs typeface="Arial"/>
              </a:rPr>
              <a:t>температур, </a:t>
            </a:r>
            <a:r>
              <a:rPr sz="2400" b="1" spc="-20" dirty="0">
                <a:latin typeface="Arial"/>
                <a:cs typeface="Arial"/>
              </a:rPr>
              <a:t>теплового</a:t>
            </a:r>
            <a:r>
              <a:rPr sz="2400" b="1" spc="8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излучения.</a:t>
            </a:r>
            <a:endParaRPr sz="2400">
              <a:latin typeface="Arial"/>
              <a:cs typeface="Arial"/>
            </a:endParaRPr>
          </a:p>
          <a:p>
            <a:pPr marL="12700" marR="85090">
              <a:lnSpc>
                <a:spcPts val="2590"/>
              </a:lnSpc>
              <a:spcBef>
                <a:spcPts val="615"/>
              </a:spcBef>
              <a:buAutoNum type="arabicPeriod" startAt="7"/>
              <a:tabLst>
                <a:tab pos="351790" algn="l"/>
              </a:tabLst>
            </a:pPr>
            <a:r>
              <a:rPr sz="2400" b="1" spc="-15" dirty="0">
                <a:latin typeface="Arial"/>
                <a:cs typeface="Arial"/>
              </a:rPr>
              <a:t>Отморожение </a:t>
            </a:r>
            <a:r>
              <a:rPr sz="2400" b="1" dirty="0">
                <a:latin typeface="Arial"/>
                <a:cs typeface="Arial"/>
              </a:rPr>
              <a:t>и </a:t>
            </a:r>
            <a:r>
              <a:rPr sz="2400" b="1" spc="-15" dirty="0">
                <a:latin typeface="Arial"/>
                <a:cs typeface="Arial"/>
              </a:rPr>
              <a:t>другие </a:t>
            </a:r>
            <a:r>
              <a:rPr sz="2400" b="1" spc="-20" dirty="0">
                <a:latin typeface="Arial"/>
                <a:cs typeface="Arial"/>
              </a:rPr>
              <a:t>эффекты </a:t>
            </a:r>
            <a:r>
              <a:rPr sz="2400" b="1" spc="-15" dirty="0">
                <a:latin typeface="Arial"/>
                <a:cs typeface="Arial"/>
              </a:rPr>
              <a:t>воздействия  </a:t>
            </a:r>
            <a:r>
              <a:rPr sz="2400" b="1" dirty="0">
                <a:latin typeface="Arial"/>
                <a:cs typeface="Arial"/>
              </a:rPr>
              <a:t>низких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температур.</a:t>
            </a:r>
            <a:endParaRPr sz="2400">
              <a:latin typeface="Arial"/>
              <a:cs typeface="Arial"/>
            </a:endParaRPr>
          </a:p>
          <a:p>
            <a:pPr marL="351155" indent="-339090">
              <a:lnSpc>
                <a:spcPct val="100000"/>
              </a:lnSpc>
              <a:spcBef>
                <a:spcPts val="254"/>
              </a:spcBef>
              <a:buAutoNum type="arabicPeriod" startAt="7"/>
              <a:tabLst>
                <a:tab pos="351790" algn="l"/>
              </a:tabLst>
            </a:pPr>
            <a:r>
              <a:rPr sz="2400" b="1" spc="-15" dirty="0">
                <a:latin typeface="Arial"/>
                <a:cs typeface="Arial"/>
              </a:rPr>
              <a:t>Отравления.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59752" y="5671756"/>
            <a:ext cx="202692" cy="21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5552" y="423672"/>
            <a:ext cx="8652510" cy="6434455"/>
            <a:chOff x="225552" y="423672"/>
            <a:chExt cx="8652510" cy="6434455"/>
          </a:xfrm>
        </p:grpSpPr>
        <p:sp>
          <p:nvSpPr>
            <p:cNvPr id="4" name="object 4"/>
            <p:cNvSpPr/>
            <p:nvPr/>
          </p:nvSpPr>
          <p:spPr>
            <a:xfrm>
              <a:off x="790956" y="423672"/>
              <a:ext cx="7602474" cy="677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874007" y="789431"/>
              <a:ext cx="1687830" cy="67741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5552" y="1155191"/>
              <a:ext cx="781050" cy="6774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6384" y="1571294"/>
              <a:ext cx="6098286" cy="677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3504" y="1155191"/>
              <a:ext cx="6552438" cy="67741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1332" y="1937054"/>
              <a:ext cx="7811261" cy="677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68452" y="1520952"/>
              <a:ext cx="8266938" cy="67741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68452" y="1886711"/>
              <a:ext cx="3030474" cy="6774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51332" y="2302814"/>
              <a:ext cx="2664714" cy="677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25552" y="2252472"/>
              <a:ext cx="7518654" cy="67741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68452" y="2618232"/>
              <a:ext cx="5487162" cy="67741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25552" y="2983992"/>
              <a:ext cx="8632698" cy="67741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68452" y="3349751"/>
              <a:ext cx="4810506" cy="6774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25552" y="3715512"/>
              <a:ext cx="8652510" cy="6774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68452" y="4081272"/>
              <a:ext cx="1985010" cy="67741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25552" y="4447031"/>
              <a:ext cx="7268718" cy="67741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68452" y="4812792"/>
              <a:ext cx="5069586" cy="67741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25552" y="5178551"/>
              <a:ext cx="6381750" cy="67741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25552" y="5544312"/>
              <a:ext cx="8215122" cy="677418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68452" y="5910072"/>
              <a:ext cx="7543038" cy="67741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25552" y="6275838"/>
              <a:ext cx="5659374" cy="582160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02742" y="507872"/>
            <a:ext cx="8185784" cy="624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Перечень мероприятий по оказанию</a:t>
            </a:r>
            <a:r>
              <a:rPr sz="2400" b="1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первой</a:t>
            </a:r>
            <a:endParaRPr sz="2400">
              <a:latin typeface="Tahoma"/>
              <a:cs typeface="Tahoma"/>
            </a:endParaRPr>
          </a:p>
          <a:p>
            <a:pPr marL="3661410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Tahoma"/>
                <a:cs typeface="Tahoma"/>
              </a:rPr>
              <a:t>помощи</a:t>
            </a:r>
            <a:endParaRPr sz="2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9900CC"/>
                </a:solidFill>
                <a:latin typeface="Tahoma"/>
                <a:cs typeface="Tahoma"/>
              </a:rPr>
              <a:t>1.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Мероприятия по оценке обстановки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и</a:t>
            </a:r>
            <a:endParaRPr sz="24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обеспечению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безопасных условий для</a:t>
            </a:r>
            <a:r>
              <a:rPr sz="2400" b="1" u="heavy" spc="-6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оказания</a:t>
            </a:r>
            <a:endParaRPr sz="2400">
              <a:latin typeface="Tahoma"/>
              <a:cs typeface="Tahoma"/>
            </a:endParaRPr>
          </a:p>
          <a:p>
            <a:pPr marL="354965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первой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ahoma"/>
                <a:cs typeface="Tahoma"/>
              </a:rPr>
              <a:t>помощи:</a:t>
            </a:r>
            <a:endParaRPr sz="2400">
              <a:latin typeface="Tahoma"/>
              <a:cs typeface="Tahoma"/>
            </a:endParaRPr>
          </a:p>
          <a:p>
            <a:pPr marL="355600" marR="1140460" indent="-342900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33705" algn="l"/>
              </a:tabLst>
            </a:pPr>
            <a:r>
              <a:rPr sz="2400" b="1" spc="-5" dirty="0">
                <a:latin typeface="Tahoma"/>
                <a:cs typeface="Tahoma"/>
              </a:rPr>
              <a:t>определение </a:t>
            </a:r>
            <a:r>
              <a:rPr sz="2400" b="1" dirty="0">
                <a:latin typeface="Tahoma"/>
                <a:cs typeface="Tahoma"/>
              </a:rPr>
              <a:t>угрожающих </a:t>
            </a:r>
            <a:r>
              <a:rPr sz="2400" b="1" spc="-5" dirty="0">
                <a:latin typeface="Tahoma"/>
                <a:cs typeface="Tahoma"/>
              </a:rPr>
              <a:t>факторов </a:t>
            </a:r>
            <a:r>
              <a:rPr sz="2400" b="1" dirty="0">
                <a:latin typeface="Tahoma"/>
                <a:cs typeface="Tahoma"/>
              </a:rPr>
              <a:t>для  </a:t>
            </a:r>
            <a:r>
              <a:rPr sz="2400" b="1" spc="-5" dirty="0">
                <a:latin typeface="Tahoma"/>
                <a:cs typeface="Tahoma"/>
              </a:rPr>
              <a:t>собственной </a:t>
            </a:r>
            <a:r>
              <a:rPr sz="2400" b="1" dirty="0">
                <a:latin typeface="Tahoma"/>
                <a:cs typeface="Tahoma"/>
              </a:rPr>
              <a:t>жизни и</a:t>
            </a:r>
            <a:r>
              <a:rPr sz="2400" b="1" spc="15" dirty="0">
                <a:latin typeface="Tahoma"/>
                <a:cs typeface="Tahoma"/>
              </a:rPr>
              <a:t> </a:t>
            </a:r>
            <a:r>
              <a:rPr sz="2400" b="1" spc="-10" dirty="0">
                <a:latin typeface="Tahoma"/>
                <a:cs typeface="Tahoma"/>
              </a:rPr>
              <a:t>здоровья;</a:t>
            </a:r>
            <a:endParaRPr sz="2400">
              <a:latin typeface="Tahoma"/>
              <a:cs typeface="Tahoma"/>
            </a:endParaRPr>
          </a:p>
          <a:p>
            <a:pPr marL="355600" marR="25400" indent="-342900">
              <a:lnSpc>
                <a:spcPct val="100000"/>
              </a:lnSpc>
              <a:buAutoNum type="arabicParenR"/>
              <a:tabLst>
                <a:tab pos="433705" algn="l"/>
              </a:tabLst>
            </a:pPr>
            <a:r>
              <a:rPr sz="2400" b="1" spc="-5" dirty="0">
                <a:latin typeface="Tahoma"/>
                <a:cs typeface="Tahoma"/>
              </a:rPr>
              <a:t>определение </a:t>
            </a:r>
            <a:r>
              <a:rPr sz="2400" b="1" dirty="0">
                <a:latin typeface="Tahoma"/>
                <a:cs typeface="Tahoma"/>
              </a:rPr>
              <a:t>угрожающих </a:t>
            </a:r>
            <a:r>
              <a:rPr sz="2400" b="1" spc="-5" dirty="0">
                <a:latin typeface="Tahoma"/>
                <a:cs typeface="Tahoma"/>
              </a:rPr>
              <a:t>факторов </a:t>
            </a:r>
            <a:r>
              <a:rPr sz="2400" b="1" dirty="0">
                <a:latin typeface="Tahoma"/>
                <a:cs typeface="Tahoma"/>
              </a:rPr>
              <a:t>для жизни  и </a:t>
            </a:r>
            <a:r>
              <a:rPr sz="2400" b="1" spc="-5" dirty="0">
                <a:latin typeface="Tahoma"/>
                <a:cs typeface="Tahoma"/>
              </a:rPr>
              <a:t>здоровья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пострадавшего;</a:t>
            </a:r>
            <a:endParaRPr sz="2400">
              <a:latin typeface="Tahoma"/>
              <a:cs typeface="Tahoma"/>
            </a:endParaRPr>
          </a:p>
          <a:p>
            <a:pPr marL="355600" marR="5080" indent="-342900">
              <a:lnSpc>
                <a:spcPct val="100000"/>
              </a:lnSpc>
              <a:buAutoNum type="arabicParenR"/>
              <a:tabLst>
                <a:tab pos="433705" algn="l"/>
              </a:tabLst>
            </a:pPr>
            <a:r>
              <a:rPr sz="2400" b="1" spc="-5" dirty="0">
                <a:latin typeface="Tahoma"/>
                <a:cs typeface="Tahoma"/>
              </a:rPr>
              <a:t>устранение угрожающих факторов </a:t>
            </a:r>
            <a:r>
              <a:rPr sz="2400" b="1" dirty="0">
                <a:latin typeface="Tahoma"/>
                <a:cs typeface="Tahoma"/>
              </a:rPr>
              <a:t>для жизни и  </a:t>
            </a:r>
            <a:r>
              <a:rPr sz="2400" b="1" spc="-5" dirty="0">
                <a:latin typeface="Tahoma"/>
                <a:cs typeface="Tahoma"/>
              </a:rPr>
              <a:t>здоровья;</a:t>
            </a:r>
            <a:endParaRPr sz="2400">
              <a:latin typeface="Tahoma"/>
              <a:cs typeface="Tahoma"/>
            </a:endParaRPr>
          </a:p>
          <a:p>
            <a:pPr marL="355600" marR="1388110" indent="-342900">
              <a:lnSpc>
                <a:spcPct val="100000"/>
              </a:lnSpc>
              <a:buAutoNum type="arabicParenR"/>
              <a:tabLst>
                <a:tab pos="433705" algn="l"/>
              </a:tabLst>
            </a:pPr>
            <a:r>
              <a:rPr sz="2400" b="1" spc="-5" dirty="0">
                <a:latin typeface="Tahoma"/>
                <a:cs typeface="Tahoma"/>
              </a:rPr>
              <a:t>прекращение действия повреждающих  </a:t>
            </a:r>
            <a:r>
              <a:rPr sz="2400" b="1" dirty="0">
                <a:latin typeface="Tahoma"/>
                <a:cs typeface="Tahoma"/>
              </a:rPr>
              <a:t>факторов </a:t>
            </a:r>
            <a:r>
              <a:rPr sz="2400" b="1" spc="-5" dirty="0">
                <a:latin typeface="Tahoma"/>
                <a:cs typeface="Tahoma"/>
              </a:rPr>
              <a:t>на пострадавшего;</a:t>
            </a:r>
            <a:endParaRPr sz="2400">
              <a:latin typeface="Tahoma"/>
              <a:cs typeface="Tahoma"/>
            </a:endParaRPr>
          </a:p>
          <a:p>
            <a:pPr marL="433070" indent="-421005">
              <a:lnSpc>
                <a:spcPct val="100000"/>
              </a:lnSpc>
              <a:spcBef>
                <a:spcPts val="5"/>
              </a:spcBef>
              <a:buAutoNum type="arabicParenR"/>
              <a:tabLst>
                <a:tab pos="433705" algn="l"/>
              </a:tabLst>
            </a:pPr>
            <a:r>
              <a:rPr sz="2400" b="1" spc="-5" dirty="0">
                <a:latin typeface="Tahoma"/>
                <a:cs typeface="Tahoma"/>
              </a:rPr>
              <a:t>оценка количества</a:t>
            </a:r>
            <a:r>
              <a:rPr sz="2400" b="1" spc="1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пострадавших;</a:t>
            </a:r>
            <a:endParaRPr sz="2400">
              <a:latin typeface="Tahoma"/>
              <a:cs typeface="Tahoma"/>
            </a:endParaRPr>
          </a:p>
          <a:p>
            <a:pPr marL="355600" marR="448309" indent="-342900">
              <a:lnSpc>
                <a:spcPct val="100000"/>
              </a:lnSpc>
              <a:buAutoNum type="arabicParenR"/>
              <a:tabLst>
                <a:tab pos="433705" algn="l"/>
              </a:tabLst>
            </a:pPr>
            <a:r>
              <a:rPr sz="2400" b="1" dirty="0">
                <a:latin typeface="Tahoma"/>
                <a:cs typeface="Tahoma"/>
              </a:rPr>
              <a:t>извлечение </a:t>
            </a:r>
            <a:r>
              <a:rPr sz="2400" b="1" spc="-5" dirty="0">
                <a:latin typeface="Tahoma"/>
                <a:cs typeface="Tahoma"/>
              </a:rPr>
              <a:t>пострадавшего </a:t>
            </a:r>
            <a:r>
              <a:rPr sz="2400" b="1" dirty="0">
                <a:latin typeface="Tahoma"/>
                <a:cs typeface="Tahoma"/>
              </a:rPr>
              <a:t>из </a:t>
            </a:r>
            <a:r>
              <a:rPr sz="2400" b="1" spc="-5" dirty="0">
                <a:latin typeface="Tahoma"/>
                <a:cs typeface="Tahoma"/>
              </a:rPr>
              <a:t>транспортного  средства </a:t>
            </a:r>
            <a:r>
              <a:rPr sz="2400" b="1" dirty="0">
                <a:latin typeface="Tahoma"/>
                <a:cs typeface="Tahoma"/>
              </a:rPr>
              <a:t>или </a:t>
            </a:r>
            <a:r>
              <a:rPr sz="2400" b="1" spc="-5" dirty="0">
                <a:latin typeface="Tahoma"/>
                <a:cs typeface="Tahoma"/>
              </a:rPr>
              <a:t>других труднодоступных</a:t>
            </a:r>
            <a:r>
              <a:rPr sz="2400" b="1" spc="20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мест;</a:t>
            </a:r>
            <a:endParaRPr sz="2400">
              <a:latin typeface="Tahoma"/>
              <a:cs typeface="Tahoma"/>
            </a:endParaRPr>
          </a:p>
          <a:p>
            <a:pPr marL="433705" indent="-421640">
              <a:lnSpc>
                <a:spcPct val="100000"/>
              </a:lnSpc>
              <a:buAutoNum type="arabicParenR"/>
              <a:tabLst>
                <a:tab pos="434340" algn="l"/>
              </a:tabLst>
            </a:pPr>
            <a:r>
              <a:rPr sz="2400" b="1" spc="-5" dirty="0">
                <a:latin typeface="Tahoma"/>
                <a:cs typeface="Tahoma"/>
              </a:rPr>
              <a:t>перемещение</a:t>
            </a:r>
            <a:r>
              <a:rPr sz="2400" b="1" spc="-25" dirty="0">
                <a:latin typeface="Tahoma"/>
                <a:cs typeface="Tahoma"/>
              </a:rPr>
              <a:t> </a:t>
            </a:r>
            <a:r>
              <a:rPr sz="2400" b="1" spc="-5" dirty="0">
                <a:latin typeface="Tahoma"/>
                <a:cs typeface="Tahoma"/>
              </a:rPr>
              <a:t>пострадавшего.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368808" y="274320"/>
            <a:ext cx="8244205" cy="6536055"/>
            <a:chOff x="368808" y="274320"/>
            <a:chExt cx="8244205" cy="6536055"/>
          </a:xfrm>
        </p:grpSpPr>
        <p:sp>
          <p:nvSpPr>
            <p:cNvPr id="4" name="object 4"/>
            <p:cNvSpPr/>
            <p:nvPr/>
          </p:nvSpPr>
          <p:spPr>
            <a:xfrm>
              <a:off x="368808" y="274320"/>
              <a:ext cx="692658" cy="67741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46760" y="280416"/>
              <a:ext cx="5959601" cy="677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9640" y="700992"/>
              <a:ext cx="5593842" cy="693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03263" y="280416"/>
              <a:ext cx="1684782" cy="67741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11708" y="646176"/>
              <a:ext cx="6845046" cy="67741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1708" y="1011936"/>
              <a:ext cx="6300977" cy="67741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11708" y="1377695"/>
              <a:ext cx="7504938" cy="67741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1708" y="1743456"/>
              <a:ext cx="4202430" cy="67741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68808" y="2109215"/>
              <a:ext cx="657605" cy="67741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07136" y="2109215"/>
              <a:ext cx="5293614" cy="67741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90016" y="2529792"/>
              <a:ext cx="4927854" cy="6938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681472" y="2109215"/>
              <a:ext cx="657605" cy="67741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11708" y="2474975"/>
              <a:ext cx="2806446" cy="67741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8808" y="2840736"/>
              <a:ext cx="572261" cy="67741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37972" y="2840736"/>
              <a:ext cx="2701290" cy="67741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019043" y="3261313"/>
              <a:ext cx="5321046" cy="6938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836163" y="2840736"/>
              <a:ext cx="5776722" cy="67741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94588" y="3627073"/>
              <a:ext cx="7197090" cy="69388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1708" y="3206496"/>
              <a:ext cx="7646670" cy="677417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1708" y="3572255"/>
              <a:ext cx="3984498" cy="677418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94588" y="3992832"/>
              <a:ext cx="3618738" cy="69388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293108" y="3572255"/>
              <a:ext cx="505206" cy="677418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68808" y="3938016"/>
              <a:ext cx="6521958" cy="677418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11708" y="4303775"/>
              <a:ext cx="2321814" cy="677418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68808" y="4669535"/>
              <a:ext cx="5395722" cy="677417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68808" y="5035296"/>
              <a:ext cx="7436358" cy="677418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11708" y="5401055"/>
              <a:ext cx="4351782" cy="677418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368808" y="5766816"/>
              <a:ext cx="6960870" cy="677418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11708" y="6132579"/>
              <a:ext cx="7433309" cy="677418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547217" y="358597"/>
            <a:ext cx="7776845" cy="624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9890" indent="-377825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Tahoma"/>
              <a:buAutoNum type="arabicPeriod" startAt="2"/>
              <a:tabLst>
                <a:tab pos="390525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Вызов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скорой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медицинской </a:t>
            </a:r>
            <a:r>
              <a:rPr sz="2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помощи</a:t>
            </a:r>
            <a:r>
              <a:rPr sz="2400" b="1" spc="-15" dirty="0">
                <a:latin typeface="Arial"/>
                <a:cs typeface="Arial"/>
              </a:rPr>
              <a:t>,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других</a:t>
            </a:r>
            <a:endParaRPr sz="2400">
              <a:latin typeface="Arial"/>
              <a:cs typeface="Arial"/>
            </a:endParaRPr>
          </a:p>
          <a:p>
            <a:pPr marL="354965" marR="1059815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Arial"/>
                <a:cs typeface="Arial"/>
              </a:rPr>
              <a:t>специальных </a:t>
            </a:r>
            <a:r>
              <a:rPr sz="2400" b="1" spc="-10" dirty="0">
                <a:latin typeface="Arial"/>
                <a:cs typeface="Arial"/>
              </a:rPr>
              <a:t>служб, </a:t>
            </a:r>
            <a:r>
              <a:rPr sz="2400" b="1" spc="-25" dirty="0">
                <a:latin typeface="Arial"/>
                <a:cs typeface="Arial"/>
              </a:rPr>
              <a:t>сотрудники которых  </a:t>
            </a:r>
            <a:r>
              <a:rPr sz="2400" b="1" spc="-15" dirty="0">
                <a:latin typeface="Arial"/>
                <a:cs typeface="Arial"/>
              </a:rPr>
              <a:t>обязаны </a:t>
            </a:r>
            <a:r>
              <a:rPr sz="2400" b="1" spc="-10" dirty="0">
                <a:latin typeface="Arial"/>
                <a:cs typeface="Arial"/>
              </a:rPr>
              <a:t>оказывать </a:t>
            </a:r>
            <a:r>
              <a:rPr sz="2400" b="1" spc="-20" dirty="0">
                <a:latin typeface="Arial"/>
                <a:cs typeface="Arial"/>
              </a:rPr>
              <a:t>первую </a:t>
            </a:r>
            <a:r>
              <a:rPr sz="2400" b="1" spc="-15" dirty="0">
                <a:latin typeface="Arial"/>
                <a:cs typeface="Arial"/>
              </a:rPr>
              <a:t>помощь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в</a:t>
            </a:r>
            <a:endParaRPr sz="2400">
              <a:latin typeface="Arial"/>
              <a:cs typeface="Arial"/>
            </a:endParaRPr>
          </a:p>
          <a:p>
            <a:pPr marL="354965" marR="396875">
              <a:lnSpc>
                <a:spcPct val="100000"/>
              </a:lnSpc>
            </a:pPr>
            <a:r>
              <a:rPr sz="2400" b="1" spc="-25" dirty="0">
                <a:latin typeface="Arial"/>
                <a:cs typeface="Arial"/>
              </a:rPr>
              <a:t>соответствии </a:t>
            </a:r>
            <a:r>
              <a:rPr sz="2400" b="1" dirty="0">
                <a:latin typeface="Arial"/>
                <a:cs typeface="Arial"/>
              </a:rPr>
              <a:t>с </a:t>
            </a:r>
            <a:r>
              <a:rPr sz="2400" b="1" spc="-10" dirty="0">
                <a:latin typeface="Arial"/>
                <a:cs typeface="Arial"/>
              </a:rPr>
              <a:t>федеральным </a:t>
            </a:r>
            <a:r>
              <a:rPr sz="2400" b="1" spc="-20" dirty="0">
                <a:latin typeface="Arial"/>
                <a:cs typeface="Arial"/>
              </a:rPr>
              <a:t>законом </a:t>
            </a:r>
            <a:r>
              <a:rPr sz="2400" b="1" dirty="0">
                <a:latin typeface="Arial"/>
                <a:cs typeface="Arial"/>
              </a:rPr>
              <a:t>или </a:t>
            </a:r>
            <a:r>
              <a:rPr sz="2400" b="1" spc="-5" dirty="0">
                <a:latin typeface="Arial"/>
                <a:cs typeface="Arial"/>
              </a:rPr>
              <a:t>со  специальным </a:t>
            </a:r>
            <a:r>
              <a:rPr sz="2400" b="1" spc="-10" dirty="0">
                <a:latin typeface="Arial"/>
                <a:cs typeface="Arial"/>
              </a:rPr>
              <a:t>правилом.</a:t>
            </a:r>
            <a:endParaRPr sz="2400">
              <a:latin typeface="Arial"/>
              <a:cs typeface="Arial"/>
            </a:endParaRPr>
          </a:p>
          <a:p>
            <a:pPr marL="354965" marR="2272665" indent="-342900">
              <a:lnSpc>
                <a:spcPct val="100000"/>
              </a:lnSpc>
              <a:buClr>
                <a:srgbClr val="FF0000"/>
              </a:buClr>
              <a:buFont typeface="Arial"/>
              <a:buAutoNum type="arabicPeriod" startAt="3"/>
              <a:tabLst>
                <a:tab pos="351155" algn="l"/>
              </a:tabLst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Определение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наличия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сознания</a:t>
            </a:r>
            <a:r>
              <a:rPr sz="2400" b="1" spc="-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у  </a:t>
            </a:r>
            <a:r>
              <a:rPr sz="2400" b="1" spc="-10" dirty="0">
                <a:latin typeface="Arial"/>
                <a:cs typeface="Arial"/>
              </a:rPr>
              <a:t>пострадавшего.</a:t>
            </a:r>
            <a:endParaRPr sz="2400">
              <a:latin typeface="Arial"/>
              <a:cs typeface="Arial"/>
            </a:endParaRPr>
          </a:p>
          <a:p>
            <a:pPr marL="351155" indent="-339090">
              <a:lnSpc>
                <a:spcPct val="100000"/>
              </a:lnSpc>
              <a:buClr>
                <a:srgbClr val="FF0000"/>
              </a:buClr>
              <a:buAutoNum type="arabicPeriod" startAt="3"/>
              <a:tabLst>
                <a:tab pos="351790" algn="l"/>
              </a:tabLst>
            </a:pPr>
            <a:r>
              <a:rPr sz="2400" b="1" spc="-5" dirty="0">
                <a:latin typeface="Arial"/>
                <a:cs typeface="Arial"/>
              </a:rPr>
              <a:t>Мероприятия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 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восстановлению</a:t>
            </a:r>
            <a:r>
              <a:rPr sz="2400" b="1" u="heavy" spc="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проходимости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дыхательных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путей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и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определению</a:t>
            </a:r>
            <a:r>
              <a:rPr sz="2400" b="1" u="heavy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признаков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  <a:spcBef>
                <a:spcPts val="5"/>
              </a:spcBef>
            </a:pPr>
            <a:r>
              <a:rPr sz="2400" u="heavy" spc="-60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жизни у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пострадавшего</a:t>
            </a:r>
            <a:r>
              <a:rPr sz="2400" b="1" spc="-10" dirty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  <a:p>
            <a:pPr marL="354965" marR="1725295" indent="-342900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2400" b="1" spc="-15" dirty="0">
                <a:latin typeface="Arial"/>
                <a:cs typeface="Arial"/>
              </a:rPr>
              <a:t>запрокидывание </a:t>
            </a:r>
            <a:r>
              <a:rPr sz="2400" b="1" spc="-25" dirty="0">
                <a:latin typeface="Arial"/>
                <a:cs typeface="Arial"/>
              </a:rPr>
              <a:t>головы </a:t>
            </a:r>
            <a:r>
              <a:rPr sz="2400" b="1" dirty="0">
                <a:latin typeface="Arial"/>
                <a:cs typeface="Arial"/>
              </a:rPr>
              <a:t>с </a:t>
            </a:r>
            <a:r>
              <a:rPr sz="2400" b="1" spc="-30" dirty="0">
                <a:latin typeface="Arial"/>
                <a:cs typeface="Arial"/>
              </a:rPr>
              <a:t>подъемом  </a:t>
            </a:r>
            <a:r>
              <a:rPr sz="2400" b="1" spc="-10" dirty="0">
                <a:latin typeface="Arial"/>
                <a:cs typeface="Arial"/>
              </a:rPr>
              <a:t>подбородка;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2400" b="1" spc="-10" dirty="0">
                <a:latin typeface="Arial"/>
                <a:cs typeface="Arial"/>
              </a:rPr>
              <a:t>выдвижение </a:t>
            </a:r>
            <a:r>
              <a:rPr sz="2400" b="1" dirty="0">
                <a:latin typeface="Arial"/>
                <a:cs typeface="Arial"/>
              </a:rPr>
              <a:t>нижней </a:t>
            </a:r>
            <a:r>
              <a:rPr sz="2400" b="1" spc="-15" dirty="0">
                <a:latin typeface="Arial"/>
                <a:cs typeface="Arial"/>
              </a:rPr>
              <a:t>челюсти;</a:t>
            </a:r>
            <a:endParaRPr sz="2400">
              <a:latin typeface="Arial"/>
              <a:cs typeface="Arial"/>
            </a:endParaRPr>
          </a:p>
          <a:p>
            <a:pPr marL="354965" marR="806450" indent="-342900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2400" b="1" spc="-10" dirty="0">
                <a:latin typeface="Arial"/>
                <a:cs typeface="Arial"/>
              </a:rPr>
              <a:t>определение </a:t>
            </a:r>
            <a:r>
              <a:rPr sz="2400" b="1" dirty="0">
                <a:latin typeface="Arial"/>
                <a:cs typeface="Arial"/>
              </a:rPr>
              <a:t>наличия дыхания с </a:t>
            </a:r>
            <a:r>
              <a:rPr sz="2400" b="1" spc="-15" dirty="0">
                <a:latin typeface="Arial"/>
                <a:cs typeface="Arial"/>
              </a:rPr>
              <a:t>помощью  слуха, </a:t>
            </a:r>
            <a:r>
              <a:rPr sz="2400" b="1" spc="-5" dirty="0">
                <a:latin typeface="Arial"/>
                <a:cs typeface="Arial"/>
              </a:rPr>
              <a:t>зрения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осязания;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2400" b="1" spc="-5" dirty="0">
                <a:latin typeface="Arial"/>
                <a:cs typeface="Arial"/>
              </a:rPr>
              <a:t>определение </a:t>
            </a:r>
            <a:r>
              <a:rPr sz="2400" b="1" dirty="0">
                <a:latin typeface="Arial"/>
                <a:cs typeface="Arial"/>
              </a:rPr>
              <a:t>наличия</a:t>
            </a:r>
            <a:r>
              <a:rPr sz="2400" b="1" spc="-5" dirty="0">
                <a:latin typeface="Arial"/>
                <a:cs typeface="Arial"/>
              </a:rPr>
              <a:t> кровообращения,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ct val="100000"/>
              </a:lnSpc>
            </a:pPr>
            <a:r>
              <a:rPr sz="2400" b="1" spc="-10" dirty="0">
                <a:latin typeface="Arial"/>
                <a:cs typeface="Arial"/>
              </a:rPr>
              <a:t>проверка пульса </a:t>
            </a:r>
            <a:r>
              <a:rPr sz="2400" b="1" dirty="0">
                <a:latin typeface="Arial"/>
                <a:cs typeface="Arial"/>
              </a:rPr>
              <a:t>на </a:t>
            </a:r>
            <a:r>
              <a:rPr sz="2400" b="1" spc="-10" dirty="0">
                <a:latin typeface="Arial"/>
                <a:cs typeface="Arial"/>
              </a:rPr>
              <a:t>магистральных</a:t>
            </a:r>
            <a:r>
              <a:rPr sz="2400" b="1" spc="7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артериях.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168" y="199136"/>
            <a:ext cx="7536815" cy="65976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3025"/>
              </a:lnSpc>
              <a:spcBef>
                <a:spcPts val="95"/>
              </a:spcBef>
            </a:pPr>
            <a:r>
              <a:rPr sz="2800" b="1" dirty="0">
                <a:latin typeface="Arial"/>
                <a:cs typeface="Arial"/>
              </a:rPr>
              <a:t>5</a:t>
            </a:r>
            <a:r>
              <a:rPr sz="2800" dirty="0">
                <a:latin typeface="Arial"/>
                <a:cs typeface="Arial"/>
              </a:rPr>
              <a:t>. </a:t>
            </a:r>
            <a:r>
              <a:rPr sz="2800" b="1" spc="-5" dirty="0">
                <a:latin typeface="Arial"/>
                <a:cs typeface="Arial"/>
              </a:rPr>
              <a:t>Мероприятия по </a:t>
            </a:r>
            <a:r>
              <a:rPr sz="2800" b="1" spc="-10" dirty="0">
                <a:latin typeface="Arial"/>
                <a:cs typeface="Arial"/>
              </a:rPr>
              <a:t>проведению</a:t>
            </a:r>
            <a:r>
              <a:rPr sz="2800" b="1" u="heavy" spc="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сердечно-</a:t>
            </a:r>
            <a:endParaRPr sz="2800">
              <a:latin typeface="Arial"/>
              <a:cs typeface="Arial"/>
            </a:endParaRPr>
          </a:p>
          <a:p>
            <a:pPr marL="354965" marR="737870" indent="-635">
              <a:lnSpc>
                <a:spcPts val="2690"/>
              </a:lnSpc>
              <a:spcBef>
                <a:spcPts val="310"/>
              </a:spcBef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легочной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реанимации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до </a:t>
            </a:r>
            <a:r>
              <a:rPr sz="2800" b="1" spc="-20" dirty="0">
                <a:latin typeface="Arial"/>
                <a:cs typeface="Arial"/>
              </a:rPr>
              <a:t>появления  </a:t>
            </a:r>
            <a:r>
              <a:rPr sz="2800" b="1" spc="-10" dirty="0">
                <a:latin typeface="Arial"/>
                <a:cs typeface="Arial"/>
              </a:rPr>
              <a:t>признаков</a:t>
            </a:r>
            <a:r>
              <a:rPr sz="2800" b="1" spc="-5" dirty="0">
                <a:latin typeface="Arial"/>
                <a:cs typeface="Arial"/>
              </a:rPr>
              <a:t> жизни:</a:t>
            </a:r>
            <a:endParaRPr sz="2800">
              <a:latin typeface="Arial"/>
              <a:cs typeface="Arial"/>
            </a:endParaRPr>
          </a:p>
          <a:p>
            <a:pPr marL="354965" marR="2033270" indent="-342900">
              <a:lnSpc>
                <a:spcPts val="2690"/>
              </a:lnSpc>
              <a:spcBef>
                <a:spcPts val="670"/>
              </a:spcBef>
              <a:buFont typeface="Arial"/>
              <a:buAutoNum type="arabicParenR"/>
              <a:tabLst>
                <a:tab pos="428625" algn="l"/>
              </a:tabLst>
            </a:pPr>
            <a:r>
              <a:rPr dirty="0"/>
              <a:t>	</a:t>
            </a:r>
            <a:r>
              <a:rPr sz="2800" b="1" spc="-15" dirty="0">
                <a:latin typeface="Arial"/>
                <a:cs typeface="Arial"/>
              </a:rPr>
              <a:t>давление </a:t>
            </a:r>
            <a:r>
              <a:rPr sz="2800" b="1" spc="-20" dirty="0">
                <a:latin typeface="Arial"/>
                <a:cs typeface="Arial"/>
              </a:rPr>
              <a:t>руками </a:t>
            </a:r>
            <a:r>
              <a:rPr sz="2800" b="1" spc="-5" dirty="0">
                <a:latin typeface="Arial"/>
                <a:cs typeface="Arial"/>
              </a:rPr>
              <a:t>на </a:t>
            </a:r>
            <a:r>
              <a:rPr sz="2800" b="1" spc="-25" dirty="0">
                <a:latin typeface="Arial"/>
                <a:cs typeface="Arial"/>
              </a:rPr>
              <a:t>грудину  </a:t>
            </a:r>
            <a:r>
              <a:rPr sz="2800" b="1" spc="-10" dirty="0">
                <a:latin typeface="Arial"/>
                <a:cs typeface="Arial"/>
              </a:rPr>
              <a:t>пострадавшего;</a:t>
            </a:r>
            <a:endParaRPr sz="2800">
              <a:latin typeface="Arial"/>
              <a:cs typeface="Arial"/>
            </a:endParaRPr>
          </a:p>
          <a:p>
            <a:pPr marL="427990" indent="-415925">
              <a:lnSpc>
                <a:spcPct val="100000"/>
              </a:lnSpc>
              <a:spcBef>
                <a:spcPts val="20"/>
              </a:spcBef>
              <a:buAutoNum type="arabicParenR"/>
              <a:tabLst>
                <a:tab pos="428625" algn="l"/>
              </a:tabLst>
            </a:pPr>
            <a:r>
              <a:rPr sz="2800" b="1" spc="-15" dirty="0">
                <a:latin typeface="Arial"/>
                <a:cs typeface="Arial"/>
              </a:rPr>
              <a:t>искусственное </a:t>
            </a:r>
            <a:r>
              <a:rPr sz="2800" b="1" spc="-5" dirty="0">
                <a:latin typeface="Arial"/>
                <a:cs typeface="Arial"/>
              </a:rPr>
              <a:t>дыхание </a:t>
            </a:r>
            <a:r>
              <a:rPr sz="2800" b="1" spc="-40" dirty="0">
                <a:latin typeface="Arial"/>
                <a:cs typeface="Arial"/>
              </a:rPr>
              <a:t>"Рот </a:t>
            </a:r>
            <a:r>
              <a:rPr sz="2800" b="1" spc="-20" dirty="0">
                <a:latin typeface="Arial"/>
                <a:cs typeface="Arial"/>
              </a:rPr>
              <a:t>ко</a:t>
            </a:r>
            <a:r>
              <a:rPr sz="2800" b="1" spc="8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рту";</a:t>
            </a:r>
            <a:endParaRPr sz="2800">
              <a:latin typeface="Arial"/>
              <a:cs typeface="Arial"/>
            </a:endParaRPr>
          </a:p>
          <a:p>
            <a:pPr marL="427990" indent="-415925">
              <a:lnSpc>
                <a:spcPct val="100000"/>
              </a:lnSpc>
              <a:buAutoNum type="arabicParenR"/>
              <a:tabLst>
                <a:tab pos="428625" algn="l"/>
              </a:tabLst>
            </a:pPr>
            <a:r>
              <a:rPr sz="2800" b="1" spc="-15" dirty="0">
                <a:latin typeface="Arial"/>
                <a:cs typeface="Arial"/>
              </a:rPr>
              <a:t>искусственное </a:t>
            </a:r>
            <a:r>
              <a:rPr sz="2800" b="1" spc="-5" dirty="0">
                <a:latin typeface="Arial"/>
                <a:cs typeface="Arial"/>
              </a:rPr>
              <a:t>дыхание </a:t>
            </a:r>
            <a:r>
              <a:rPr sz="2800" b="1" spc="-40" dirty="0">
                <a:latin typeface="Arial"/>
                <a:cs typeface="Arial"/>
              </a:rPr>
              <a:t>"Рот </a:t>
            </a:r>
            <a:r>
              <a:rPr sz="2800" b="1" spc="-5" dirty="0">
                <a:latin typeface="Arial"/>
                <a:cs typeface="Arial"/>
              </a:rPr>
              <a:t>к</a:t>
            </a:r>
            <a:r>
              <a:rPr sz="2800" b="1" spc="10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носу";</a:t>
            </a:r>
            <a:endParaRPr sz="2800">
              <a:latin typeface="Arial"/>
              <a:cs typeface="Arial"/>
            </a:endParaRPr>
          </a:p>
          <a:p>
            <a:pPr marL="427990" indent="-415925">
              <a:lnSpc>
                <a:spcPts val="3025"/>
              </a:lnSpc>
              <a:spcBef>
                <a:spcPts val="5"/>
              </a:spcBef>
              <a:buAutoNum type="arabicParenR"/>
              <a:tabLst>
                <a:tab pos="428625" algn="l"/>
              </a:tabLst>
            </a:pPr>
            <a:r>
              <a:rPr sz="2800" b="1" spc="-15" dirty="0">
                <a:latin typeface="Arial"/>
                <a:cs typeface="Arial"/>
              </a:rPr>
              <a:t>искусственное </a:t>
            </a:r>
            <a:r>
              <a:rPr sz="2800" b="1" spc="-5" dirty="0">
                <a:latin typeface="Arial"/>
                <a:cs typeface="Arial"/>
              </a:rPr>
              <a:t>дыхание</a:t>
            </a:r>
            <a:r>
              <a:rPr sz="2800" b="1" spc="6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с</a:t>
            </a:r>
            <a:endParaRPr sz="2800">
              <a:latin typeface="Arial"/>
              <a:cs typeface="Arial"/>
            </a:endParaRPr>
          </a:p>
          <a:p>
            <a:pPr marL="354965" marR="1343660">
              <a:lnSpc>
                <a:spcPts val="2690"/>
              </a:lnSpc>
              <a:spcBef>
                <a:spcPts val="310"/>
              </a:spcBef>
            </a:pPr>
            <a:r>
              <a:rPr sz="2800" b="1" spc="-20" dirty="0">
                <a:latin typeface="Arial"/>
                <a:cs typeface="Arial"/>
              </a:rPr>
              <a:t>использованием устройства </a:t>
            </a:r>
            <a:r>
              <a:rPr sz="2800" b="1" spc="-5" dirty="0">
                <a:latin typeface="Arial"/>
                <a:cs typeface="Arial"/>
              </a:rPr>
              <a:t>для  </a:t>
            </a:r>
            <a:r>
              <a:rPr sz="2800" b="1" spc="-15" dirty="0">
                <a:latin typeface="Arial"/>
                <a:cs typeface="Arial"/>
              </a:rPr>
              <a:t>искусственного</a:t>
            </a:r>
            <a:r>
              <a:rPr sz="2800" b="1" spc="4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дыхания*.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025"/>
              </a:lnSpc>
              <a:spcBef>
                <a:spcPts val="20"/>
              </a:spcBef>
            </a:pPr>
            <a:r>
              <a:rPr sz="2800" b="1" spc="-5" dirty="0">
                <a:latin typeface="Arial"/>
                <a:cs typeface="Arial"/>
              </a:rPr>
              <a:t>6. Мероприятия по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поддержанию</a:t>
            </a:r>
            <a:endParaRPr sz="2800">
              <a:latin typeface="Arial"/>
              <a:cs typeface="Arial"/>
            </a:endParaRPr>
          </a:p>
          <a:p>
            <a:pPr marL="354965">
              <a:lnSpc>
                <a:spcPts val="3025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проходимости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дыхательных</a:t>
            </a:r>
            <a:r>
              <a:rPr sz="2800" b="1" u="heavy" spc="1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путей</a:t>
            </a:r>
            <a:r>
              <a:rPr sz="2800" b="1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354965" marR="1370330" indent="-342900">
              <a:lnSpc>
                <a:spcPts val="2690"/>
              </a:lnSpc>
              <a:spcBef>
                <a:spcPts val="650"/>
              </a:spcBef>
              <a:buFont typeface="Arial"/>
              <a:buAutoNum type="arabicParenR"/>
              <a:tabLst>
                <a:tab pos="428625" algn="l"/>
              </a:tabLst>
            </a:pPr>
            <a:r>
              <a:rPr dirty="0"/>
              <a:t>	</a:t>
            </a:r>
            <a:r>
              <a:rPr sz="2800" b="1" spc="-5" dirty="0">
                <a:latin typeface="Arial"/>
                <a:cs typeface="Arial"/>
              </a:rPr>
              <a:t>придание </a:t>
            </a:r>
            <a:r>
              <a:rPr sz="2800" b="1" spc="-25" dirty="0">
                <a:latin typeface="Arial"/>
                <a:cs typeface="Arial"/>
              </a:rPr>
              <a:t>устойчивого </a:t>
            </a:r>
            <a:r>
              <a:rPr sz="2800" b="1" spc="-20" dirty="0">
                <a:latin typeface="Arial"/>
                <a:cs typeface="Arial"/>
              </a:rPr>
              <a:t>бокового  </a:t>
            </a:r>
            <a:r>
              <a:rPr sz="2800" b="1" spc="-25" dirty="0">
                <a:latin typeface="Arial"/>
                <a:cs typeface="Arial"/>
              </a:rPr>
              <a:t>положения;</a:t>
            </a:r>
            <a:endParaRPr sz="2800">
              <a:latin typeface="Arial"/>
              <a:cs typeface="Arial"/>
            </a:endParaRPr>
          </a:p>
          <a:p>
            <a:pPr marL="354965" marR="474980" indent="-342900">
              <a:lnSpc>
                <a:spcPts val="2690"/>
              </a:lnSpc>
              <a:spcBef>
                <a:spcPts val="670"/>
              </a:spcBef>
              <a:buFont typeface="Arial"/>
              <a:buAutoNum type="arabicParenR"/>
              <a:tabLst>
                <a:tab pos="428625" algn="l"/>
              </a:tabLst>
            </a:pPr>
            <a:r>
              <a:rPr dirty="0"/>
              <a:t>	</a:t>
            </a:r>
            <a:r>
              <a:rPr sz="2800" b="1" spc="-10" dirty="0">
                <a:latin typeface="Arial"/>
                <a:cs typeface="Arial"/>
              </a:rPr>
              <a:t>запрокидывание </a:t>
            </a:r>
            <a:r>
              <a:rPr sz="2800" b="1" spc="-30" dirty="0">
                <a:latin typeface="Arial"/>
                <a:cs typeface="Arial"/>
              </a:rPr>
              <a:t>головы </a:t>
            </a:r>
            <a:r>
              <a:rPr sz="2800" b="1" spc="-5" dirty="0">
                <a:latin typeface="Arial"/>
                <a:cs typeface="Arial"/>
              </a:rPr>
              <a:t>с </a:t>
            </a:r>
            <a:r>
              <a:rPr sz="2800" b="1" spc="-30" dirty="0">
                <a:latin typeface="Arial"/>
                <a:cs typeface="Arial"/>
              </a:rPr>
              <a:t>подъемом  </a:t>
            </a:r>
            <a:r>
              <a:rPr sz="2800" b="1" spc="-10" dirty="0">
                <a:latin typeface="Arial"/>
                <a:cs typeface="Arial"/>
              </a:rPr>
              <a:t>подбородка;</a:t>
            </a:r>
            <a:endParaRPr sz="2800">
              <a:latin typeface="Arial"/>
              <a:cs typeface="Arial"/>
            </a:endParaRPr>
          </a:p>
          <a:p>
            <a:pPr marL="427990" indent="-415925">
              <a:lnSpc>
                <a:spcPct val="100000"/>
              </a:lnSpc>
              <a:spcBef>
                <a:spcPts val="20"/>
              </a:spcBef>
              <a:buAutoNum type="arabicParenR"/>
              <a:tabLst>
                <a:tab pos="428625" algn="l"/>
              </a:tabLst>
            </a:pPr>
            <a:r>
              <a:rPr sz="2800" b="1" spc="-10" dirty="0">
                <a:latin typeface="Arial"/>
                <a:cs typeface="Arial"/>
              </a:rPr>
              <a:t>выдвижение </a:t>
            </a:r>
            <a:r>
              <a:rPr sz="2800" b="1" spc="-5" dirty="0">
                <a:latin typeface="Arial"/>
                <a:cs typeface="Arial"/>
              </a:rPr>
              <a:t>нижней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челюсти.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0" y="592658"/>
            <a:ext cx="7893050" cy="548957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355600" marR="5080" indent="-343535">
              <a:lnSpc>
                <a:spcPts val="3460"/>
              </a:lnSpc>
              <a:spcBef>
                <a:spcPts val="535"/>
              </a:spcBef>
            </a:pPr>
            <a:r>
              <a:rPr sz="3200" spc="-5" dirty="0">
                <a:solidFill>
                  <a:srgbClr val="FF0000"/>
                </a:solidFill>
                <a:latin typeface="Arial"/>
                <a:cs typeface="Arial"/>
              </a:rPr>
              <a:t>7</a:t>
            </a:r>
            <a:r>
              <a:rPr sz="3200" spc="-5" dirty="0">
                <a:solidFill>
                  <a:srgbClr val="9900CC"/>
                </a:solidFill>
                <a:latin typeface="Arial"/>
                <a:cs typeface="Arial"/>
              </a:rPr>
              <a:t>. </a:t>
            </a:r>
            <a:r>
              <a:rPr sz="3200" b="1" spc="-5" dirty="0">
                <a:latin typeface="Arial"/>
                <a:cs typeface="Arial"/>
              </a:rPr>
              <a:t>Мероприятия</a:t>
            </a:r>
            <a:r>
              <a:rPr sz="32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 </a:t>
            </a:r>
            <a:r>
              <a:rPr sz="32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обзорному</a:t>
            </a:r>
            <a:r>
              <a:rPr sz="3200" b="1" u="heavy" spc="-114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32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осмотру 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пострадавшего </a:t>
            </a:r>
            <a:r>
              <a:rPr sz="3200" b="1" dirty="0">
                <a:latin typeface="Arial"/>
                <a:cs typeface="Arial"/>
              </a:rPr>
              <a:t>и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временной</a:t>
            </a:r>
            <a:endParaRPr sz="3200">
              <a:latin typeface="Arial"/>
              <a:cs typeface="Arial"/>
            </a:endParaRPr>
          </a:p>
          <a:p>
            <a:pPr marL="355600">
              <a:lnSpc>
                <a:spcPts val="3400"/>
              </a:lnSpc>
            </a:pPr>
            <a:r>
              <a:rPr sz="3200" b="1" spc="-10" dirty="0">
                <a:latin typeface="Arial"/>
                <a:cs typeface="Arial"/>
              </a:rPr>
              <a:t>остановке наружного</a:t>
            </a:r>
            <a:r>
              <a:rPr sz="3200" b="1" spc="-40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кровотечения:</a:t>
            </a:r>
            <a:endParaRPr sz="3200">
              <a:latin typeface="Arial"/>
              <a:cs typeface="Arial"/>
            </a:endParaRPr>
          </a:p>
          <a:p>
            <a:pPr marL="355600" marR="25400" indent="-343535">
              <a:lnSpc>
                <a:spcPts val="3460"/>
              </a:lnSpc>
              <a:spcBef>
                <a:spcPts val="820"/>
              </a:spcBef>
              <a:buAutoNum type="arabicParenR"/>
              <a:tabLst>
                <a:tab pos="485140" algn="l"/>
              </a:tabLst>
            </a:pPr>
            <a:r>
              <a:rPr sz="3200" b="1" spc="-15" dirty="0">
                <a:latin typeface="Arial"/>
                <a:cs typeface="Arial"/>
              </a:rPr>
              <a:t>обзорный </a:t>
            </a:r>
            <a:r>
              <a:rPr sz="3200" b="1" spc="-30" dirty="0">
                <a:latin typeface="Arial"/>
                <a:cs typeface="Arial"/>
              </a:rPr>
              <a:t>осмотр </a:t>
            </a:r>
            <a:r>
              <a:rPr sz="3200" b="1" spc="-10" dirty="0">
                <a:latin typeface="Arial"/>
                <a:cs typeface="Arial"/>
              </a:rPr>
              <a:t>пострадавшего</a:t>
            </a:r>
            <a:r>
              <a:rPr sz="3200" b="1" spc="-11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на  наличие</a:t>
            </a:r>
            <a:r>
              <a:rPr sz="3200" b="1" spc="-25" dirty="0">
                <a:latin typeface="Arial"/>
                <a:cs typeface="Arial"/>
              </a:rPr>
              <a:t> </a:t>
            </a:r>
            <a:r>
              <a:rPr sz="3200" b="1" spc="-20" dirty="0">
                <a:latin typeface="Arial"/>
                <a:cs typeface="Arial"/>
              </a:rPr>
              <a:t>кровотечений;</a:t>
            </a:r>
            <a:endParaRPr sz="3200">
              <a:latin typeface="Arial"/>
              <a:cs typeface="Arial"/>
            </a:endParaRPr>
          </a:p>
          <a:p>
            <a:pPr marL="484505" indent="-472440">
              <a:lnSpc>
                <a:spcPct val="100000"/>
              </a:lnSpc>
              <a:spcBef>
                <a:spcPts val="330"/>
              </a:spcBef>
              <a:buAutoNum type="arabicParenR"/>
              <a:tabLst>
                <a:tab pos="485140" algn="l"/>
              </a:tabLst>
            </a:pPr>
            <a:r>
              <a:rPr sz="3200" b="1" spc="-5" dirty="0">
                <a:latin typeface="Arial"/>
                <a:cs typeface="Arial"/>
              </a:rPr>
              <a:t>пальцевое </a:t>
            </a:r>
            <a:r>
              <a:rPr sz="3200" b="1" dirty="0">
                <a:latin typeface="Arial"/>
                <a:cs typeface="Arial"/>
              </a:rPr>
              <a:t>прижатие</a:t>
            </a:r>
            <a:r>
              <a:rPr sz="3200" b="1" spc="-6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артерии;</a:t>
            </a:r>
            <a:endParaRPr sz="3200">
              <a:latin typeface="Arial"/>
              <a:cs typeface="Arial"/>
            </a:endParaRPr>
          </a:p>
          <a:p>
            <a:pPr marL="484505" indent="-472440">
              <a:lnSpc>
                <a:spcPct val="100000"/>
              </a:lnSpc>
              <a:spcBef>
                <a:spcPts val="384"/>
              </a:spcBef>
              <a:buAutoNum type="arabicParenR"/>
              <a:tabLst>
                <a:tab pos="485140" algn="l"/>
              </a:tabLst>
            </a:pPr>
            <a:r>
              <a:rPr sz="3200" b="1" spc="-15" dirty="0">
                <a:latin typeface="Arial"/>
                <a:cs typeface="Arial"/>
              </a:rPr>
              <a:t>наложение</a:t>
            </a:r>
            <a:r>
              <a:rPr sz="3200" b="1" spc="-30" dirty="0">
                <a:latin typeface="Arial"/>
                <a:cs typeface="Arial"/>
              </a:rPr>
              <a:t> </a:t>
            </a:r>
            <a:r>
              <a:rPr sz="3200" b="1" spc="5" dirty="0">
                <a:latin typeface="Arial"/>
                <a:cs typeface="Arial"/>
              </a:rPr>
              <a:t>жгута;</a:t>
            </a:r>
            <a:endParaRPr sz="3200">
              <a:latin typeface="Arial"/>
              <a:cs typeface="Arial"/>
            </a:endParaRPr>
          </a:p>
          <a:p>
            <a:pPr marL="355600" marR="81915" indent="-343535">
              <a:lnSpc>
                <a:spcPts val="3460"/>
              </a:lnSpc>
              <a:spcBef>
                <a:spcPts val="815"/>
              </a:spcBef>
              <a:buAutoNum type="arabicParenR"/>
              <a:tabLst>
                <a:tab pos="485140" algn="l"/>
              </a:tabLst>
            </a:pPr>
            <a:r>
              <a:rPr sz="3200" b="1" spc="-15" dirty="0">
                <a:latin typeface="Arial"/>
                <a:cs typeface="Arial"/>
              </a:rPr>
              <a:t>максимальное </a:t>
            </a:r>
            <a:r>
              <a:rPr sz="3200" b="1" spc="-5" dirty="0">
                <a:latin typeface="Arial"/>
                <a:cs typeface="Arial"/>
              </a:rPr>
              <a:t>сгибание </a:t>
            </a:r>
            <a:r>
              <a:rPr sz="3200" b="1" spc="-20" dirty="0">
                <a:latin typeface="Arial"/>
                <a:cs typeface="Arial"/>
              </a:rPr>
              <a:t>конечности  </a:t>
            </a:r>
            <a:r>
              <a:rPr sz="3200" b="1" dirty="0">
                <a:latin typeface="Arial"/>
                <a:cs typeface="Arial"/>
              </a:rPr>
              <a:t>в</a:t>
            </a:r>
            <a:r>
              <a:rPr sz="3200" b="1" spc="-20" dirty="0">
                <a:latin typeface="Arial"/>
                <a:cs typeface="Arial"/>
              </a:rPr>
              <a:t> </a:t>
            </a:r>
            <a:r>
              <a:rPr sz="3200" b="1" spc="-25" dirty="0">
                <a:latin typeface="Arial"/>
                <a:cs typeface="Arial"/>
              </a:rPr>
              <a:t>суставе;</a:t>
            </a:r>
            <a:endParaRPr sz="3200">
              <a:latin typeface="Arial"/>
              <a:cs typeface="Arial"/>
            </a:endParaRPr>
          </a:p>
          <a:p>
            <a:pPr marL="484505" indent="-472440">
              <a:lnSpc>
                <a:spcPct val="100000"/>
              </a:lnSpc>
              <a:spcBef>
                <a:spcPts val="330"/>
              </a:spcBef>
              <a:buAutoNum type="arabicParenR"/>
              <a:tabLst>
                <a:tab pos="485140" algn="l"/>
              </a:tabLst>
            </a:pPr>
            <a:r>
              <a:rPr sz="3200" b="1" spc="-15" dirty="0">
                <a:latin typeface="Arial"/>
                <a:cs typeface="Arial"/>
              </a:rPr>
              <a:t>прямое давление </a:t>
            </a:r>
            <a:r>
              <a:rPr sz="3200" b="1" dirty="0">
                <a:latin typeface="Arial"/>
                <a:cs typeface="Arial"/>
              </a:rPr>
              <a:t>на</a:t>
            </a:r>
            <a:r>
              <a:rPr sz="3200" b="1" spc="-55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рану;</a:t>
            </a:r>
            <a:endParaRPr sz="3200">
              <a:latin typeface="Arial"/>
              <a:cs typeface="Arial"/>
            </a:endParaRPr>
          </a:p>
          <a:p>
            <a:pPr marL="484505" indent="-472440">
              <a:lnSpc>
                <a:spcPct val="100000"/>
              </a:lnSpc>
              <a:spcBef>
                <a:spcPts val="385"/>
              </a:spcBef>
              <a:buAutoNum type="arabicParenR"/>
              <a:tabLst>
                <a:tab pos="485140" algn="l"/>
              </a:tabLst>
            </a:pPr>
            <a:r>
              <a:rPr sz="3200" b="1" spc="-15" dirty="0">
                <a:latin typeface="Arial"/>
                <a:cs typeface="Arial"/>
              </a:rPr>
              <a:t>наложение </a:t>
            </a:r>
            <a:r>
              <a:rPr sz="3200" b="1" spc="-10" dirty="0">
                <a:latin typeface="Arial"/>
                <a:cs typeface="Arial"/>
              </a:rPr>
              <a:t>давящей</a:t>
            </a:r>
            <a:r>
              <a:rPr sz="3200" b="1" spc="-50" dirty="0">
                <a:latin typeface="Arial"/>
                <a:cs typeface="Arial"/>
              </a:rPr>
              <a:t> </a:t>
            </a:r>
            <a:r>
              <a:rPr sz="3200" b="1" spc="-5" dirty="0">
                <a:latin typeface="Arial"/>
                <a:cs typeface="Arial"/>
              </a:rPr>
              <a:t>повязки.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90168" y="573151"/>
            <a:ext cx="7821295" cy="624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590"/>
              </a:lnSpc>
              <a:spcBef>
                <a:spcPts val="100"/>
              </a:spcBef>
            </a:pPr>
            <a:r>
              <a:rPr sz="2400" spc="-5" dirty="0">
                <a:solidFill>
                  <a:srgbClr val="FF0000"/>
                </a:solidFill>
                <a:latin typeface="Arial"/>
                <a:cs typeface="Arial"/>
              </a:rPr>
              <a:t>8</a:t>
            </a:r>
            <a:r>
              <a:rPr sz="2400" spc="-5" dirty="0">
                <a:solidFill>
                  <a:srgbClr val="9900CC"/>
                </a:solidFill>
                <a:latin typeface="Arial"/>
                <a:cs typeface="Arial"/>
              </a:rPr>
              <a:t>. </a:t>
            </a:r>
            <a:r>
              <a:rPr sz="2400" b="1" spc="-5" dirty="0">
                <a:latin typeface="Arial"/>
                <a:cs typeface="Arial"/>
              </a:rPr>
              <a:t>Мероприятия </a:t>
            </a:r>
            <a:r>
              <a:rPr sz="2400" b="1" dirty="0">
                <a:latin typeface="Arial"/>
                <a:cs typeface="Arial"/>
              </a:rPr>
              <a:t>по </a:t>
            </a:r>
            <a:r>
              <a:rPr sz="2400" b="1" spc="-15" dirty="0">
                <a:latin typeface="Arial"/>
                <a:cs typeface="Arial"/>
              </a:rPr>
              <a:t>подробному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spc="-35" dirty="0">
                <a:latin typeface="Arial"/>
                <a:cs typeface="Arial"/>
              </a:rPr>
              <a:t>осмотру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305"/>
              </a:lnSpc>
            </a:pPr>
            <a:r>
              <a:rPr sz="2400" b="1" spc="-10" dirty="0">
                <a:latin typeface="Arial"/>
                <a:cs typeface="Arial"/>
              </a:rPr>
              <a:t>пострадавшего </a:t>
            </a:r>
            <a:r>
              <a:rPr sz="2400" b="1" dirty="0">
                <a:latin typeface="Arial"/>
                <a:cs typeface="Arial"/>
              </a:rPr>
              <a:t>в целях </a:t>
            </a:r>
            <a:r>
              <a:rPr sz="2400" b="1" spc="-10" dirty="0">
                <a:latin typeface="Arial"/>
                <a:cs typeface="Arial"/>
              </a:rPr>
              <a:t>выявления</a:t>
            </a:r>
            <a:r>
              <a:rPr sz="2400" b="1" spc="-5" dirty="0">
                <a:latin typeface="Arial"/>
                <a:cs typeface="Arial"/>
              </a:rPr>
              <a:t> признаков</a:t>
            </a:r>
            <a:endParaRPr sz="2400">
              <a:latin typeface="Arial"/>
              <a:cs typeface="Arial"/>
            </a:endParaRPr>
          </a:p>
          <a:p>
            <a:pPr marL="354965" marR="1256665">
              <a:lnSpc>
                <a:spcPct val="80000"/>
              </a:lnSpc>
              <a:spcBef>
                <a:spcPts val="285"/>
              </a:spcBef>
            </a:pPr>
            <a:r>
              <a:rPr sz="2400" b="1" spc="-15" dirty="0">
                <a:latin typeface="Arial"/>
                <a:cs typeface="Arial"/>
              </a:rPr>
              <a:t>травм, </a:t>
            </a:r>
            <a:r>
              <a:rPr sz="2400" b="1" spc="-20" dirty="0">
                <a:latin typeface="Arial"/>
                <a:cs typeface="Arial"/>
              </a:rPr>
              <a:t>отравлений </a:t>
            </a:r>
            <a:r>
              <a:rPr sz="2400" b="1" dirty="0">
                <a:latin typeface="Arial"/>
                <a:cs typeface="Arial"/>
              </a:rPr>
              <a:t>и </a:t>
            </a:r>
            <a:r>
              <a:rPr sz="2400" b="1" spc="-15" dirty="0">
                <a:latin typeface="Arial"/>
                <a:cs typeface="Arial"/>
              </a:rPr>
              <a:t>других </a:t>
            </a:r>
            <a:r>
              <a:rPr sz="2400" b="1" spc="-20" dirty="0">
                <a:latin typeface="Arial"/>
                <a:cs typeface="Arial"/>
              </a:rPr>
              <a:t>состояний,  </a:t>
            </a:r>
            <a:r>
              <a:rPr sz="2400" b="1" spc="-10" dirty="0">
                <a:latin typeface="Arial"/>
                <a:cs typeface="Arial"/>
              </a:rPr>
              <a:t>угрожающих </a:t>
            </a:r>
            <a:r>
              <a:rPr sz="2400" b="1" spc="-20" dirty="0">
                <a:latin typeface="Arial"/>
                <a:cs typeface="Arial"/>
              </a:rPr>
              <a:t>его </a:t>
            </a:r>
            <a:r>
              <a:rPr sz="2400" b="1" dirty="0">
                <a:latin typeface="Arial"/>
                <a:cs typeface="Arial"/>
              </a:rPr>
              <a:t>жизни и </a:t>
            </a:r>
            <a:r>
              <a:rPr sz="2400" b="1" spc="-5" dirty="0">
                <a:latin typeface="Arial"/>
                <a:cs typeface="Arial"/>
              </a:rPr>
              <a:t>здоровью,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</a:t>
            </a:r>
            <a:endParaRPr sz="2400">
              <a:latin typeface="Arial"/>
              <a:cs typeface="Arial"/>
            </a:endParaRPr>
          </a:p>
          <a:p>
            <a:pPr marL="354965" marR="314325">
              <a:lnSpc>
                <a:spcPct val="80000"/>
              </a:lnSpc>
              <a:spcBef>
                <a:spcPts val="5"/>
              </a:spcBef>
            </a:pPr>
            <a:r>
              <a:rPr sz="2400" b="1" spc="-10" dirty="0">
                <a:latin typeface="Arial"/>
                <a:cs typeface="Arial"/>
              </a:rPr>
              <a:t>оказанию первой </a:t>
            </a:r>
            <a:r>
              <a:rPr sz="2400" b="1" spc="-15" dirty="0">
                <a:latin typeface="Arial"/>
                <a:cs typeface="Arial"/>
              </a:rPr>
              <a:t>помощи </a:t>
            </a:r>
            <a:r>
              <a:rPr sz="2400" b="1" dirty="0">
                <a:latin typeface="Arial"/>
                <a:cs typeface="Arial"/>
              </a:rPr>
              <a:t>в </a:t>
            </a:r>
            <a:r>
              <a:rPr sz="2400" b="1" spc="-15" dirty="0">
                <a:latin typeface="Arial"/>
                <a:cs typeface="Arial"/>
              </a:rPr>
              <a:t>случае выявления  </a:t>
            </a:r>
            <a:r>
              <a:rPr sz="2400" b="1" spc="-10" dirty="0">
                <a:latin typeface="Arial"/>
                <a:cs typeface="Arial"/>
              </a:rPr>
              <a:t>указанных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состояний: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2400" b="1" spc="-10" dirty="0">
                <a:latin typeface="Arial"/>
                <a:cs typeface="Arial"/>
              </a:rPr>
              <a:t>проведение </a:t>
            </a:r>
            <a:r>
              <a:rPr sz="2400" b="1" spc="-25" dirty="0">
                <a:latin typeface="Arial"/>
                <a:cs typeface="Arial"/>
              </a:rPr>
              <a:t>осмотра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головы;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2400" b="1" spc="-10" dirty="0">
                <a:latin typeface="Arial"/>
                <a:cs typeface="Arial"/>
              </a:rPr>
              <a:t>проведение </a:t>
            </a:r>
            <a:r>
              <a:rPr sz="2400" b="1" spc="-25" dirty="0">
                <a:latin typeface="Arial"/>
                <a:cs typeface="Arial"/>
              </a:rPr>
              <a:t>осмотра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шеи;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2400" b="1" spc="-10" dirty="0">
                <a:latin typeface="Arial"/>
                <a:cs typeface="Arial"/>
              </a:rPr>
              <a:t>проведение </a:t>
            </a:r>
            <a:r>
              <a:rPr sz="2400" b="1" spc="-25" dirty="0">
                <a:latin typeface="Arial"/>
                <a:cs typeface="Arial"/>
              </a:rPr>
              <a:t>осмотра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25" dirty="0">
                <a:latin typeface="Arial"/>
                <a:cs typeface="Arial"/>
              </a:rPr>
              <a:t>груди;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2400" b="1" spc="-10" dirty="0">
                <a:latin typeface="Arial"/>
                <a:cs typeface="Arial"/>
              </a:rPr>
              <a:t>проведение </a:t>
            </a:r>
            <a:r>
              <a:rPr sz="2400" b="1" spc="-25" dirty="0">
                <a:latin typeface="Arial"/>
                <a:cs typeface="Arial"/>
              </a:rPr>
              <a:t>осмотра</a:t>
            </a:r>
            <a:r>
              <a:rPr sz="2400" b="1" spc="35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спины;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2400" b="1" spc="-10" dirty="0">
                <a:latin typeface="Arial"/>
                <a:cs typeface="Arial"/>
              </a:rPr>
              <a:t>проведение </a:t>
            </a:r>
            <a:r>
              <a:rPr sz="2400" b="1" spc="-25" dirty="0">
                <a:latin typeface="Arial"/>
                <a:cs typeface="Arial"/>
              </a:rPr>
              <a:t>осмотра живота </a:t>
            </a:r>
            <a:r>
              <a:rPr sz="2400" b="1" dirty="0">
                <a:latin typeface="Arial"/>
                <a:cs typeface="Arial"/>
              </a:rPr>
              <a:t>и</a:t>
            </a:r>
            <a:r>
              <a:rPr sz="2400" b="1" spc="8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таза;</a:t>
            </a:r>
            <a:endParaRPr sz="2400">
              <a:latin typeface="Arial"/>
              <a:cs typeface="Arial"/>
            </a:endParaRPr>
          </a:p>
          <a:p>
            <a:pPr marL="367665" indent="-355600">
              <a:lnSpc>
                <a:spcPct val="100000"/>
              </a:lnSpc>
              <a:buAutoNum type="arabicParenR"/>
              <a:tabLst>
                <a:tab pos="368300" algn="l"/>
              </a:tabLst>
            </a:pPr>
            <a:r>
              <a:rPr sz="2400" b="1" spc="-10" dirty="0">
                <a:latin typeface="Arial"/>
                <a:cs typeface="Arial"/>
              </a:rPr>
              <a:t>проведение </a:t>
            </a:r>
            <a:r>
              <a:rPr sz="2400" b="1" spc="-25" dirty="0">
                <a:latin typeface="Arial"/>
                <a:cs typeface="Arial"/>
              </a:rPr>
              <a:t>осмотра</a:t>
            </a:r>
            <a:r>
              <a:rPr sz="2400" b="1" spc="3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конечностей;</a:t>
            </a:r>
            <a:endParaRPr sz="2400">
              <a:latin typeface="Arial"/>
              <a:cs typeface="Arial"/>
            </a:endParaRPr>
          </a:p>
          <a:p>
            <a:pPr marL="354965" marR="766445" indent="-342900">
              <a:lnSpc>
                <a:spcPct val="80000"/>
              </a:lnSpc>
              <a:spcBef>
                <a:spcPts val="580"/>
              </a:spcBef>
              <a:buAutoNum type="arabicParenR"/>
              <a:tabLst>
                <a:tab pos="368300" algn="l"/>
              </a:tabLst>
            </a:pPr>
            <a:r>
              <a:rPr sz="2400" b="1" spc="-15" dirty="0">
                <a:latin typeface="Arial"/>
                <a:cs typeface="Arial"/>
              </a:rPr>
              <a:t>наложение </a:t>
            </a:r>
            <a:r>
              <a:rPr sz="2400" b="1" spc="-20" dirty="0">
                <a:latin typeface="Arial"/>
                <a:cs typeface="Arial"/>
              </a:rPr>
              <a:t>повязок </a:t>
            </a:r>
            <a:r>
              <a:rPr sz="2400" b="1" dirty="0">
                <a:latin typeface="Arial"/>
                <a:cs typeface="Arial"/>
              </a:rPr>
              <a:t>при </a:t>
            </a:r>
            <a:r>
              <a:rPr sz="2400" b="1" spc="-20" dirty="0">
                <a:latin typeface="Arial"/>
                <a:cs typeface="Arial"/>
              </a:rPr>
              <a:t>травмах </a:t>
            </a:r>
            <a:r>
              <a:rPr sz="2400" b="1" spc="-10" dirty="0">
                <a:latin typeface="Arial"/>
                <a:cs typeface="Arial"/>
              </a:rPr>
              <a:t>различных  </a:t>
            </a:r>
            <a:r>
              <a:rPr sz="2400" b="1" spc="-15" dirty="0">
                <a:latin typeface="Arial"/>
                <a:cs typeface="Arial"/>
              </a:rPr>
              <a:t>областей </a:t>
            </a:r>
            <a:r>
              <a:rPr sz="2400" b="1" spc="-10" dirty="0">
                <a:latin typeface="Arial"/>
                <a:cs typeface="Arial"/>
              </a:rPr>
              <a:t>тела, </a:t>
            </a:r>
            <a:r>
              <a:rPr sz="2400" b="1" dirty="0">
                <a:latin typeface="Arial"/>
                <a:cs typeface="Arial"/>
              </a:rPr>
              <a:t>в </a:t>
            </a:r>
            <a:r>
              <a:rPr sz="2400" b="1" spc="-35" dirty="0">
                <a:latin typeface="Arial"/>
                <a:cs typeface="Arial"/>
              </a:rPr>
              <a:t>том </a:t>
            </a:r>
            <a:r>
              <a:rPr sz="2400" b="1" spc="-10" dirty="0">
                <a:latin typeface="Arial"/>
                <a:cs typeface="Arial"/>
              </a:rPr>
              <a:t>числе</a:t>
            </a:r>
            <a:r>
              <a:rPr sz="2400" b="1" spc="11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окклюзионной</a:t>
            </a:r>
            <a:endParaRPr sz="2400">
              <a:latin typeface="Arial"/>
              <a:cs typeface="Arial"/>
            </a:endParaRPr>
          </a:p>
          <a:p>
            <a:pPr marL="354965">
              <a:lnSpc>
                <a:spcPts val="2305"/>
              </a:lnSpc>
            </a:pPr>
            <a:r>
              <a:rPr sz="2400" b="1" spc="-15" dirty="0">
                <a:latin typeface="Arial"/>
                <a:cs typeface="Arial"/>
              </a:rPr>
              <a:t>(герметизирующей) </a:t>
            </a:r>
            <a:r>
              <a:rPr sz="2400" b="1" dirty="0">
                <a:latin typeface="Arial"/>
                <a:cs typeface="Arial"/>
              </a:rPr>
              <a:t>при </a:t>
            </a:r>
            <a:r>
              <a:rPr sz="2400" b="1" spc="-5" dirty="0">
                <a:latin typeface="Arial"/>
                <a:cs typeface="Arial"/>
              </a:rPr>
              <a:t>ранении </a:t>
            </a:r>
            <a:r>
              <a:rPr sz="2400" b="1" spc="-25" dirty="0">
                <a:latin typeface="Arial"/>
                <a:cs typeface="Arial"/>
              </a:rPr>
              <a:t>грудной</a:t>
            </a:r>
            <a:r>
              <a:rPr sz="2400" b="1" spc="105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клетки;</a:t>
            </a:r>
            <a:endParaRPr sz="2400">
              <a:latin typeface="Arial"/>
              <a:cs typeface="Arial"/>
            </a:endParaRPr>
          </a:p>
          <a:p>
            <a:pPr marL="354965" marR="824230" indent="-342900">
              <a:lnSpc>
                <a:spcPct val="80000"/>
              </a:lnSpc>
              <a:spcBef>
                <a:spcPts val="575"/>
              </a:spcBef>
              <a:buAutoNum type="arabicParenR" startAt="8"/>
              <a:tabLst>
                <a:tab pos="368300" algn="l"/>
              </a:tabLst>
            </a:pPr>
            <a:r>
              <a:rPr sz="2400" b="1" spc="-10" dirty="0">
                <a:latin typeface="Arial"/>
                <a:cs typeface="Arial"/>
              </a:rPr>
              <a:t>проведение иммобилизации </a:t>
            </a:r>
            <a:r>
              <a:rPr sz="2400" b="1" dirty="0">
                <a:latin typeface="Arial"/>
                <a:cs typeface="Arial"/>
              </a:rPr>
              <a:t>(с </a:t>
            </a:r>
            <a:r>
              <a:rPr sz="2400" b="1" spc="-15" dirty="0">
                <a:latin typeface="Arial"/>
                <a:cs typeface="Arial"/>
              </a:rPr>
              <a:t>помощью  подручных средств, </a:t>
            </a:r>
            <a:r>
              <a:rPr sz="2400" b="1" spc="-10" dirty="0">
                <a:latin typeface="Arial"/>
                <a:cs typeface="Arial"/>
              </a:rPr>
              <a:t>аутоиммобилизация, </a:t>
            </a:r>
            <a:r>
              <a:rPr sz="2400" b="1" dirty="0">
                <a:latin typeface="Arial"/>
                <a:cs typeface="Arial"/>
              </a:rPr>
              <a:t>с  </a:t>
            </a:r>
            <a:r>
              <a:rPr sz="2400" b="1" spc="-20" dirty="0">
                <a:latin typeface="Arial"/>
                <a:cs typeface="Arial"/>
              </a:rPr>
              <a:t>использованием </a:t>
            </a:r>
            <a:r>
              <a:rPr sz="2400" b="1" spc="-5" dirty="0">
                <a:latin typeface="Arial"/>
                <a:cs typeface="Arial"/>
              </a:rPr>
              <a:t>изделий </a:t>
            </a:r>
            <a:r>
              <a:rPr sz="2400" b="1" spc="-10" dirty="0">
                <a:latin typeface="Arial"/>
                <a:cs typeface="Arial"/>
              </a:rPr>
              <a:t>медицинского  </a:t>
            </a:r>
            <a:r>
              <a:rPr sz="2400" b="1" spc="-5" dirty="0">
                <a:latin typeface="Arial"/>
                <a:cs typeface="Arial"/>
              </a:rPr>
              <a:t>назначения*);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18540" y="241808"/>
            <a:ext cx="7751445" cy="5461000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92100" marR="62865" indent="-292100">
              <a:lnSpc>
                <a:spcPct val="80400"/>
              </a:lnSpc>
              <a:spcBef>
                <a:spcPts val="445"/>
              </a:spcBef>
              <a:buSzPct val="105555"/>
              <a:buFont typeface="Arial"/>
              <a:buAutoNum type="arabicParenR" startAt="9"/>
              <a:tabLst>
                <a:tab pos="292100" algn="l"/>
              </a:tabLst>
            </a:pPr>
            <a:r>
              <a:rPr sz="1800" b="1" spc="-10" dirty="0">
                <a:latin typeface="Arial"/>
                <a:cs typeface="Arial"/>
              </a:rPr>
              <a:t>фиксация </a:t>
            </a:r>
            <a:r>
              <a:rPr sz="1800" b="1" spc="-15" dirty="0">
                <a:latin typeface="Arial"/>
                <a:cs typeface="Arial"/>
              </a:rPr>
              <a:t>шейного </a:t>
            </a:r>
            <a:r>
              <a:rPr sz="1800" b="1" spc="-20" dirty="0">
                <a:latin typeface="Arial"/>
                <a:cs typeface="Arial"/>
              </a:rPr>
              <a:t>отдела </a:t>
            </a:r>
            <a:r>
              <a:rPr sz="1800" b="1" spc="-10" dirty="0">
                <a:latin typeface="Arial"/>
                <a:cs typeface="Arial"/>
              </a:rPr>
              <a:t>позвоночника (вручную, подручными  </a:t>
            </a:r>
            <a:r>
              <a:rPr sz="1800" b="1" spc="-15" dirty="0">
                <a:latin typeface="Arial"/>
                <a:cs typeface="Arial"/>
              </a:rPr>
              <a:t>средствами, </a:t>
            </a:r>
            <a:r>
              <a:rPr sz="1800" b="1" dirty="0">
                <a:latin typeface="Arial"/>
                <a:cs typeface="Arial"/>
              </a:rPr>
              <a:t>с </a:t>
            </a:r>
            <a:r>
              <a:rPr sz="1800" b="1" spc="-15" dirty="0">
                <a:latin typeface="Arial"/>
                <a:cs typeface="Arial"/>
              </a:rPr>
              <a:t>использованием </a:t>
            </a:r>
            <a:r>
              <a:rPr sz="1800" b="1" spc="-5" dirty="0">
                <a:latin typeface="Arial"/>
                <a:cs typeface="Arial"/>
              </a:rPr>
              <a:t>изделий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медицинского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ts val="1730"/>
              </a:lnSpc>
            </a:pPr>
            <a:r>
              <a:rPr sz="1800" b="1" spc="-5" dirty="0">
                <a:latin typeface="Arial"/>
                <a:cs typeface="Arial"/>
              </a:rPr>
              <a:t>назначения*);</a:t>
            </a:r>
            <a:endParaRPr sz="1800">
              <a:latin typeface="Arial"/>
              <a:cs typeface="Arial"/>
            </a:endParaRPr>
          </a:p>
          <a:p>
            <a:pPr marL="354965" marR="426720" indent="-342900" algn="just">
              <a:lnSpc>
                <a:spcPct val="80000"/>
              </a:lnSpc>
              <a:spcBef>
                <a:spcPts val="430"/>
              </a:spcBef>
              <a:buAutoNum type="arabicParenR" startAt="10"/>
              <a:tabLst>
                <a:tab pos="405765" algn="l"/>
              </a:tabLst>
            </a:pPr>
            <a:r>
              <a:rPr sz="1800" b="1" spc="-5" dirty="0">
                <a:latin typeface="Arial"/>
                <a:cs typeface="Arial"/>
              </a:rPr>
              <a:t>прекращение </a:t>
            </a:r>
            <a:r>
              <a:rPr sz="1800" b="1" spc="-15" dirty="0">
                <a:latin typeface="Arial"/>
                <a:cs typeface="Arial"/>
              </a:rPr>
              <a:t>воздействия </a:t>
            </a:r>
            <a:r>
              <a:rPr sz="1800" b="1" spc="-5" dirty="0">
                <a:latin typeface="Arial"/>
                <a:cs typeface="Arial"/>
              </a:rPr>
              <a:t>опасных </a:t>
            </a:r>
            <a:r>
              <a:rPr sz="1800" b="1" spc="-10" dirty="0">
                <a:latin typeface="Arial"/>
                <a:cs typeface="Arial"/>
              </a:rPr>
              <a:t>химических </a:t>
            </a:r>
            <a:r>
              <a:rPr sz="1800" b="1" spc="-15" dirty="0">
                <a:latin typeface="Arial"/>
                <a:cs typeface="Arial"/>
              </a:rPr>
              <a:t>веществ </a:t>
            </a:r>
            <a:r>
              <a:rPr sz="1800" b="1" dirty="0">
                <a:latin typeface="Arial"/>
                <a:cs typeface="Arial"/>
              </a:rPr>
              <a:t>на  </a:t>
            </a:r>
            <a:r>
              <a:rPr sz="1800" b="1" spc="-10" dirty="0">
                <a:latin typeface="Arial"/>
                <a:cs typeface="Arial"/>
              </a:rPr>
              <a:t>пострадавшего (промывание </a:t>
            </a:r>
            <a:r>
              <a:rPr sz="1800" b="1" spc="-20" dirty="0">
                <a:latin typeface="Arial"/>
                <a:cs typeface="Arial"/>
              </a:rPr>
              <a:t>желудка </a:t>
            </a:r>
            <a:r>
              <a:rPr sz="1800" b="1" spc="-15" dirty="0">
                <a:latin typeface="Arial"/>
                <a:cs typeface="Arial"/>
              </a:rPr>
              <a:t>путем </a:t>
            </a:r>
            <a:r>
              <a:rPr sz="1800" b="1" spc="-10" dirty="0">
                <a:latin typeface="Arial"/>
                <a:cs typeface="Arial"/>
              </a:rPr>
              <a:t>приема </a:t>
            </a:r>
            <a:r>
              <a:rPr sz="1800" b="1" spc="-15" dirty="0">
                <a:latin typeface="Arial"/>
                <a:cs typeface="Arial"/>
              </a:rPr>
              <a:t>воды </a:t>
            </a:r>
            <a:r>
              <a:rPr sz="1800" b="1" dirty="0">
                <a:latin typeface="Arial"/>
                <a:cs typeface="Arial"/>
              </a:rPr>
              <a:t>и  </a:t>
            </a:r>
            <a:r>
              <a:rPr sz="1800" b="1" spc="-5" dirty="0">
                <a:latin typeface="Arial"/>
                <a:cs typeface="Arial"/>
              </a:rPr>
              <a:t>вызывания </a:t>
            </a:r>
            <a:r>
              <a:rPr sz="1800" b="1" spc="-20" dirty="0">
                <a:latin typeface="Arial"/>
                <a:cs typeface="Arial"/>
              </a:rPr>
              <a:t>рвоты, </a:t>
            </a:r>
            <a:r>
              <a:rPr sz="1800" b="1" spc="-15" dirty="0">
                <a:latin typeface="Arial"/>
                <a:cs typeface="Arial"/>
              </a:rPr>
              <a:t>удаление </a:t>
            </a:r>
            <a:r>
              <a:rPr sz="1800" b="1" dirty="0">
                <a:latin typeface="Arial"/>
                <a:cs typeface="Arial"/>
              </a:rPr>
              <a:t>с </a:t>
            </a:r>
            <a:r>
              <a:rPr sz="1800" b="1" spc="-5" dirty="0">
                <a:latin typeface="Arial"/>
                <a:cs typeface="Arial"/>
              </a:rPr>
              <a:t>поврежденной </a:t>
            </a:r>
            <a:r>
              <a:rPr sz="1800" b="1" spc="-15" dirty="0">
                <a:latin typeface="Arial"/>
                <a:cs typeface="Arial"/>
              </a:rPr>
              <a:t>поверхности </a:t>
            </a:r>
            <a:r>
              <a:rPr sz="1800" b="1" dirty="0">
                <a:latin typeface="Arial"/>
                <a:cs typeface="Arial"/>
              </a:rPr>
              <a:t>и  </a:t>
            </a:r>
            <a:r>
              <a:rPr sz="1800" b="1" spc="-10" dirty="0">
                <a:latin typeface="Arial"/>
                <a:cs typeface="Arial"/>
              </a:rPr>
              <a:t>промывание </a:t>
            </a:r>
            <a:r>
              <a:rPr sz="1800" b="1" spc="-5" dirty="0">
                <a:latin typeface="Arial"/>
                <a:cs typeface="Arial"/>
              </a:rPr>
              <a:t>поврежденной </a:t>
            </a:r>
            <a:r>
              <a:rPr sz="1800" b="1" spc="-15" dirty="0">
                <a:latin typeface="Arial"/>
                <a:cs typeface="Arial"/>
              </a:rPr>
              <a:t>поверхности проточной</a:t>
            </a:r>
            <a:r>
              <a:rPr sz="1800" b="1" spc="9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водой);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AutoNum type="arabicParenR" startAt="10"/>
            </a:pPr>
            <a:endParaRPr sz="2250">
              <a:latin typeface="Arial"/>
              <a:cs typeface="Arial"/>
            </a:endParaRPr>
          </a:p>
          <a:p>
            <a:pPr marL="354965" marR="194945" indent="-342900">
              <a:lnSpc>
                <a:spcPct val="80000"/>
              </a:lnSpc>
              <a:buFont typeface="Arial"/>
              <a:buAutoNum type="arabicParenR" startAt="10"/>
              <a:tabLst>
                <a:tab pos="393700" algn="l"/>
              </a:tabLst>
            </a:pPr>
            <a:r>
              <a:rPr dirty="0"/>
              <a:t>	</a:t>
            </a:r>
            <a:r>
              <a:rPr sz="1800" b="1" spc="-10" dirty="0">
                <a:latin typeface="Arial"/>
                <a:cs typeface="Arial"/>
              </a:rPr>
              <a:t>местное охлаждение </a:t>
            </a:r>
            <a:r>
              <a:rPr sz="1800" b="1" dirty="0">
                <a:latin typeface="Arial"/>
                <a:cs typeface="Arial"/>
              </a:rPr>
              <a:t>при </a:t>
            </a:r>
            <a:r>
              <a:rPr sz="1800" b="1" spc="-15" dirty="0">
                <a:latin typeface="Arial"/>
                <a:cs typeface="Arial"/>
              </a:rPr>
              <a:t>травмах, </a:t>
            </a:r>
            <a:r>
              <a:rPr sz="1800" b="1" spc="-10" dirty="0">
                <a:latin typeface="Arial"/>
                <a:cs typeface="Arial"/>
              </a:rPr>
              <a:t>термических </a:t>
            </a:r>
            <a:r>
              <a:rPr sz="1800" b="1" spc="-15" dirty="0">
                <a:latin typeface="Arial"/>
                <a:cs typeface="Arial"/>
              </a:rPr>
              <a:t>ожогах </a:t>
            </a:r>
            <a:r>
              <a:rPr sz="1800" b="1" dirty="0">
                <a:latin typeface="Arial"/>
                <a:cs typeface="Arial"/>
              </a:rPr>
              <a:t>и иных  </a:t>
            </a:r>
            <a:r>
              <a:rPr sz="1800" b="1" spc="-10" dirty="0">
                <a:latin typeface="Arial"/>
                <a:cs typeface="Arial"/>
              </a:rPr>
              <a:t>воздействиях </a:t>
            </a:r>
            <a:r>
              <a:rPr sz="1800" b="1" spc="-5" dirty="0">
                <a:latin typeface="Arial"/>
                <a:cs typeface="Arial"/>
              </a:rPr>
              <a:t>высоких </a:t>
            </a:r>
            <a:r>
              <a:rPr sz="1800" b="1" spc="-10" dirty="0">
                <a:latin typeface="Arial"/>
                <a:cs typeface="Arial"/>
              </a:rPr>
              <a:t>температур </a:t>
            </a:r>
            <a:r>
              <a:rPr sz="1800" b="1" spc="-5" dirty="0">
                <a:latin typeface="Arial"/>
                <a:cs typeface="Arial"/>
              </a:rPr>
              <a:t>или </a:t>
            </a:r>
            <a:r>
              <a:rPr sz="1800" b="1" spc="-15" dirty="0">
                <a:latin typeface="Arial"/>
                <a:cs typeface="Arial"/>
              </a:rPr>
              <a:t>теплового</a:t>
            </a:r>
            <a:r>
              <a:rPr sz="1800" b="1" spc="20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излучения;</a:t>
            </a:r>
            <a:endParaRPr sz="1800">
              <a:latin typeface="Arial"/>
              <a:cs typeface="Arial"/>
            </a:endParaRPr>
          </a:p>
          <a:p>
            <a:pPr marL="405130" indent="-393065">
              <a:lnSpc>
                <a:spcPts val="1945"/>
              </a:lnSpc>
              <a:buAutoNum type="arabicParenR" startAt="10"/>
              <a:tabLst>
                <a:tab pos="405765" algn="l"/>
              </a:tabLst>
            </a:pPr>
            <a:r>
              <a:rPr sz="1800" b="1" spc="-15" dirty="0">
                <a:latin typeface="Arial"/>
                <a:cs typeface="Arial"/>
              </a:rPr>
              <a:t>термоизоляция </a:t>
            </a:r>
            <a:r>
              <a:rPr sz="1800" b="1" dirty="0">
                <a:latin typeface="Arial"/>
                <a:cs typeface="Arial"/>
              </a:rPr>
              <a:t>при </a:t>
            </a:r>
            <a:r>
              <a:rPr sz="1800" b="1" spc="-15" dirty="0">
                <a:latin typeface="Arial"/>
                <a:cs typeface="Arial"/>
              </a:rPr>
              <a:t>отморожениях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10" dirty="0">
                <a:latin typeface="Arial"/>
                <a:cs typeface="Arial"/>
              </a:rPr>
              <a:t>других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эффектах</a:t>
            </a:r>
            <a:endParaRPr sz="1800">
              <a:latin typeface="Arial"/>
              <a:cs typeface="Arial"/>
            </a:endParaRPr>
          </a:p>
          <a:p>
            <a:pPr marL="354965">
              <a:lnSpc>
                <a:spcPts val="1945"/>
              </a:lnSpc>
            </a:pPr>
            <a:r>
              <a:rPr sz="1800" b="1" spc="-15" dirty="0">
                <a:latin typeface="Arial"/>
                <a:cs typeface="Arial"/>
              </a:rPr>
              <a:t>воздействия </a:t>
            </a:r>
            <a:r>
              <a:rPr sz="1800" b="1" spc="-5" dirty="0">
                <a:latin typeface="Arial"/>
                <a:cs typeface="Arial"/>
              </a:rPr>
              <a:t>низких</a:t>
            </a:r>
            <a:r>
              <a:rPr sz="1800" b="1" spc="7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температур.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Arial"/>
              <a:cs typeface="Arial"/>
            </a:endParaRPr>
          </a:p>
          <a:p>
            <a:pPr marL="266700" indent="-254635">
              <a:lnSpc>
                <a:spcPct val="100000"/>
              </a:lnSpc>
              <a:buAutoNum type="arabicPeriod" startAt="9"/>
              <a:tabLst>
                <a:tab pos="267335" algn="l"/>
              </a:tabLst>
            </a:pPr>
            <a:r>
              <a:rPr sz="1800" b="1" spc="-5" dirty="0">
                <a:latin typeface="Arial"/>
                <a:cs typeface="Arial"/>
              </a:rPr>
              <a:t>Придание </a:t>
            </a:r>
            <a:r>
              <a:rPr sz="1800" b="1" spc="-10" dirty="0">
                <a:latin typeface="Arial"/>
                <a:cs typeface="Arial"/>
              </a:rPr>
              <a:t>пострадавшему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оптимального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положения</a:t>
            </a:r>
            <a:r>
              <a:rPr sz="1800" b="1" spc="120" dirty="0">
                <a:latin typeface="Arial"/>
                <a:cs typeface="Arial"/>
              </a:rPr>
              <a:t> </a:t>
            </a:r>
            <a:r>
              <a:rPr sz="1800" b="1" spc="-15" dirty="0">
                <a:latin typeface="Arial"/>
                <a:cs typeface="Arial"/>
              </a:rPr>
              <a:t>тела.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Arial"/>
              <a:buAutoNum type="arabicPeriod" startAt="9"/>
            </a:pPr>
            <a:endParaRPr sz="2250">
              <a:latin typeface="Arial"/>
              <a:cs typeface="Arial"/>
            </a:endParaRPr>
          </a:p>
          <a:p>
            <a:pPr marL="354965" marR="676910" indent="-342900">
              <a:lnSpc>
                <a:spcPct val="80000"/>
              </a:lnSpc>
              <a:buFont typeface="Arial"/>
              <a:buAutoNum type="arabicPeriod" startAt="9"/>
              <a:tabLst>
                <a:tab pos="393700" algn="l"/>
              </a:tabLst>
            </a:pPr>
            <a:r>
              <a:rPr dirty="0"/>
              <a:t>	</a:t>
            </a:r>
            <a:r>
              <a:rPr sz="1800" u="heavy" spc="-4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Контроль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состояния</a:t>
            </a:r>
            <a:r>
              <a:rPr sz="1800" b="1" spc="-15" dirty="0">
                <a:latin typeface="Arial"/>
                <a:cs typeface="Arial"/>
              </a:rPr>
              <a:t> пострадавшего </a:t>
            </a:r>
            <a:r>
              <a:rPr sz="1800" b="1" spc="-5" dirty="0">
                <a:latin typeface="Arial"/>
                <a:cs typeface="Arial"/>
              </a:rPr>
              <a:t>(сознание, дыхание,  </a:t>
            </a:r>
            <a:r>
              <a:rPr sz="1800" b="1" spc="-10" dirty="0">
                <a:latin typeface="Arial"/>
                <a:cs typeface="Arial"/>
              </a:rPr>
              <a:t>кровообращение) </a:t>
            </a:r>
            <a:r>
              <a:rPr sz="1800" b="1" dirty="0">
                <a:latin typeface="Arial"/>
                <a:cs typeface="Arial"/>
              </a:rPr>
              <a:t>и </a:t>
            </a:r>
            <a:r>
              <a:rPr sz="1800" b="1" spc="-5" dirty="0">
                <a:latin typeface="Arial"/>
                <a:cs typeface="Arial"/>
              </a:rPr>
              <a:t>оказание </a:t>
            </a:r>
            <a:r>
              <a:rPr sz="1800" b="1" spc="-15" dirty="0">
                <a:latin typeface="Arial"/>
                <a:cs typeface="Arial"/>
              </a:rPr>
              <a:t>психологической</a:t>
            </a:r>
            <a:r>
              <a:rPr sz="1800" b="1" spc="145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поддержки.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Font typeface="Arial"/>
              <a:buAutoNum type="arabicPeriod" startAt="9"/>
            </a:pPr>
            <a:endParaRPr sz="1850">
              <a:latin typeface="Arial"/>
              <a:cs typeface="Arial"/>
            </a:endParaRPr>
          </a:p>
          <a:p>
            <a:pPr marL="381000" indent="-368935">
              <a:lnSpc>
                <a:spcPts val="1945"/>
              </a:lnSpc>
              <a:buFont typeface="Arial"/>
              <a:buAutoNum type="arabicPeriod" startAt="9"/>
              <a:tabLst>
                <a:tab pos="381635" algn="l"/>
              </a:tabLst>
            </a:pPr>
            <a:r>
              <a:rPr sz="1800" u="heavy" spc="-4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Передача пострадавшего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бригаде скорой медицинской</a:t>
            </a:r>
            <a:r>
              <a:rPr sz="1800" b="1" u="heavy" spc="10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помощи</a:t>
            </a:r>
            <a:r>
              <a:rPr sz="1800" b="1" spc="-15" dirty="0">
                <a:latin typeface="Arial"/>
                <a:cs typeface="Arial"/>
              </a:rPr>
              <a:t>,</a:t>
            </a:r>
            <a:endParaRPr sz="1800">
              <a:latin typeface="Arial"/>
              <a:cs typeface="Arial"/>
            </a:endParaRPr>
          </a:p>
          <a:p>
            <a:pPr marL="354965" marR="351790">
              <a:lnSpc>
                <a:spcPts val="1730"/>
              </a:lnSpc>
              <a:spcBef>
                <a:spcPts val="200"/>
              </a:spcBef>
            </a:pPr>
            <a:r>
              <a:rPr sz="1800" b="1" spc="-10" dirty="0">
                <a:latin typeface="Arial"/>
                <a:cs typeface="Arial"/>
              </a:rPr>
              <a:t>другим </a:t>
            </a:r>
            <a:r>
              <a:rPr sz="1800" b="1" spc="-5" dirty="0">
                <a:latin typeface="Arial"/>
                <a:cs typeface="Arial"/>
              </a:rPr>
              <a:t>специальным </a:t>
            </a:r>
            <a:r>
              <a:rPr sz="1800" b="1" spc="-10" dirty="0">
                <a:latin typeface="Arial"/>
                <a:cs typeface="Arial"/>
              </a:rPr>
              <a:t>службам, </a:t>
            </a:r>
            <a:r>
              <a:rPr sz="1800" b="1" spc="-20" dirty="0">
                <a:latin typeface="Arial"/>
                <a:cs typeface="Arial"/>
              </a:rPr>
              <a:t>сотрудники которых </a:t>
            </a:r>
            <a:r>
              <a:rPr sz="1800" b="1" spc="-10" dirty="0">
                <a:latin typeface="Arial"/>
                <a:cs typeface="Arial"/>
              </a:rPr>
              <a:t>обязаны  оказывать </a:t>
            </a:r>
            <a:r>
              <a:rPr sz="1800" b="1" spc="-15" dirty="0">
                <a:latin typeface="Arial"/>
                <a:cs typeface="Arial"/>
              </a:rPr>
              <a:t>первую помощь </a:t>
            </a:r>
            <a:r>
              <a:rPr sz="1800" b="1" dirty="0">
                <a:latin typeface="Arial"/>
                <a:cs typeface="Arial"/>
              </a:rPr>
              <a:t>в </a:t>
            </a:r>
            <a:r>
              <a:rPr sz="1800" b="1" spc="-15" dirty="0">
                <a:latin typeface="Arial"/>
                <a:cs typeface="Arial"/>
              </a:rPr>
              <a:t>соответствии </a:t>
            </a:r>
            <a:r>
              <a:rPr sz="1800" b="1" dirty="0">
                <a:latin typeface="Arial"/>
                <a:cs typeface="Arial"/>
              </a:rPr>
              <a:t>с </a:t>
            </a:r>
            <a:r>
              <a:rPr sz="1800" b="1" spc="-15" dirty="0">
                <a:latin typeface="Arial"/>
                <a:cs typeface="Arial"/>
              </a:rPr>
              <a:t>федеральным  законом </a:t>
            </a:r>
            <a:r>
              <a:rPr sz="1800" b="1" spc="-5" dirty="0">
                <a:latin typeface="Arial"/>
                <a:cs typeface="Arial"/>
              </a:rPr>
              <a:t>или со специальным</a:t>
            </a:r>
            <a:r>
              <a:rPr sz="1800" b="1" spc="60" dirty="0">
                <a:latin typeface="Arial"/>
                <a:cs typeface="Arial"/>
              </a:rPr>
              <a:t> </a:t>
            </a:r>
            <a:r>
              <a:rPr sz="1800" b="1" spc="-10" dirty="0">
                <a:latin typeface="Arial"/>
                <a:cs typeface="Arial"/>
              </a:rPr>
              <a:t>правилом.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48411" y="1911095"/>
            <a:ext cx="8797290" cy="2245995"/>
            <a:chOff x="248411" y="1911095"/>
            <a:chExt cx="8797290" cy="2245995"/>
          </a:xfrm>
        </p:grpSpPr>
        <p:sp>
          <p:nvSpPr>
            <p:cNvPr id="4" name="object 4"/>
            <p:cNvSpPr/>
            <p:nvPr/>
          </p:nvSpPr>
          <p:spPr>
            <a:xfrm>
              <a:off x="323087" y="1985771"/>
              <a:ext cx="8722614" cy="217093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2983" y="1915667"/>
              <a:ext cx="8712835" cy="2161540"/>
            </a:xfrm>
            <a:custGeom>
              <a:avLst/>
              <a:gdLst/>
              <a:ahLst/>
              <a:cxnLst/>
              <a:rect l="l" t="t" r="r" b="b"/>
              <a:pathLst>
                <a:path w="8712835" h="2161540">
                  <a:moveTo>
                    <a:pt x="8352536" y="0"/>
                  </a:moveTo>
                  <a:lnTo>
                    <a:pt x="360184" y="0"/>
                  </a:lnTo>
                  <a:lnTo>
                    <a:pt x="311310" y="3288"/>
                  </a:lnTo>
                  <a:lnTo>
                    <a:pt x="264434" y="12868"/>
                  </a:lnTo>
                  <a:lnTo>
                    <a:pt x="219986" y="28309"/>
                  </a:lnTo>
                  <a:lnTo>
                    <a:pt x="178394" y="49181"/>
                  </a:lnTo>
                  <a:lnTo>
                    <a:pt x="140088" y="75057"/>
                  </a:lnTo>
                  <a:lnTo>
                    <a:pt x="105497" y="105505"/>
                  </a:lnTo>
                  <a:lnTo>
                    <a:pt x="75050" y="140096"/>
                  </a:lnTo>
                  <a:lnTo>
                    <a:pt x="49176" y="178402"/>
                  </a:lnTo>
                  <a:lnTo>
                    <a:pt x="28305" y="219991"/>
                  </a:lnTo>
                  <a:lnTo>
                    <a:pt x="12866" y="264436"/>
                  </a:lnTo>
                  <a:lnTo>
                    <a:pt x="3288" y="311306"/>
                  </a:lnTo>
                  <a:lnTo>
                    <a:pt x="0" y="360172"/>
                  </a:lnTo>
                  <a:lnTo>
                    <a:pt x="0" y="1800860"/>
                  </a:lnTo>
                  <a:lnTo>
                    <a:pt x="3288" y="1849725"/>
                  </a:lnTo>
                  <a:lnTo>
                    <a:pt x="12866" y="1896595"/>
                  </a:lnTo>
                  <a:lnTo>
                    <a:pt x="28305" y="1941040"/>
                  </a:lnTo>
                  <a:lnTo>
                    <a:pt x="49176" y="1982629"/>
                  </a:lnTo>
                  <a:lnTo>
                    <a:pt x="75050" y="2020935"/>
                  </a:lnTo>
                  <a:lnTo>
                    <a:pt x="105497" y="2055526"/>
                  </a:lnTo>
                  <a:lnTo>
                    <a:pt x="140088" y="2085974"/>
                  </a:lnTo>
                  <a:lnTo>
                    <a:pt x="178394" y="2111850"/>
                  </a:lnTo>
                  <a:lnTo>
                    <a:pt x="219986" y="2132722"/>
                  </a:lnTo>
                  <a:lnTo>
                    <a:pt x="264434" y="2148163"/>
                  </a:lnTo>
                  <a:lnTo>
                    <a:pt x="311310" y="2157743"/>
                  </a:lnTo>
                  <a:lnTo>
                    <a:pt x="360184" y="2161032"/>
                  </a:lnTo>
                  <a:lnTo>
                    <a:pt x="8352536" y="2161032"/>
                  </a:lnTo>
                  <a:lnTo>
                    <a:pt x="8401401" y="2157743"/>
                  </a:lnTo>
                  <a:lnTo>
                    <a:pt x="8448271" y="2148163"/>
                  </a:lnTo>
                  <a:lnTo>
                    <a:pt x="8492716" y="2132722"/>
                  </a:lnTo>
                  <a:lnTo>
                    <a:pt x="8534305" y="2111850"/>
                  </a:lnTo>
                  <a:lnTo>
                    <a:pt x="8572611" y="2085974"/>
                  </a:lnTo>
                  <a:lnTo>
                    <a:pt x="8607202" y="2055526"/>
                  </a:lnTo>
                  <a:lnTo>
                    <a:pt x="8637650" y="2020935"/>
                  </a:lnTo>
                  <a:lnTo>
                    <a:pt x="8663526" y="1982629"/>
                  </a:lnTo>
                  <a:lnTo>
                    <a:pt x="8684398" y="1941040"/>
                  </a:lnTo>
                  <a:lnTo>
                    <a:pt x="8699839" y="1896595"/>
                  </a:lnTo>
                  <a:lnTo>
                    <a:pt x="8709419" y="1849725"/>
                  </a:lnTo>
                  <a:lnTo>
                    <a:pt x="8712708" y="1800860"/>
                  </a:lnTo>
                  <a:lnTo>
                    <a:pt x="8712708" y="360172"/>
                  </a:lnTo>
                  <a:lnTo>
                    <a:pt x="8709419" y="311306"/>
                  </a:lnTo>
                  <a:lnTo>
                    <a:pt x="8699839" y="264436"/>
                  </a:lnTo>
                  <a:lnTo>
                    <a:pt x="8684398" y="219991"/>
                  </a:lnTo>
                  <a:lnTo>
                    <a:pt x="8663526" y="178402"/>
                  </a:lnTo>
                  <a:lnTo>
                    <a:pt x="8637650" y="140096"/>
                  </a:lnTo>
                  <a:lnTo>
                    <a:pt x="8607202" y="105505"/>
                  </a:lnTo>
                  <a:lnTo>
                    <a:pt x="8572611" y="75057"/>
                  </a:lnTo>
                  <a:lnTo>
                    <a:pt x="8534305" y="49181"/>
                  </a:lnTo>
                  <a:lnTo>
                    <a:pt x="8492716" y="28309"/>
                  </a:lnTo>
                  <a:lnTo>
                    <a:pt x="8448271" y="12868"/>
                  </a:lnTo>
                  <a:lnTo>
                    <a:pt x="8401401" y="3288"/>
                  </a:lnTo>
                  <a:lnTo>
                    <a:pt x="8352536" y="0"/>
                  </a:lnTo>
                  <a:close/>
                </a:path>
              </a:pathLst>
            </a:custGeom>
            <a:solidFill>
              <a:srgbClr val="FFD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52983" y="1915667"/>
              <a:ext cx="8712835" cy="2161540"/>
            </a:xfrm>
            <a:custGeom>
              <a:avLst/>
              <a:gdLst/>
              <a:ahLst/>
              <a:cxnLst/>
              <a:rect l="l" t="t" r="r" b="b"/>
              <a:pathLst>
                <a:path w="8712835" h="2161540">
                  <a:moveTo>
                    <a:pt x="0" y="360172"/>
                  </a:moveTo>
                  <a:lnTo>
                    <a:pt x="3288" y="311306"/>
                  </a:lnTo>
                  <a:lnTo>
                    <a:pt x="12866" y="264436"/>
                  </a:lnTo>
                  <a:lnTo>
                    <a:pt x="28305" y="219991"/>
                  </a:lnTo>
                  <a:lnTo>
                    <a:pt x="49176" y="178402"/>
                  </a:lnTo>
                  <a:lnTo>
                    <a:pt x="75050" y="140096"/>
                  </a:lnTo>
                  <a:lnTo>
                    <a:pt x="105497" y="105505"/>
                  </a:lnTo>
                  <a:lnTo>
                    <a:pt x="140088" y="75057"/>
                  </a:lnTo>
                  <a:lnTo>
                    <a:pt x="178394" y="49181"/>
                  </a:lnTo>
                  <a:lnTo>
                    <a:pt x="219986" y="28309"/>
                  </a:lnTo>
                  <a:lnTo>
                    <a:pt x="264434" y="12868"/>
                  </a:lnTo>
                  <a:lnTo>
                    <a:pt x="311310" y="3288"/>
                  </a:lnTo>
                  <a:lnTo>
                    <a:pt x="360184" y="0"/>
                  </a:lnTo>
                  <a:lnTo>
                    <a:pt x="8352536" y="0"/>
                  </a:lnTo>
                  <a:lnTo>
                    <a:pt x="8401401" y="3288"/>
                  </a:lnTo>
                  <a:lnTo>
                    <a:pt x="8448271" y="12868"/>
                  </a:lnTo>
                  <a:lnTo>
                    <a:pt x="8492716" y="28309"/>
                  </a:lnTo>
                  <a:lnTo>
                    <a:pt x="8534305" y="49181"/>
                  </a:lnTo>
                  <a:lnTo>
                    <a:pt x="8572611" y="75057"/>
                  </a:lnTo>
                  <a:lnTo>
                    <a:pt x="8607202" y="105505"/>
                  </a:lnTo>
                  <a:lnTo>
                    <a:pt x="8637650" y="140096"/>
                  </a:lnTo>
                  <a:lnTo>
                    <a:pt x="8663526" y="178402"/>
                  </a:lnTo>
                  <a:lnTo>
                    <a:pt x="8684398" y="219991"/>
                  </a:lnTo>
                  <a:lnTo>
                    <a:pt x="8699839" y="264436"/>
                  </a:lnTo>
                  <a:lnTo>
                    <a:pt x="8709419" y="311306"/>
                  </a:lnTo>
                  <a:lnTo>
                    <a:pt x="8712708" y="360172"/>
                  </a:lnTo>
                  <a:lnTo>
                    <a:pt x="8712708" y="1800860"/>
                  </a:lnTo>
                  <a:lnTo>
                    <a:pt x="8709419" y="1849725"/>
                  </a:lnTo>
                  <a:lnTo>
                    <a:pt x="8699839" y="1896595"/>
                  </a:lnTo>
                  <a:lnTo>
                    <a:pt x="8684398" y="1941040"/>
                  </a:lnTo>
                  <a:lnTo>
                    <a:pt x="8663526" y="1982629"/>
                  </a:lnTo>
                  <a:lnTo>
                    <a:pt x="8637650" y="2020935"/>
                  </a:lnTo>
                  <a:lnTo>
                    <a:pt x="8607202" y="2055526"/>
                  </a:lnTo>
                  <a:lnTo>
                    <a:pt x="8572611" y="2085974"/>
                  </a:lnTo>
                  <a:lnTo>
                    <a:pt x="8534305" y="2111850"/>
                  </a:lnTo>
                  <a:lnTo>
                    <a:pt x="8492716" y="2132722"/>
                  </a:lnTo>
                  <a:lnTo>
                    <a:pt x="8448271" y="2148163"/>
                  </a:lnTo>
                  <a:lnTo>
                    <a:pt x="8401401" y="2157743"/>
                  </a:lnTo>
                  <a:lnTo>
                    <a:pt x="8352536" y="2161032"/>
                  </a:lnTo>
                  <a:lnTo>
                    <a:pt x="360184" y="2161032"/>
                  </a:lnTo>
                  <a:lnTo>
                    <a:pt x="311310" y="2157743"/>
                  </a:lnTo>
                  <a:lnTo>
                    <a:pt x="264434" y="2148163"/>
                  </a:lnTo>
                  <a:lnTo>
                    <a:pt x="219986" y="2132722"/>
                  </a:lnTo>
                  <a:lnTo>
                    <a:pt x="178394" y="2111850"/>
                  </a:lnTo>
                  <a:lnTo>
                    <a:pt x="140088" y="2085974"/>
                  </a:lnTo>
                  <a:lnTo>
                    <a:pt x="105497" y="2055526"/>
                  </a:lnTo>
                  <a:lnTo>
                    <a:pt x="75050" y="2020935"/>
                  </a:lnTo>
                  <a:lnTo>
                    <a:pt x="49176" y="1982629"/>
                  </a:lnTo>
                  <a:lnTo>
                    <a:pt x="28305" y="1941040"/>
                  </a:lnTo>
                  <a:lnTo>
                    <a:pt x="12866" y="1896595"/>
                  </a:lnTo>
                  <a:lnTo>
                    <a:pt x="3288" y="1849725"/>
                  </a:lnTo>
                  <a:lnTo>
                    <a:pt x="0" y="1800860"/>
                  </a:lnTo>
                  <a:lnTo>
                    <a:pt x="0" y="360172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84987" y="4968062"/>
            <a:ext cx="7929245" cy="939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810" algn="ctr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Никогда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не 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подвергайте 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себя</a:t>
            </a:r>
            <a:r>
              <a:rPr sz="2000" b="1" spc="-7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35" dirty="0">
                <a:solidFill>
                  <a:srgbClr val="FF3300"/>
                </a:solidFill>
                <a:latin typeface="Arial"/>
                <a:cs typeface="Arial"/>
              </a:rPr>
              <a:t>риску.</a:t>
            </a:r>
            <a:endParaRPr sz="2000">
              <a:latin typeface="Arial"/>
              <a:cs typeface="Arial"/>
            </a:endParaRPr>
          </a:p>
          <a:p>
            <a:pPr algn="ctr">
              <a:lnSpc>
                <a:spcPts val="2395"/>
              </a:lnSpc>
            </a:pP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Особенно, 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если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кроме 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вас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оказывать помощь 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больше</a:t>
            </a:r>
            <a:r>
              <a:rPr sz="2000" b="1" spc="-5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40" dirty="0">
                <a:solidFill>
                  <a:srgbClr val="FF3300"/>
                </a:solidFill>
                <a:latin typeface="Arial"/>
                <a:cs typeface="Arial"/>
              </a:rPr>
              <a:t>некому.</a:t>
            </a:r>
            <a:endParaRPr sz="2000">
              <a:latin typeface="Arial"/>
              <a:cs typeface="Arial"/>
            </a:endParaRPr>
          </a:p>
          <a:p>
            <a:pPr marR="4445" algn="ctr">
              <a:lnSpc>
                <a:spcPts val="2395"/>
              </a:lnSpc>
            </a:pP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Иначе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вы </a:t>
            </a:r>
            <a:r>
              <a:rPr sz="2000" b="1" spc="-25" dirty="0">
                <a:solidFill>
                  <a:srgbClr val="FF3300"/>
                </a:solidFill>
                <a:latin typeface="Arial"/>
                <a:cs typeface="Arial"/>
              </a:rPr>
              <a:t>можете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оказаться </a:t>
            </a:r>
            <a:r>
              <a:rPr sz="2000" b="1" dirty="0">
                <a:solidFill>
                  <a:srgbClr val="FF3300"/>
                </a:solidFill>
                <a:latin typeface="Arial"/>
                <a:cs typeface="Arial"/>
              </a:rPr>
              <a:t>в </a:t>
            </a:r>
            <a:r>
              <a:rPr sz="2000" b="1" spc="-15" dirty="0">
                <a:solidFill>
                  <a:srgbClr val="FF3300"/>
                </a:solidFill>
                <a:latin typeface="Arial"/>
                <a:cs typeface="Arial"/>
              </a:rPr>
              <a:t>роли второго</a:t>
            </a:r>
            <a:r>
              <a:rPr sz="20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2000" b="1" spc="-5" dirty="0">
                <a:solidFill>
                  <a:srgbClr val="FF3300"/>
                </a:solidFill>
                <a:latin typeface="Arial"/>
                <a:cs typeface="Arial"/>
              </a:rPr>
              <a:t>пострадавшего</a:t>
            </a:r>
            <a:r>
              <a:rPr sz="2000" b="1" spc="-5" dirty="0">
                <a:solidFill>
                  <a:srgbClr val="9900CC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65404" y="280415"/>
            <a:ext cx="8187690" cy="1045210"/>
            <a:chOff x="565404" y="280415"/>
            <a:chExt cx="8187690" cy="1045210"/>
          </a:xfrm>
        </p:grpSpPr>
        <p:sp>
          <p:nvSpPr>
            <p:cNvPr id="9" name="object 9"/>
            <p:cNvSpPr/>
            <p:nvPr/>
          </p:nvSpPr>
          <p:spPr>
            <a:xfrm>
              <a:off x="565404" y="280415"/>
              <a:ext cx="8187690" cy="67741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39083" y="647700"/>
              <a:ext cx="2561082" cy="67741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95960" rIns="0" bIns="0" rtlCol="0">
            <a:spAutoFit/>
          </a:bodyPr>
          <a:lstStyle/>
          <a:p>
            <a:pPr marL="71755" algn="ctr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Соблюдение </a:t>
            </a:r>
            <a:r>
              <a:rPr spc="-5" dirty="0"/>
              <a:t>правил личной безопасности при</a:t>
            </a:r>
            <a:r>
              <a:rPr spc="90" dirty="0"/>
              <a:t> </a:t>
            </a:r>
            <a:r>
              <a:rPr spc="-10" dirty="0"/>
              <a:t>оказании</a:t>
            </a:r>
          </a:p>
          <a:p>
            <a:pPr marL="76200" algn="ctr">
              <a:lnSpc>
                <a:spcPct val="100000"/>
              </a:lnSpc>
              <a:spcBef>
                <a:spcPts val="15"/>
              </a:spcBef>
            </a:pPr>
            <a:r>
              <a:rPr spc="-5" dirty="0"/>
              <a:t>первой</a:t>
            </a:r>
            <a:r>
              <a:rPr dirty="0"/>
              <a:t> </a:t>
            </a:r>
            <a:r>
              <a:rPr spc="-20" dirty="0"/>
              <a:t>помощи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47217" y="1822551"/>
            <a:ext cx="7818755" cy="215963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60"/>
              </a:spcBef>
            </a:pP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Если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вам </a:t>
            </a: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угрожает </a:t>
            </a:r>
            <a:r>
              <a:rPr sz="20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какая-либо</a:t>
            </a:r>
            <a:r>
              <a:rPr sz="2000" b="1" spc="-8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опасность:</a:t>
            </a:r>
            <a:endParaRPr sz="2000">
              <a:latin typeface="Times New Roman"/>
              <a:cs typeface="Times New Roman"/>
            </a:endParaRPr>
          </a:p>
          <a:p>
            <a:pPr marL="1074420" indent="-147955" algn="just">
              <a:lnSpc>
                <a:spcPct val="100000"/>
              </a:lnSpc>
              <a:spcBef>
                <a:spcPts val="960"/>
              </a:spcBef>
              <a:buChar char="-"/>
              <a:tabLst>
                <a:tab pos="1075055" algn="l"/>
              </a:tabLst>
            </a:pP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не приближайтесь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к</a:t>
            </a:r>
            <a:r>
              <a:rPr sz="2000" b="1" spc="-40" dirty="0">
                <a:solidFill>
                  <a:srgbClr val="6633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пострадавшему,</a:t>
            </a:r>
            <a:endParaRPr sz="2000">
              <a:latin typeface="Times New Roman"/>
              <a:cs typeface="Times New Roman"/>
            </a:endParaRPr>
          </a:p>
          <a:p>
            <a:pPr marL="12700" marR="5080" indent="914400" algn="just">
              <a:lnSpc>
                <a:spcPct val="140000"/>
              </a:lnSpc>
              <a:buChar char="-"/>
              <a:tabLst>
                <a:tab pos="1075055" algn="l"/>
              </a:tabLst>
            </a:pPr>
            <a:r>
              <a:rPr sz="20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немедленно </a:t>
            </a:r>
            <a:r>
              <a:rPr sz="2000" b="1" spc="-15" dirty="0">
                <a:solidFill>
                  <a:srgbClr val="663300"/>
                </a:solidFill>
                <a:latin typeface="Times New Roman"/>
                <a:cs typeface="Times New Roman"/>
              </a:rPr>
              <a:t>вызовите </a:t>
            </a:r>
            <a:r>
              <a:rPr sz="20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скорую помощь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и </a:t>
            </a:r>
            <a:r>
              <a:rPr sz="20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соответствующую 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аварийную </a:t>
            </a:r>
            <a:r>
              <a:rPr sz="2000" b="1" spc="-20" dirty="0">
                <a:solidFill>
                  <a:srgbClr val="663300"/>
                </a:solidFill>
                <a:latin typeface="Times New Roman"/>
                <a:cs typeface="Times New Roman"/>
              </a:rPr>
              <a:t>службу </a:t>
            </a:r>
            <a:r>
              <a:rPr sz="20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или полицию для получения </a:t>
            </a:r>
            <a:r>
              <a:rPr sz="2000" b="1" dirty="0">
                <a:solidFill>
                  <a:srgbClr val="663300"/>
                </a:solidFill>
                <a:latin typeface="Times New Roman"/>
                <a:cs typeface="Times New Roman"/>
              </a:rPr>
              <a:t>профессиональной  </a:t>
            </a:r>
            <a:r>
              <a:rPr sz="2000" b="1" spc="-10" dirty="0">
                <a:solidFill>
                  <a:srgbClr val="663300"/>
                </a:solidFill>
                <a:latin typeface="Times New Roman"/>
                <a:cs typeface="Times New Roman"/>
              </a:rPr>
              <a:t>помощи.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</TotalTime>
  <Words>632</Words>
  <Application>Microsoft Office PowerPoint</Application>
  <PresentationFormat>Экран (4:3)</PresentationFormat>
  <Paragraphs>121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Tahoma</vt:lpstr>
      <vt:lpstr>Times New Roman</vt:lpstr>
      <vt:lpstr>Office Theme</vt:lpstr>
      <vt:lpstr>Презентация PowerPoint</vt:lpstr>
      <vt:lpstr>Перечень состояний, при которых  оказывается первая помощь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Соблюдение правил личной безопасности при оказании первой помощи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Хаев Сергей Николаевич</dc:creator>
  <cp:lastModifiedBy>userPC</cp:lastModifiedBy>
  <cp:revision>2</cp:revision>
  <dcterms:created xsi:type="dcterms:W3CDTF">2020-05-06T05:51:30Z</dcterms:created>
  <dcterms:modified xsi:type="dcterms:W3CDTF">2020-05-06T06:19:53Z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2020-05-06T00:00:00Z</vt:filetime>
  </property>
</Properties>
</file>