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5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1C62C9-5DC1-425D-97F9-07C3A875BDF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7480AD-595F-4129-84FA-0EB758F35A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MyClou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88640"/>
            <a:ext cx="496855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1BEE~1\AppData\Local\Temp\Rar$DRa0.493\школа\9S8y0K279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471092" cy="50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920852"/>
            <a:ext cx="3960440" cy="1752600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00B050"/>
                </a:solidFill>
              </a:rPr>
              <a:t>М 1-4</a:t>
            </a:r>
            <a:endParaRPr lang="ru-RU" sz="3600" b="0" dirty="0">
              <a:solidFill>
                <a:srgbClr val="00B05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39311"/>
              </p:ext>
            </p:extLst>
          </p:nvPr>
        </p:nvGraphicFramePr>
        <p:xfrm>
          <a:off x="3995937" y="4941168"/>
          <a:ext cx="4968552" cy="1668016"/>
        </p:xfrm>
        <a:graphic>
          <a:graphicData uri="http://schemas.openxmlformats.org/drawingml/2006/table">
            <a:tbl>
              <a:tblPr firstRow="1" firstCol="1" bandRow="1"/>
              <a:tblGrid>
                <a:gridCol w="4968552"/>
              </a:tblGrid>
              <a:tr h="1668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Повторение по теме “Досуг и увлечения”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Повторение по теме “</a:t>
                      </a:r>
                      <a:r>
                        <a:rPr lang="tt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</a:rPr>
                        <a:t>Жизнь в городской местности</a:t>
                      </a:r>
                      <a:r>
                        <a:rPr lang="tt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”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t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Повторение по теме “</a:t>
                      </a:r>
                      <a:r>
                        <a:rPr lang="tt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</a:rPr>
                        <a:t>Культурные особенности: национальные праздники</a:t>
                      </a:r>
                      <a:r>
                        <a:rPr lang="tt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”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на\Desktop\9sLgCWYze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4449212" cy="68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3 Spotlight 6 Test Bookl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Name the objects and people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n the picture</a:t>
            </a:r>
            <a:r>
              <a:rPr lang="ru-RU" sz="3200" dirty="0" smtClean="0">
                <a:solidFill>
                  <a:schemeClr val="tx1"/>
                </a:solidFill>
              </a:rPr>
              <a:t>: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66273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1"/>
            <a:ext cx="8712968" cy="474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069649" y="3645024"/>
            <a:ext cx="1440160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3566805"/>
            <a:ext cx="1440160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39752" y="4437112"/>
            <a:ext cx="1440160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15616" y="5805264"/>
            <a:ext cx="1440160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28184" y="1772816"/>
            <a:ext cx="1440160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457612" y="3429000"/>
            <a:ext cx="1440160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42128" y="4229472"/>
            <a:ext cx="1718103" cy="4956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65606" y="5157192"/>
            <a:ext cx="1678601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359932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Put the verbs in brackets into the correct </a:t>
            </a:r>
            <a:r>
              <a:rPr lang="en-GB" sz="2000" i="1" dirty="0">
                <a:solidFill>
                  <a:schemeClr val="tx1"/>
                </a:solidFill>
              </a:rPr>
              <a:t>Present Simple </a:t>
            </a:r>
            <a:r>
              <a:rPr lang="en-GB" sz="2000" dirty="0" smtClean="0">
                <a:solidFill>
                  <a:schemeClr val="tx1"/>
                </a:solidFill>
              </a:rPr>
              <a:t>form.</a:t>
            </a:r>
            <a:r>
              <a:rPr lang="ru-RU" sz="2000" dirty="0" smtClean="0">
                <a:solidFill>
                  <a:schemeClr val="tx1"/>
                </a:solidFill>
              </a:rPr>
              <a:t>Поставь г</a:t>
            </a:r>
            <a:r>
              <a:rPr lang="ru-RU" sz="2000" dirty="0">
                <a:solidFill>
                  <a:schemeClr val="tx1"/>
                </a:solidFill>
              </a:rPr>
              <a:t>л</a:t>
            </a:r>
            <a:r>
              <a:rPr lang="ru-RU" sz="2000" dirty="0" smtClean="0">
                <a:solidFill>
                  <a:schemeClr val="tx1"/>
                </a:solidFill>
              </a:rPr>
              <a:t>аголы в скобках в </a:t>
            </a:r>
            <a:r>
              <a:rPr lang="en-US" sz="2000" dirty="0" smtClean="0">
                <a:solidFill>
                  <a:schemeClr val="tx1"/>
                </a:solidFill>
              </a:rPr>
              <a:t>Present Simple.</a:t>
            </a:r>
            <a:r>
              <a:rPr lang="ru-RU" sz="2000" dirty="0" smtClean="0">
                <a:solidFill>
                  <a:schemeClr val="tx1"/>
                </a:solidFill>
              </a:rPr>
              <a:t>Проверь свои ответы.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...........................................................(he/like) watching TV?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She..................................(wash) her hair three times a week.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He...........................(not play) football very often.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Harriet...............................(study) a lot at the weekends.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time .......................................(they/come) home from school</a:t>
            </a:r>
            <a:r>
              <a:rPr lang="en-US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Tom and Kim .................................(like) cycling in the countryside.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59721" y="1359932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Does he like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8271" y="2276872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washes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080684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oesn’t play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603904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studies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9515" y="4365104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o they come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0705" y="5301208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like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5373216"/>
            <a:ext cx="6400800" cy="175260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3645024"/>
            <a:ext cx="8784976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Вспомни правило образования вопросов в </a:t>
            </a:r>
            <a:r>
              <a:rPr lang="en-US" sz="2400" dirty="0" smtClean="0">
                <a:solidFill>
                  <a:schemeClr val="tx1"/>
                </a:solidFill>
              </a:rPr>
              <a:t>Present Simple.</a:t>
            </a:r>
            <a:r>
              <a:rPr lang="ru-RU" sz="2400" dirty="0" smtClean="0">
                <a:solidFill>
                  <a:schemeClr val="tx1"/>
                </a:solidFill>
              </a:rPr>
              <a:t>стр.</a:t>
            </a:r>
            <a:r>
              <a:rPr lang="en-US" sz="2400" dirty="0" smtClean="0">
                <a:solidFill>
                  <a:schemeClr val="tx1"/>
                </a:solidFill>
              </a:rPr>
              <a:t>GR.</a:t>
            </a:r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>Образуй все </a:t>
            </a:r>
            <a:r>
              <a:rPr lang="ru-RU" sz="2400" smtClean="0">
                <a:solidFill>
                  <a:schemeClr val="tx1"/>
                </a:solidFill>
              </a:rPr>
              <a:t>типы вопросов </a:t>
            </a:r>
            <a:r>
              <a:rPr lang="ru-RU" sz="2400" dirty="0" smtClean="0">
                <a:solidFill>
                  <a:schemeClr val="tx1"/>
                </a:solidFill>
              </a:rPr>
              <a:t>, проверь свои ответы.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rgbClr val="002060"/>
                </a:solidFill>
              </a:rPr>
              <a:t>He </a:t>
            </a:r>
            <a:r>
              <a:rPr lang="en-US" sz="2200" dirty="0" smtClean="0">
                <a:solidFill>
                  <a:srgbClr val="002060"/>
                </a:solidFill>
              </a:rPr>
              <a:t>checks </a:t>
            </a:r>
            <a:r>
              <a:rPr lang="en-US" sz="2200" dirty="0">
                <a:solidFill>
                  <a:srgbClr val="002060"/>
                </a:solidFill>
              </a:rPr>
              <a:t>his email at the </a:t>
            </a:r>
            <a:r>
              <a:rPr lang="en-US" sz="2200" dirty="0" smtClean="0">
                <a:solidFill>
                  <a:srgbClr val="002060"/>
                </a:solidFill>
              </a:rPr>
              <a:t>weekends.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Отрицательное –               </a:t>
            </a:r>
            <a:r>
              <a:rPr lang="en-US" sz="2200" dirty="0" smtClean="0">
                <a:solidFill>
                  <a:schemeClr val="tx1"/>
                </a:solidFill>
              </a:rPr>
              <a:t>He doesn`t  check his email at the weekends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Общий вопрос –                </a:t>
            </a:r>
            <a:r>
              <a:rPr lang="en-US" sz="2200" dirty="0" smtClean="0">
                <a:solidFill>
                  <a:schemeClr val="tx1"/>
                </a:solidFill>
              </a:rPr>
              <a:t>Does he check </a:t>
            </a:r>
            <a:r>
              <a:rPr lang="en-US" sz="2200" dirty="0">
                <a:solidFill>
                  <a:schemeClr val="tx1"/>
                </a:solidFill>
              </a:rPr>
              <a:t>his email at the </a:t>
            </a:r>
            <a:r>
              <a:rPr lang="en-US" sz="2200" dirty="0" smtClean="0">
                <a:solidFill>
                  <a:schemeClr val="tx1"/>
                </a:solidFill>
              </a:rPr>
              <a:t>weekends ?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Вопрос к подлежащему- </a:t>
            </a:r>
            <a:r>
              <a:rPr lang="en-US" sz="2200" dirty="0" smtClean="0">
                <a:solidFill>
                  <a:schemeClr val="tx1"/>
                </a:solidFill>
              </a:rPr>
              <a:t>Who </a:t>
            </a:r>
            <a:r>
              <a:rPr lang="en-US" sz="2200" dirty="0">
                <a:solidFill>
                  <a:schemeClr val="tx1"/>
                </a:solidFill>
              </a:rPr>
              <a:t>checks his email at the </a:t>
            </a:r>
            <a:r>
              <a:rPr lang="en-US" sz="2200" dirty="0" smtClean="0">
                <a:solidFill>
                  <a:schemeClr val="tx1"/>
                </a:solidFill>
              </a:rPr>
              <a:t>weekends?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Специальный вопрос-      </a:t>
            </a:r>
            <a:r>
              <a:rPr lang="en-US" sz="2200" dirty="0" smtClean="0">
                <a:solidFill>
                  <a:schemeClr val="tx1"/>
                </a:solidFill>
              </a:rPr>
              <a:t>When does </a:t>
            </a:r>
            <a:r>
              <a:rPr lang="en-US" sz="2200" dirty="0">
                <a:solidFill>
                  <a:schemeClr val="tx1"/>
                </a:solidFill>
              </a:rPr>
              <a:t>he check his </a:t>
            </a:r>
            <a:r>
              <a:rPr lang="en-US" sz="2200" dirty="0" smtClean="0">
                <a:solidFill>
                  <a:schemeClr val="tx1"/>
                </a:solidFill>
              </a:rPr>
              <a:t>email?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sz="2200" dirty="0" smtClean="0">
                <a:solidFill>
                  <a:schemeClr val="tx1"/>
                </a:solidFill>
              </a:rPr>
              <a:t>    </a:t>
            </a:r>
            <a:r>
              <a:rPr lang="en-US" sz="2200" dirty="0" smtClean="0">
                <a:solidFill>
                  <a:schemeClr val="tx1"/>
                </a:solidFill>
              </a:rPr>
              <a:t>What does he </a:t>
            </a:r>
            <a:r>
              <a:rPr lang="en-US" sz="2200" dirty="0">
                <a:solidFill>
                  <a:schemeClr val="tx1"/>
                </a:solidFill>
              </a:rPr>
              <a:t>check </a:t>
            </a:r>
            <a:r>
              <a:rPr lang="en-US" sz="2200" dirty="0" smtClean="0">
                <a:solidFill>
                  <a:schemeClr val="tx1"/>
                </a:solidFill>
              </a:rPr>
              <a:t>at </a:t>
            </a:r>
            <a:r>
              <a:rPr lang="en-US" sz="2200" dirty="0">
                <a:solidFill>
                  <a:schemeClr val="tx1"/>
                </a:solidFill>
              </a:rPr>
              <a:t>the weekends 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Разделительный вопрос- </a:t>
            </a:r>
            <a:r>
              <a:rPr lang="en-US" sz="2200" dirty="0">
                <a:solidFill>
                  <a:schemeClr val="tx1"/>
                </a:solidFill>
              </a:rPr>
              <a:t>He checks his email at the </a:t>
            </a:r>
            <a:r>
              <a:rPr lang="en-US" sz="2200" dirty="0" smtClean="0">
                <a:solidFill>
                  <a:schemeClr val="tx1"/>
                </a:solidFill>
              </a:rPr>
              <a:t>weekends</a:t>
            </a:r>
            <a:r>
              <a:rPr lang="ru-RU" sz="2200" dirty="0" smtClean="0">
                <a:solidFill>
                  <a:schemeClr val="tx1"/>
                </a:solidFill>
              </a:rPr>
              <a:t>,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                       </a:t>
            </a:r>
            <a:r>
              <a:rPr lang="en-US" sz="2200" dirty="0" smtClean="0">
                <a:solidFill>
                  <a:schemeClr val="tx1"/>
                </a:solidFill>
              </a:rPr>
              <a:t>doesn`t he?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</a:rPr>
              <a:t>Homework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. Составить все типы вопросов к предложению.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My sister goes </a:t>
            </a:r>
            <a:r>
              <a:rPr lang="en-US" sz="2400" dirty="0" smtClean="0">
                <a:solidFill>
                  <a:srgbClr val="C00000"/>
                </a:solidFill>
              </a:rPr>
              <a:t>jogging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every day.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312E7E"/>
                </a:solidFill>
              </a:rPr>
              <a:t>Электронные </a:t>
            </a:r>
            <a:r>
              <a:rPr lang="ru-RU" sz="2400" b="1" dirty="0">
                <a:solidFill>
                  <a:srgbClr val="312E7E"/>
                </a:solidFill>
              </a:rPr>
              <a:t>адреса учителей.</a:t>
            </a:r>
            <a:br>
              <a:rPr lang="ru-RU" sz="2400" b="1" dirty="0">
                <a:solidFill>
                  <a:srgbClr val="312E7E"/>
                </a:solidFill>
              </a:rPr>
            </a:br>
            <a:r>
              <a:rPr lang="ru-RU" sz="1800" b="1" dirty="0">
                <a:solidFill>
                  <a:srgbClr val="312E7E"/>
                </a:solidFill>
              </a:rPr>
              <a:t>Ганиева </a:t>
            </a:r>
            <a:r>
              <a:rPr lang="ru-RU" sz="1800" b="1" dirty="0" err="1">
                <a:solidFill>
                  <a:srgbClr val="312E7E"/>
                </a:solidFill>
              </a:rPr>
              <a:t>Лейсан</a:t>
            </a:r>
            <a:r>
              <a:rPr lang="ru-RU" sz="1800" b="1" dirty="0">
                <a:solidFill>
                  <a:srgbClr val="312E7E"/>
                </a:solidFill>
              </a:rPr>
              <a:t> </a:t>
            </a:r>
            <a:r>
              <a:rPr lang="ru-RU" sz="1800" b="1" dirty="0" err="1">
                <a:solidFill>
                  <a:srgbClr val="312E7E"/>
                </a:solidFill>
              </a:rPr>
              <a:t>Фердинантовна</a:t>
            </a:r>
            <a:r>
              <a:rPr lang="ru-RU" sz="1800" b="1" dirty="0">
                <a:solidFill>
                  <a:srgbClr val="312E7E"/>
                </a:solidFill>
              </a:rPr>
              <a:t>- </a:t>
            </a:r>
            <a:r>
              <a:rPr lang="en-US" sz="1800" dirty="0">
                <a:solidFill>
                  <a:srgbClr val="312E7E"/>
                </a:solidFill>
              </a:rPr>
              <a:t>a_ljaisan@mail.ru , 89600582820</a:t>
            </a:r>
            <a:br>
              <a:rPr lang="en-US" sz="1800" dirty="0">
                <a:solidFill>
                  <a:srgbClr val="312E7E"/>
                </a:solidFill>
              </a:rPr>
            </a:br>
            <a:r>
              <a:rPr lang="ru-RU" sz="1800" b="1" dirty="0" err="1">
                <a:solidFill>
                  <a:srgbClr val="312E7E"/>
                </a:solidFill>
              </a:rPr>
              <a:t>Гамбарова</a:t>
            </a:r>
            <a:r>
              <a:rPr lang="ru-RU" sz="1800" b="1" dirty="0">
                <a:solidFill>
                  <a:srgbClr val="312E7E"/>
                </a:solidFill>
              </a:rPr>
              <a:t> Лилия </a:t>
            </a:r>
            <a:r>
              <a:rPr lang="ru-RU" sz="1800" b="1" dirty="0" err="1">
                <a:solidFill>
                  <a:srgbClr val="312E7E"/>
                </a:solidFill>
              </a:rPr>
              <a:t>Талгатовна</a:t>
            </a:r>
            <a:r>
              <a:rPr lang="ru-RU" sz="1800" dirty="0">
                <a:solidFill>
                  <a:srgbClr val="312E7E"/>
                </a:solidFill>
              </a:rPr>
              <a:t>, </a:t>
            </a:r>
            <a:r>
              <a:rPr lang="en-US" sz="1800" dirty="0">
                <a:solidFill>
                  <a:srgbClr val="312E7E"/>
                </a:solidFill>
              </a:rPr>
              <a:t>sal_gamb17@mail.ru  , 89050381115</a:t>
            </a:r>
            <a:br>
              <a:rPr lang="en-US" sz="1800" dirty="0">
                <a:solidFill>
                  <a:srgbClr val="312E7E"/>
                </a:solidFill>
              </a:rPr>
            </a:br>
            <a:r>
              <a:rPr lang="ru-RU" sz="1800" b="1" dirty="0">
                <a:solidFill>
                  <a:srgbClr val="312E7E"/>
                </a:solidFill>
              </a:rPr>
              <a:t>Романова Марина Анатольевна</a:t>
            </a:r>
            <a:r>
              <a:rPr lang="ru-RU" sz="1800" dirty="0">
                <a:solidFill>
                  <a:srgbClr val="312E7E"/>
                </a:solidFill>
              </a:rPr>
              <a:t>, </a:t>
            </a:r>
            <a:r>
              <a:rPr lang="en-US" sz="1800" dirty="0">
                <a:solidFill>
                  <a:srgbClr val="312E7E"/>
                </a:solidFill>
              </a:rPr>
              <a:t>14marina11@mail.ru , 89274455104</a:t>
            </a:r>
            <a:br>
              <a:rPr lang="en-US" sz="1800" dirty="0">
                <a:solidFill>
                  <a:srgbClr val="312E7E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2123728" y="3920221"/>
            <a:ext cx="5062336" cy="18059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Kristen ITC" pitchFamily="66" charset="0"/>
              </a:rPr>
              <a:t>Thanks for the lesson!</a:t>
            </a:r>
            <a:endParaRPr lang="ru-RU" sz="6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41168"/>
            <a:ext cx="1391807" cy="120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Reading rules</a:t>
            </a:r>
            <a:r>
              <a:rPr lang="ru-RU" sz="3200" dirty="0" smtClean="0">
                <a:solidFill>
                  <a:schemeClr val="tx1"/>
                </a:solidFill>
              </a:rPr>
              <a:t>.Прочитай.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[æ] c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t, c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rry, r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t, d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d</a:t>
            </a:r>
            <a:br>
              <a:rPr lang="en-US" sz="4000" dirty="0" smtClean="0"/>
            </a:br>
            <a:r>
              <a:rPr lang="en-US" sz="4000" dirty="0" smtClean="0"/>
              <a:t>[e] b</a:t>
            </a:r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sz="4000" dirty="0" smtClean="0"/>
              <a:t>st, p</a:t>
            </a:r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sz="4000" dirty="0" smtClean="0"/>
              <a:t>n, m</a:t>
            </a:r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sz="4000" dirty="0" smtClean="0"/>
              <a:t>nd</a:t>
            </a:r>
            <a:br>
              <a:rPr lang="en-US" sz="4000" dirty="0" smtClean="0"/>
            </a:br>
            <a:r>
              <a:rPr lang="en-US" sz="4000" dirty="0" smtClean="0"/>
              <a:t>[u</a:t>
            </a:r>
            <a:r>
              <a:rPr lang="ru-RU" sz="4000" dirty="0" smtClean="0"/>
              <a:t>:</a:t>
            </a:r>
            <a:r>
              <a:rPr lang="en-US" sz="4000" dirty="0" smtClean="0"/>
              <a:t>] p</a:t>
            </a:r>
            <a:r>
              <a:rPr lang="en-US" sz="4000" b="1" dirty="0" smtClean="0">
                <a:solidFill>
                  <a:srgbClr val="FF0000"/>
                </a:solidFill>
              </a:rPr>
              <a:t>oo</a:t>
            </a:r>
            <a:r>
              <a:rPr lang="en-US" sz="4000" dirty="0" smtClean="0"/>
              <a:t>l, f</a:t>
            </a:r>
            <a:r>
              <a:rPr lang="en-US" sz="4000" b="1" dirty="0" smtClean="0">
                <a:solidFill>
                  <a:srgbClr val="FF0000"/>
                </a:solidFill>
              </a:rPr>
              <a:t>oo</a:t>
            </a:r>
            <a:r>
              <a:rPr lang="en-US" sz="4000" dirty="0" smtClean="0"/>
              <a:t>l, s</a:t>
            </a:r>
            <a:r>
              <a:rPr lang="en-US" sz="4000" b="1" dirty="0" smtClean="0">
                <a:solidFill>
                  <a:srgbClr val="FF0000"/>
                </a:solidFill>
              </a:rPr>
              <a:t>oo</a:t>
            </a:r>
            <a:r>
              <a:rPr lang="en-US" sz="4000" dirty="0" smtClean="0"/>
              <a:t>n, bl</a:t>
            </a:r>
            <a:r>
              <a:rPr lang="en-US" sz="4000" b="1" dirty="0" smtClean="0">
                <a:solidFill>
                  <a:srgbClr val="FF0000"/>
                </a:solidFill>
              </a:rPr>
              <a:t>ue</a:t>
            </a:r>
          </a:p>
          <a:p>
            <a:pPr marL="0" indent="0">
              <a:buNone/>
            </a:pPr>
            <a:r>
              <a:rPr lang="en-US" sz="4000" dirty="0" smtClean="0"/>
              <a:t>[a</a:t>
            </a:r>
            <a:r>
              <a:rPr lang="ru-RU" sz="4000" dirty="0" smtClean="0"/>
              <a:t>:</a:t>
            </a:r>
            <a:r>
              <a:rPr lang="en-US" sz="4000" dirty="0" smtClean="0"/>
              <a:t>] c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r, gr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ss, f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r, p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rk</a:t>
            </a:r>
            <a:br>
              <a:rPr lang="en-US" sz="4000" dirty="0" smtClean="0"/>
            </a:br>
            <a:r>
              <a:rPr lang="en-US" sz="4000" dirty="0" smtClean="0"/>
              <a:t>[ɒ] p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t, c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ffee, sh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p, sh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ck</a:t>
            </a:r>
          </a:p>
          <a:p>
            <a:pPr marL="0" indent="0">
              <a:buNone/>
            </a:pPr>
            <a:r>
              <a:rPr lang="en-US" sz="4000" dirty="0" smtClean="0"/>
              <a:t>[i</a:t>
            </a:r>
            <a:r>
              <a:rPr lang="ru-RU" sz="4000" dirty="0" smtClean="0"/>
              <a:t>:</a:t>
            </a:r>
            <a:r>
              <a:rPr lang="en-US" sz="4000" dirty="0" smtClean="0"/>
              <a:t>] b</a:t>
            </a:r>
            <a:r>
              <a:rPr lang="en-US" sz="4000" b="1" dirty="0" smtClean="0">
                <a:solidFill>
                  <a:srgbClr val="FF0000"/>
                </a:solidFill>
              </a:rPr>
              <a:t>ee</a:t>
            </a:r>
            <a:r>
              <a:rPr lang="en-US" sz="4000" dirty="0" smtClean="0"/>
              <a:t>f, b</a:t>
            </a:r>
            <a:r>
              <a:rPr lang="en-US" sz="4000" b="1" dirty="0" smtClean="0">
                <a:solidFill>
                  <a:srgbClr val="FF0000"/>
                </a:solidFill>
              </a:rPr>
              <a:t>ea</a:t>
            </a:r>
            <a:r>
              <a:rPr lang="en-US" sz="4000" dirty="0" smtClean="0"/>
              <a:t>t, m</a:t>
            </a:r>
            <a:r>
              <a:rPr lang="en-US" sz="4000" b="1" dirty="0" smtClean="0">
                <a:solidFill>
                  <a:srgbClr val="FF0000"/>
                </a:solidFill>
              </a:rPr>
              <a:t>ea</a:t>
            </a:r>
            <a:r>
              <a:rPr lang="en-US" sz="4000" dirty="0" smtClean="0"/>
              <a:t>l, tr</a:t>
            </a:r>
            <a:r>
              <a:rPr lang="en-US" sz="4000" b="1" dirty="0" smtClean="0">
                <a:solidFill>
                  <a:srgbClr val="FF0000"/>
                </a:solidFill>
              </a:rPr>
              <a:t>ee</a:t>
            </a:r>
          </a:p>
          <a:p>
            <a:pPr marL="0" indent="0">
              <a:buNone/>
            </a:pPr>
            <a:r>
              <a:rPr lang="en-US" sz="4000" dirty="0" smtClean="0"/>
              <a:t>[ɪ] k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4000" dirty="0" smtClean="0"/>
              <a:t>t, b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4000" dirty="0" smtClean="0"/>
              <a:t>t, s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4000" dirty="0" smtClean="0"/>
              <a:t>t, t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4000" dirty="0" smtClean="0"/>
              <a:t>cket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20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609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Match the countries to the nationalities.</a:t>
            </a:r>
            <a:r>
              <a:rPr lang="ru-RU" sz="2400" dirty="0" smtClean="0">
                <a:solidFill>
                  <a:schemeClr val="tx1"/>
                </a:solidFill>
              </a:rPr>
              <a:t>Найди каждой стране национальность. Проверь ответы.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Brazil</a:t>
            </a:r>
          </a:p>
          <a:p>
            <a:pPr marL="0" indent="0">
              <a:buNone/>
            </a:pPr>
            <a:r>
              <a:rPr lang="en-US" sz="3200" dirty="0" smtClean="0"/>
              <a:t>Poland</a:t>
            </a:r>
          </a:p>
          <a:p>
            <a:pPr marL="0" indent="0">
              <a:buNone/>
            </a:pPr>
            <a:r>
              <a:rPr lang="en-US" sz="3200" dirty="0" smtClean="0"/>
              <a:t>Spain</a:t>
            </a:r>
          </a:p>
          <a:p>
            <a:pPr marL="0" indent="0">
              <a:buNone/>
            </a:pPr>
            <a:r>
              <a:rPr lang="en-US" sz="3200" dirty="0" smtClean="0"/>
              <a:t>Germany</a:t>
            </a:r>
          </a:p>
          <a:p>
            <a:pPr marL="0" indent="0">
              <a:buNone/>
            </a:pPr>
            <a:r>
              <a:rPr lang="en-US" sz="3200" dirty="0" smtClean="0"/>
              <a:t>Japan</a:t>
            </a:r>
          </a:p>
          <a:p>
            <a:pPr marL="0" indent="0">
              <a:buNone/>
            </a:pPr>
            <a:r>
              <a:rPr lang="en-US" sz="3200" dirty="0" smtClean="0"/>
              <a:t>Britain</a:t>
            </a:r>
          </a:p>
          <a:p>
            <a:pPr marL="0" indent="0">
              <a:buNone/>
            </a:pPr>
            <a:r>
              <a:rPr lang="en-US" sz="3200" dirty="0" smtClean="0"/>
              <a:t>China</a:t>
            </a:r>
          </a:p>
          <a:p>
            <a:pPr marL="0" indent="0">
              <a:buNone/>
            </a:pPr>
            <a:r>
              <a:rPr lang="en-US" sz="3200" dirty="0" smtClean="0"/>
              <a:t>The USA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9857" y="3928700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American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9857" y="3303705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Brazilian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9857" y="2723478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Chinese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9857" y="2141567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Japanese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9857" y="1556791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British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9857" y="4513475"/>
            <a:ext cx="166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German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9857" y="5071737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Spanish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9857" y="5656512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Polish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42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1906E-6 L -0.20451 0.418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20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508E-6 L -0.26805 0.250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0185E-7 L -0.21562 0.3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6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70715E-6 L -0.29704 -0.26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13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1189E-6 L -0.24879 0.241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2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1124E-6 L -0.25712 -0.179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8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12514E-6 L -0.27934 -0.34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7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04997E-7 L -0.26146 -0.524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26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Label each column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hair, weight, age, height, facial features.</a:t>
            </a:r>
            <a:r>
              <a:rPr lang="ru-RU" sz="2400" b="1" i="1" dirty="0" smtClean="0">
                <a:solidFill>
                  <a:schemeClr val="tx1"/>
                </a:solidFill>
              </a:rPr>
              <a:t>(распредели слова по колонкам)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81278763"/>
              </p:ext>
            </p:extLst>
          </p:nvPr>
        </p:nvGraphicFramePr>
        <p:xfrm>
          <a:off x="250825" y="1484312"/>
          <a:ext cx="8504240" cy="4464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48"/>
                <a:gridCol w="1700848"/>
                <a:gridCol w="1700848"/>
                <a:gridCol w="1700848"/>
                <a:gridCol w="1700848"/>
              </a:tblGrid>
              <a:tr h="1089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53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old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tall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short and fair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small</a:t>
                      </a:r>
                      <a:endParaRPr lang="ru-RU" sz="2800" dirty="0"/>
                    </a:p>
                  </a:txBody>
                  <a:tcPr/>
                </a:tc>
              </a:tr>
              <a:tr h="11253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young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short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long and wavy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slim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big</a:t>
                      </a:r>
                      <a:endParaRPr lang="ru-RU" sz="2800" dirty="0"/>
                    </a:p>
                  </a:txBody>
                  <a:tcPr/>
                </a:tc>
              </a:tr>
              <a:tr h="11253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middle aged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straight and grey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38274" y="1556792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</a:t>
            </a:r>
            <a:r>
              <a:rPr lang="en-US" sz="2400" b="1" dirty="0" smtClean="0">
                <a:solidFill>
                  <a:schemeClr val="bg1"/>
                </a:solidFill>
              </a:rPr>
              <a:t>eight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562803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Age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1556791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Hair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563268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Weight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9787" y="1484784"/>
            <a:ext cx="156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Facial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 features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Possessive adjectives and possessive pronouns. </a:t>
            </a:r>
            <a:r>
              <a:rPr lang="en-US" sz="2000" dirty="0" smtClean="0">
                <a:solidFill>
                  <a:schemeClr val="tx1"/>
                </a:solidFill>
              </a:rPr>
              <a:t>Circle the correct answer.</a:t>
            </a:r>
            <a:r>
              <a:rPr lang="ru-RU" sz="2000" dirty="0" smtClean="0">
                <a:solidFill>
                  <a:schemeClr val="tx1"/>
                </a:solidFill>
              </a:rPr>
              <a:t>Выбери верное местоимение. Проверь ответы.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This car is </a:t>
            </a:r>
            <a:r>
              <a:rPr lang="en-US" sz="3200" b="1" dirty="0" smtClean="0"/>
              <a:t>mine / my</a:t>
            </a:r>
            <a:r>
              <a:rPr lang="en-US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This was </a:t>
            </a:r>
            <a:r>
              <a:rPr lang="en-US" sz="3200" b="1" dirty="0" smtClean="0"/>
              <a:t>her / hers </a:t>
            </a:r>
            <a:r>
              <a:rPr lang="en-US" sz="3200" dirty="0" smtClean="0"/>
              <a:t>card.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Whose telephone number is this</a:t>
            </a:r>
            <a:r>
              <a:rPr lang="ru-RU" sz="3200" dirty="0" smtClean="0"/>
              <a:t>? </a:t>
            </a:r>
            <a:r>
              <a:rPr lang="en-US" sz="3200" dirty="0" smtClean="0"/>
              <a:t>It’s </a:t>
            </a:r>
            <a:r>
              <a:rPr lang="en-US" sz="3200" b="1" dirty="0" smtClean="0"/>
              <a:t>theirs / their</a:t>
            </a:r>
            <a:r>
              <a:rPr lang="en-US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Is she </a:t>
            </a:r>
            <a:r>
              <a:rPr lang="en-US" sz="3200" b="1" dirty="0" smtClean="0"/>
              <a:t>your / yours </a:t>
            </a:r>
            <a:r>
              <a:rPr lang="en-US" sz="3200" dirty="0" smtClean="0"/>
              <a:t>sister </a:t>
            </a:r>
            <a:r>
              <a:rPr lang="ru-RU" sz="32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This address isn’t </a:t>
            </a:r>
            <a:r>
              <a:rPr lang="en-US" sz="3200" b="1" dirty="0" smtClean="0"/>
              <a:t>her / hers</a:t>
            </a:r>
            <a:r>
              <a:rPr lang="en-US" sz="32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This wasn’t </a:t>
            </a:r>
            <a:r>
              <a:rPr lang="en-US" sz="3200" b="1" dirty="0" smtClean="0"/>
              <a:t>our / ours</a:t>
            </a:r>
            <a:r>
              <a:rPr lang="en-US" sz="3200" dirty="0" smtClean="0"/>
              <a:t> car.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3284984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theirs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2223360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5065" y="1693179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mine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9738" y="3933056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your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232" y="450912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hers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0477" y="5099604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our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Remember!</a:t>
            </a:r>
            <a:r>
              <a:rPr lang="ru-RU" sz="3200" b="1" dirty="0" smtClean="0">
                <a:solidFill>
                  <a:schemeClr val="tx1"/>
                </a:solidFill>
              </a:rPr>
              <a:t>Запомни!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96855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800" b="1" dirty="0"/>
              <a:t>Притяжательные прилагательные (</a:t>
            </a:r>
            <a:r>
              <a:rPr lang="ru-RU" sz="2800" b="1" dirty="0" err="1"/>
              <a:t>Possessive</a:t>
            </a:r>
            <a:r>
              <a:rPr lang="ru-RU" sz="2800" b="1" dirty="0"/>
              <a:t> </a:t>
            </a:r>
            <a:r>
              <a:rPr lang="ru-RU" sz="2800" b="1" dirty="0" err="1"/>
              <a:t>Adjectives</a:t>
            </a:r>
            <a:r>
              <a:rPr lang="ru-RU" sz="2800" b="1" dirty="0" smtClean="0"/>
              <a:t>):</a:t>
            </a:r>
            <a:r>
              <a:rPr lang="ru-RU" sz="2800" b="1" dirty="0"/>
              <a:t> </a:t>
            </a:r>
            <a:r>
              <a:rPr lang="ru-RU" sz="3200" dirty="0"/>
              <a:t>о</a:t>
            </a:r>
            <a:r>
              <a:rPr lang="ru-RU" sz="3200" dirty="0" smtClean="0"/>
              <a:t>сновная </a:t>
            </a:r>
            <a:r>
              <a:rPr lang="ru-RU" sz="3200" dirty="0"/>
              <a:t>функция любого прилагательного (в том числе и притяжательного) – описывать существительное. Место прилагательного – перед существительным. Поэтому притяжательные прилагательные  стоят перед существительными и описывают их</a:t>
            </a:r>
            <a:r>
              <a:rPr lang="ru-RU" sz="3200" dirty="0" smtClean="0"/>
              <a:t>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  This is </a:t>
            </a:r>
            <a:r>
              <a:rPr lang="en-US" sz="3200" b="1" dirty="0" smtClean="0"/>
              <a:t>my</a:t>
            </a:r>
            <a:r>
              <a:rPr lang="en-US" sz="3200" dirty="0" smtClean="0"/>
              <a:t> car.		    This is </a:t>
            </a:r>
            <a:r>
              <a:rPr lang="en-US" sz="3200" b="1" dirty="0" smtClean="0"/>
              <a:t>his</a:t>
            </a:r>
            <a:r>
              <a:rPr lang="en-US" sz="3200" dirty="0" smtClean="0"/>
              <a:t> car.</a:t>
            </a:r>
            <a:endParaRPr lang="ru-RU" sz="32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5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Remember!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496855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800" b="1" dirty="0"/>
              <a:t>Притяжательные местоимения (</a:t>
            </a:r>
            <a:r>
              <a:rPr lang="ru-RU" sz="2800" b="1" dirty="0" err="1"/>
              <a:t>Possessive</a:t>
            </a:r>
            <a:r>
              <a:rPr lang="ru-RU" sz="2800" b="1" dirty="0"/>
              <a:t> </a:t>
            </a:r>
            <a:r>
              <a:rPr lang="ru-RU" sz="2800" b="1" dirty="0" err="1"/>
              <a:t>Pronouns</a:t>
            </a:r>
            <a:r>
              <a:rPr lang="ru-RU" sz="2800" b="1" dirty="0" smtClean="0"/>
              <a:t>): </a:t>
            </a:r>
            <a:r>
              <a:rPr lang="ru-RU" sz="2800" dirty="0"/>
              <a:t>м</a:t>
            </a:r>
            <a:r>
              <a:rPr lang="ru-RU" sz="2800" dirty="0" smtClean="0"/>
              <a:t>естоимения </a:t>
            </a:r>
            <a:r>
              <a:rPr lang="ru-RU" sz="2800" dirty="0"/>
              <a:t>используются без существительного, потому что функция местоимений – заменять существительное. </a:t>
            </a:r>
            <a:r>
              <a:rPr lang="ru-RU" sz="2800" dirty="0" smtClean="0"/>
              <a:t>Притяжательные </a:t>
            </a:r>
            <a:r>
              <a:rPr lang="ru-RU" sz="2800" dirty="0"/>
              <a:t>местоимения, как правило, находятся в конце предложения </a:t>
            </a:r>
            <a:r>
              <a:rPr lang="ru-RU" sz="2800" dirty="0" smtClean="0"/>
              <a:t>и после них не стоит существительное:</a:t>
            </a:r>
            <a:endParaRPr lang="ru-RU" sz="2800" dirty="0"/>
          </a:p>
          <a:p>
            <a:pPr marL="0" indent="0" fontAlgn="base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  This car</a:t>
            </a:r>
            <a:r>
              <a:rPr lang="ru-RU" sz="3200" dirty="0" smtClean="0"/>
              <a:t> </a:t>
            </a:r>
            <a:r>
              <a:rPr lang="en-US" sz="3200" dirty="0" smtClean="0"/>
              <a:t>is </a:t>
            </a:r>
            <a:r>
              <a:rPr lang="en-US" sz="3200" b="1" dirty="0" smtClean="0"/>
              <a:t>mine</a:t>
            </a:r>
            <a:r>
              <a:rPr lang="en-US" sz="3200" dirty="0" smtClean="0"/>
              <a:t>.		    This car is </a:t>
            </a:r>
            <a:r>
              <a:rPr lang="en-US" sz="3200" b="1" dirty="0" smtClean="0"/>
              <a:t>his</a:t>
            </a:r>
            <a:r>
              <a:rPr lang="en-US" sz="3200" dirty="0" smtClean="0"/>
              <a:t>.</a:t>
            </a:r>
            <a:endParaRPr lang="ru-RU" sz="32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46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3610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Prepositions of time.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Read the text and fill in the gaps with the correct preposition (</a:t>
            </a:r>
            <a:r>
              <a:rPr lang="en-US" sz="2000" b="1" i="1" dirty="0" smtClean="0">
                <a:solidFill>
                  <a:schemeClr val="tx1"/>
                </a:solidFill>
              </a:rPr>
              <a:t>at, on, in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  <a:r>
              <a:rPr lang="ru-RU" sz="2000" dirty="0" smtClean="0">
                <a:solidFill>
                  <a:schemeClr val="tx1"/>
                </a:solidFill>
              </a:rPr>
              <a:t>Поставь правильно предлоги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времени </a:t>
            </a:r>
            <a:r>
              <a:rPr lang="en-US" sz="2000" b="1" dirty="0" smtClean="0">
                <a:solidFill>
                  <a:schemeClr val="tx1"/>
                </a:solidFill>
              </a:rPr>
              <a:t>at, on, in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66273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 smtClean="0"/>
              <a:t>I usually get up __ 11 o’clock in the morning __ the weekend. I have breakfast with my family. I go for a walk after breakfast __ Saturdays. But __Sundays I do my homework first. Then, I play computer games or watch some TV shows __the afternoon.  Sometimes, we dine out __ the weekend. Our </a:t>
            </a:r>
            <a:r>
              <a:rPr lang="en-US" sz="2900" dirty="0" err="1" smtClean="0"/>
              <a:t>favourite</a:t>
            </a:r>
            <a:r>
              <a:rPr lang="en-US" sz="2900" dirty="0" smtClean="0"/>
              <a:t> restaurant </a:t>
            </a:r>
            <a:r>
              <a:rPr lang="ru-RU" sz="2900" dirty="0" smtClean="0"/>
              <a:t>«</a:t>
            </a:r>
            <a:r>
              <a:rPr lang="en-US" sz="2900" dirty="0" smtClean="0"/>
              <a:t>Mario</a:t>
            </a:r>
            <a:r>
              <a:rPr lang="ru-RU" sz="2900" dirty="0" smtClean="0"/>
              <a:t>» </a:t>
            </a:r>
            <a:r>
              <a:rPr lang="en-US" sz="2900" dirty="0" smtClean="0"/>
              <a:t>was opened __ 2014 and it’s one of the most popular Italian restaurants in our city. Also, I read books or play chess __the evening. __ 10 o’clock I usually go to bed.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9416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Remember!</a:t>
            </a:r>
            <a:r>
              <a:rPr lang="ru-RU" sz="3200" b="1" dirty="0" smtClean="0">
                <a:solidFill>
                  <a:schemeClr val="tx1"/>
                </a:solidFill>
              </a:rPr>
              <a:t>Запомни!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9335" y="1232756"/>
            <a:ext cx="866273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" y="1700808"/>
            <a:ext cx="87849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6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443</TotalTime>
  <Words>527</Words>
  <Application>Microsoft Office PowerPoint</Application>
  <PresentationFormat>Экран (4:3)</PresentationFormat>
  <Paragraphs>84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Презентация PowerPoint</vt:lpstr>
      <vt:lpstr>Reading rules.Прочитай.</vt:lpstr>
      <vt:lpstr>Match the countries to the nationalities.Найди каждой стране национальность. Проверь ответы.</vt:lpstr>
      <vt:lpstr>Label each column: hair, weight, age, height, facial features.(распредели слова по колонкам)</vt:lpstr>
      <vt:lpstr>Possessive adjectives and possessive pronouns. Circle the correct answer.Выбери верное местоимение. Проверь ответы.</vt:lpstr>
      <vt:lpstr>Remember!Запомни!</vt:lpstr>
      <vt:lpstr>Remember!</vt:lpstr>
      <vt:lpstr>Prepositions of time. Read the text and fill in the gaps with the correct preposition (at, on, in).Поставь правильно предлоги времени at, on, in.</vt:lpstr>
      <vt:lpstr>Remember!Запомни!</vt:lpstr>
      <vt:lpstr>Презентация PowerPoint</vt:lpstr>
      <vt:lpstr>Name the objects and people in the picture: </vt:lpstr>
      <vt:lpstr>Put the verbs in brackets into the correct Present Simple form.Поставь глаголы в скобках в Present Simple.Проверь свои ответы. </vt:lpstr>
      <vt:lpstr>Вспомни правило образования вопросов в Present Simple.стр.GR.3.Образуй все типы вопросов , проверь свои ответы.  He checks his email at the weekends.  Отрицательное –               He doesn`t  check his email at the weekends. Общий вопрос –                Does he check his email at the weekends ? Вопрос к подлежащему- Who checks his email at the weekends? Специальный вопрос-      When does he check his email?                                                  What does he check at the weekends ? Разделительный вопрос- He checks his email at the weekends,                         doesn`t he?  </vt:lpstr>
      <vt:lpstr>Homework 1. Составить все типы вопросов к предложению. My sister goes jogging every day.  Электронные адреса учителей. Ганиева Лейсан Фердинантовна- a_ljaisan@mail.ru , 89600582820 Гамбарова Лилия Талгатовна, sal_gamb17@mail.ru  , 89050381115 Романова Марина Анатольевна, 14marina11@mail.ru , 89274455104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Долотказина</dc:creator>
  <cp:lastModifiedBy>Марина</cp:lastModifiedBy>
  <cp:revision>43</cp:revision>
  <dcterms:created xsi:type="dcterms:W3CDTF">2017-06-03T09:24:25Z</dcterms:created>
  <dcterms:modified xsi:type="dcterms:W3CDTF">2020-05-13T15:10:15Z</dcterms:modified>
</cp:coreProperties>
</file>