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3" r:id="rId2"/>
    <p:sldId id="294" r:id="rId3"/>
    <p:sldId id="279" r:id="rId4"/>
    <p:sldId id="285" r:id="rId5"/>
    <p:sldId id="288" r:id="rId6"/>
    <p:sldId id="292" r:id="rId7"/>
    <p:sldId id="295" r:id="rId8"/>
    <p:sldId id="296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11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9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6669-13FA-430B-8F08-C0251BD1FAD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BD019-ABCD-4011-BD18-C28264686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4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5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1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8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4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7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7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9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46CC06-2689-4578-BA8A-0AFB09CB883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2FFDAF-4BEE-4739-BC7B-73C0CDBFA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0k0iiuSY3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VK57bA0cE" TargetMode="External"/><Relationship Id="rId2" Type="http://schemas.openxmlformats.org/officeDocument/2006/relationships/hyperlink" Target="https://www.youtube.com/watch?v=sgNZx0wzR0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pwW_3GeP0" TargetMode="External"/><Relationship Id="rId2" Type="http://schemas.openxmlformats.org/officeDocument/2006/relationships/hyperlink" Target="https://www.youtube.com/watch?v=laXhzBGEOV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68dPx8xdi0" TargetMode="External"/><Relationship Id="rId4" Type="http://schemas.openxmlformats.org/officeDocument/2006/relationships/hyperlink" Target="https://www.youtube.com/watch?v=1O1Ea8a8qc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alizej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Тема. </a:t>
            </a:r>
            <a:r>
              <a:rPr lang="ru-RU" sz="2400" dirty="0"/>
              <a:t>Основы оказания первой помощи и её значение. Первая помощь при наружном и внутреннем кровотечении.  Первая помощь при отравлениях аварийно-химически опасными веществами.  Извлечение инородного тела из верхних дыхательных путей. Первая помощь при ушибах и растяжениях, вывихах и переломах, ожогах, отморожениях, общем переохлаждении и при утоплении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Тема. </a:t>
            </a:r>
            <a:r>
              <a:rPr lang="ru-RU" sz="2400" dirty="0"/>
              <a:t>Повторение темы: «Основ комплексной безопасности» и «Защита населения Российской Федерации от чрезвычайных ситуаций».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75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r>
              <a:rPr lang="ru-RU" dirty="0"/>
              <a:t>Первая помощь при наружном и внутреннем кровотечении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://www.youtube.com/watch?v=C0k0iiuSY3U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9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2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Первая медицинская помощь пострадавшим от АХОВ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28604"/>
            <a:ext cx="52816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819232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неотложная помощь при отравление хлором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5" y="1000108"/>
            <a:ext cx="6143667" cy="312494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Покинуть зону заражения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Строгий постельный режим;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Промывание глаз, носа, рта 2% раствором питьевой соды;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Ингаляции теплыми водяными парами с добавлением питьевой соды;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Закапывание в глаза вазелинового или оливкового масла;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Обильное питье: молоко, белковая вода (взвесь белка сырого яйца в 250-500 мл воды)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2913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357694"/>
            <a:ext cx="32194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71546"/>
            <a:ext cx="150019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6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2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неотложная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при отравление аммиаком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5"/>
            <a:ext cx="7891240" cy="396043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Пострадавшего необходимо как можно скорее вывести из помещения, где произошло отравление.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Пораженные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кожного покрова следует тщательно промыть чистой водой.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пострадавшему пить подогретое молоко или  минеральную воду без газа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Самому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пострадавшему необходимо молчать во избежание еще более сильного повреждения травмированной слизистой.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отечности гортани необходимо поставить на область грудной клетки горчичники или любые другие согревающие компрессы. Сделать горячую ванну для ног.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Успокоить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раздраженные слизистые при отравлении аммиаком поможет дыхание над паром кислоты уксусной или лимонной. Полезно также делать ингаляции с маслом или антибиотиками.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носовые проходу можно закапать по несколько капель сосудосуживающих лекарственных препаратов.</a:t>
            </a:r>
          </a:p>
          <a:p>
            <a:pPr algn="just"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ечение отравле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857760"/>
            <a:ext cx="2232248" cy="153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2071702" cy="15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857760"/>
            <a:ext cx="2009194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857760"/>
            <a:ext cx="1523427" cy="152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2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неотложная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при разливе ртутя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642918"/>
            <a:ext cx="6808840" cy="44644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пострадавшему необходимо выйти на свежий воздух.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он передвигаться не способен, значит, нужно воспользоваться носилками.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вдыхания паров ртути нужно обязательно промыть желудок,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выпить воду, в которой содержатся примеси серных соединений, а также добавлен яичный белок и растворенный активированный уголь. Сера способна преобразовать ртуть в такие частицы, которые становятся абсолютно нетоксичными и выходят из организма при посещении туалета.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пострадавшего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при отравлении ртутью нужно уложить. Голова должна располагаться только на бок, если человек потерял сознание, иначе он может захлебнуться рвотными массами.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прополоскать раствором, приготовленным с добавлением бертолетовой соли.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1500198" cy="135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099978"/>
            <a:ext cx="1817438" cy="1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5048500"/>
            <a:ext cx="1857388" cy="140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sz="3600" dirty="0"/>
              <a:t>Извлечение инородного тела из верхних дыхательных путей.</a:t>
            </a:r>
            <a:r>
              <a:rPr lang="ru-RU" sz="3600" dirty="0" smtClean="0">
                <a:hlinkClick r:id="rId2"/>
              </a:rPr>
              <a:t/>
            </a:r>
            <a:br>
              <a:rPr lang="ru-RU" sz="3600" dirty="0" smtClean="0">
                <a:hlinkClick r:id="rId2"/>
              </a:rPr>
            </a:br>
            <a:r>
              <a:rPr lang="en-US" sz="3600" dirty="0" smtClean="0">
                <a:hlinkClick r:id="rId2"/>
              </a:rPr>
              <a:t>https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www.youtube.com/watch?v=sgNZx0wzR08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При утоплении</a:t>
            </a:r>
            <a:br>
              <a:rPr lang="ru-RU" sz="3600" dirty="0" smtClean="0"/>
            </a:br>
            <a:r>
              <a:rPr lang="en-US" sz="3600" dirty="0">
                <a:hlinkClick r:id="rId3"/>
              </a:rPr>
              <a:t>https://www.youtube.com/watch?v=hlVK57bA0cE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178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566936"/>
          </a:xfrm>
        </p:spPr>
        <p:txBody>
          <a:bodyPr/>
          <a:lstStyle/>
          <a:p>
            <a:r>
              <a:rPr lang="ru-RU" sz="2800" dirty="0"/>
              <a:t>Первая помощь при ушибах и растяжениях, вывихах и переломах</a:t>
            </a:r>
            <a:r>
              <a:rPr lang="ru-RU" sz="2800" dirty="0" smtClean="0">
                <a:hlinkClick r:id="rId2"/>
              </a:rPr>
              <a:t/>
            </a:r>
            <a:br>
              <a:rPr lang="ru-RU" sz="2800" dirty="0" smtClean="0">
                <a:hlinkClick r:id="rId2"/>
              </a:rPr>
            </a:b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www.youtube.com/watch?v=laXhzBGEOVQ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При </a:t>
            </a:r>
            <a:r>
              <a:rPr lang="ru-RU" sz="2800" dirty="0" err="1" smtClean="0"/>
              <a:t>переохлождении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www.youtube.com/watch?v=rypwW_3GeP0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При ожогах</a:t>
            </a:r>
            <a:br>
              <a:rPr lang="ru-RU" sz="2800" dirty="0" smtClean="0"/>
            </a:b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www.youtube.com/watch?v=1O1Ea8a8qc4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обморожении </a:t>
            </a:r>
            <a:br>
              <a:rPr lang="ru-RU" sz="2800" dirty="0" smtClean="0"/>
            </a:br>
            <a:r>
              <a:rPr lang="en-US" sz="2800" dirty="0">
                <a:hlinkClick r:id="rId5"/>
              </a:rPr>
              <a:t>https://www.youtube.com/watch?v=z68dPx8xdi0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37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3" y="2996952"/>
            <a:ext cx="8229600" cy="1143000"/>
          </a:xfrm>
        </p:spPr>
        <p:txBody>
          <a:bodyPr/>
          <a:lstStyle/>
          <a:p>
            <a:r>
              <a:rPr lang="ru-RU" sz="1100" dirty="0" smtClean="0"/>
              <a:t>Домашнее задание: </a:t>
            </a:r>
            <a:r>
              <a:rPr lang="ru-RU" sz="1100" dirty="0" smtClean="0"/>
              <a:t>выполнить задание и отправить.</a:t>
            </a:r>
            <a:br>
              <a:rPr lang="ru-RU" sz="1100" dirty="0" smtClean="0"/>
            </a:br>
            <a:r>
              <a:rPr lang="ru-RU" sz="1100" b="1" dirty="0"/>
              <a:t>1.Что называется пожаром?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 химическая реакция окисления, сопровождающаяся выделением большого количества тепла и свечением;</a:t>
            </a:r>
            <a:br>
              <a:rPr lang="ru-RU" sz="1100" dirty="0"/>
            </a:br>
            <a:r>
              <a:rPr lang="ru-RU" sz="1100" dirty="0"/>
              <a:t>б) неконтролируемое горение вне специального очага, наносящее материальный ущерб;</a:t>
            </a:r>
            <a:br>
              <a:rPr lang="ru-RU" sz="1100" dirty="0"/>
            </a:br>
            <a:r>
              <a:rPr lang="ru-RU" sz="1100" dirty="0"/>
              <a:t>в) явление резкого увеличения скорости экзотермической реакции.</a:t>
            </a:r>
            <a:br>
              <a:rPr lang="ru-RU" sz="1100" dirty="0"/>
            </a:br>
            <a:r>
              <a:rPr lang="ru-RU" sz="1100" b="1" dirty="0"/>
              <a:t>2.Где можно переходить проезжую часть автомобильной дороги вне населенного пункта, если нет пешеходного перехода?     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в любом месте, не мешая движению транспортных средств. б) в местах, где дорога хорошо просматривается в обе стороны. в) на повороте дороги.</a:t>
            </a:r>
            <a:br>
              <a:rPr lang="ru-RU" sz="1100" dirty="0"/>
            </a:br>
            <a:r>
              <a:rPr lang="ru-RU" sz="1100" b="1" dirty="0"/>
              <a:t>3.Что означает мигание желтого сигнала в светофоре на перекрестке?                                                                                                            </a:t>
            </a:r>
            <a:r>
              <a:rPr lang="ru-RU" sz="1100" dirty="0"/>
              <a:t>а) Можно переходить дорогу, убедившись в безопасности – перекресток не регулируется. б) Переходить дорогу запрещено.</a:t>
            </a:r>
            <a:br>
              <a:rPr lang="ru-RU" sz="1100" dirty="0"/>
            </a:br>
            <a:r>
              <a:rPr lang="ru-RU" sz="1100" b="1" dirty="0"/>
              <a:t>4.При переправе реки вброд группой следует-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держатся друг от друга на расстоянии 2-3 метра.</a:t>
            </a:r>
            <a:br>
              <a:rPr lang="ru-RU" sz="1100" dirty="0"/>
            </a:br>
            <a:r>
              <a:rPr lang="ru-RU" sz="1100" dirty="0"/>
              <a:t>б) идти рядом, не держась друг за друга по течению реки.</a:t>
            </a:r>
            <a:br>
              <a:rPr lang="ru-RU" sz="1100" dirty="0"/>
            </a:br>
            <a:r>
              <a:rPr lang="ru-RU" sz="1100" dirty="0"/>
              <a:t>в) держась друг за друга, осторожно передвигаться к противоположному берегу под углом вверх против течения реки.</a:t>
            </a:r>
            <a:br>
              <a:rPr lang="ru-RU" sz="1100" dirty="0"/>
            </a:br>
            <a:r>
              <a:rPr lang="ru-RU" sz="1100" b="1" dirty="0"/>
              <a:t>5. Перед выходом на лед нужно убедиться в его прочности: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ударив по льду палкой. б) ударом ноги. в) не ударяя медленно идти не останавливаясь.</a:t>
            </a:r>
            <a:br>
              <a:rPr lang="ru-RU" sz="1100" dirty="0"/>
            </a:br>
            <a:r>
              <a:rPr lang="ru-RU" sz="1100" b="1" dirty="0"/>
              <a:t>6.Меры безопасности, которые целесообразно соблюдать в местах с неблагоприятной экологической обстановкой: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чаще ходить пешком вдоль автомобильных дорог;</a:t>
            </a:r>
            <a:br>
              <a:rPr lang="ru-RU" sz="1100" dirty="0"/>
            </a:br>
            <a:r>
              <a:rPr lang="ru-RU" sz="1100" dirty="0"/>
              <a:t>б) купаться в водоёмах, где качество воды не </a:t>
            </a:r>
            <a:r>
              <a:rPr lang="ru-RU" sz="1100" dirty="0" err="1"/>
              <a:t>проверенно</a:t>
            </a:r>
            <a:r>
              <a:rPr lang="ru-RU" sz="1100" dirty="0"/>
              <a:t>;</a:t>
            </a:r>
            <a:br>
              <a:rPr lang="ru-RU" sz="1100" dirty="0"/>
            </a:br>
            <a:r>
              <a:rPr lang="ru-RU" sz="1100" dirty="0"/>
              <a:t>в) в повседневной жизни избегать мест, где концентрация вредных веществ превышает предельно допустимые нормы;</a:t>
            </a:r>
            <a:br>
              <a:rPr lang="ru-RU" sz="1100" dirty="0"/>
            </a:br>
            <a:r>
              <a:rPr lang="ru-RU" sz="1100" dirty="0"/>
              <a:t>г) собирать ягоды вдоль автомобильных дорог. </a:t>
            </a:r>
            <a:br>
              <a:rPr lang="ru-RU" sz="1100" dirty="0"/>
            </a:br>
            <a:r>
              <a:rPr lang="ru-RU" sz="1100" b="1" dirty="0"/>
              <a:t>7. Правильная последовательность вызова служб по телефону: «Газовая служба», «Скорая помощь», «МЧС»,</a:t>
            </a:r>
            <a:r>
              <a:rPr lang="ru-RU" sz="1100" dirty="0"/>
              <a:t> </a:t>
            </a:r>
            <a:r>
              <a:rPr lang="ru-RU" sz="1100" b="1" dirty="0"/>
              <a:t>«Милиция»: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-04-, -03-, -01-, -02-                         в) -04-, -01-, -03-, -02-</a:t>
            </a:r>
            <a:br>
              <a:rPr lang="ru-RU" sz="1100" dirty="0"/>
            </a:br>
            <a:r>
              <a:rPr lang="ru-RU" sz="1100" dirty="0"/>
              <a:t>б) -01-, -03-, -04-, -02-                          г) -04-, -03-, -02-, -01-</a:t>
            </a:r>
            <a:br>
              <a:rPr lang="ru-RU" sz="1100" dirty="0"/>
            </a:br>
            <a:r>
              <a:rPr lang="ru-RU" sz="1100" b="1" dirty="0"/>
              <a:t>8.Сирена и прерывистые гудки предприятий означают сигнал оповещения: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«внимание всем!»  б) «внимание! опасность!»  в) «тревога!»</a:t>
            </a:r>
            <a:br>
              <a:rPr lang="ru-RU" sz="1100" dirty="0"/>
            </a:br>
            <a:r>
              <a:rPr lang="ru-RU" sz="1100" b="1" dirty="0"/>
              <a:t>9. К добровольной автономии человека в природе относится: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путешествие моряков на дрейфующем маленьком судне, унесенном ураганом в океан;</a:t>
            </a:r>
            <a:br>
              <a:rPr lang="ru-RU" sz="1100" dirty="0"/>
            </a:br>
            <a:r>
              <a:rPr lang="ru-RU" sz="1100" dirty="0"/>
              <a:t>б) активный отдых на необитаемом острове;</a:t>
            </a:r>
            <a:br>
              <a:rPr lang="ru-RU" sz="1100" dirty="0"/>
            </a:br>
            <a:r>
              <a:rPr lang="ru-RU" sz="1100" dirty="0"/>
              <a:t>в) вынужденная посадка испытательного самолета в пустыне.</a:t>
            </a:r>
            <a:br>
              <a:rPr lang="ru-RU" sz="1100" dirty="0"/>
            </a:br>
            <a:r>
              <a:rPr lang="ru-RU" sz="1100" b="1" dirty="0"/>
              <a:t>10. К какой группе опасных объектов относится атомная электростанция?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а) химически опасный объект;</a:t>
            </a:r>
            <a:br>
              <a:rPr lang="ru-RU" sz="1100" dirty="0"/>
            </a:br>
            <a:r>
              <a:rPr lang="ru-RU" sz="1100" dirty="0"/>
              <a:t>б) </a:t>
            </a:r>
            <a:r>
              <a:rPr lang="ru-RU" sz="1100" dirty="0" err="1"/>
              <a:t>гидродинамически</a:t>
            </a:r>
            <a:r>
              <a:rPr lang="ru-RU" sz="1100" dirty="0"/>
              <a:t> опасный объект;</a:t>
            </a:r>
            <a:br>
              <a:rPr lang="ru-RU" sz="1100" dirty="0"/>
            </a:br>
            <a:r>
              <a:rPr lang="ru-RU" sz="1100" dirty="0"/>
              <a:t>в) </a:t>
            </a:r>
            <a:r>
              <a:rPr lang="ru-RU" sz="1100" dirty="0" err="1"/>
              <a:t>радиационно</a:t>
            </a:r>
            <a:r>
              <a:rPr lang="ru-RU" sz="1100" dirty="0"/>
              <a:t> опасный объект;</a:t>
            </a:r>
            <a:br>
              <a:rPr lang="ru-RU" sz="1100" dirty="0"/>
            </a:br>
            <a:r>
              <a:rPr lang="ru-RU" sz="1100" dirty="0"/>
              <a:t>г) опасный военный объект.</a:t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004048" y="5661248"/>
            <a:ext cx="80073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Гарафиев Ленар Зиатдинович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tt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galizej@yandex.ru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-89871887266 </a:t>
            </a: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325_slide">
  <a:themeElements>
    <a:clrScheme name="Тема Office 1">
      <a:dk1>
        <a:srgbClr val="000000"/>
      </a:dk1>
      <a:lt1>
        <a:srgbClr val="FFE37B"/>
      </a:lt1>
      <a:dk2>
        <a:srgbClr val="000000"/>
      </a:dk2>
      <a:lt2>
        <a:srgbClr val="B2B2B2"/>
      </a:lt2>
      <a:accent1>
        <a:srgbClr val="FFF1D1"/>
      </a:accent1>
      <a:accent2>
        <a:srgbClr val="FFD332"/>
      </a:accent2>
      <a:accent3>
        <a:srgbClr val="FFEFBF"/>
      </a:accent3>
      <a:accent4>
        <a:srgbClr val="000000"/>
      </a:accent4>
      <a:accent5>
        <a:srgbClr val="FFF7E5"/>
      </a:accent5>
      <a:accent6>
        <a:srgbClr val="E7BF2C"/>
      </a:accent6>
      <a:hlink>
        <a:srgbClr val="7A6000"/>
      </a:hlink>
      <a:folHlink>
        <a:srgbClr val="473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FFF1D1"/>
        </a:accent1>
        <a:accent2>
          <a:srgbClr val="FFD332"/>
        </a:accent2>
        <a:accent3>
          <a:srgbClr val="FFEFBF"/>
        </a:accent3>
        <a:accent4>
          <a:srgbClr val="000000"/>
        </a:accent4>
        <a:accent5>
          <a:srgbClr val="FFF7E5"/>
        </a:accent5>
        <a:accent6>
          <a:srgbClr val="E7BF2C"/>
        </a:accent6>
        <a:hlink>
          <a:srgbClr val="7A6000"/>
        </a:hlink>
        <a:folHlink>
          <a:srgbClr val="473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FFCB7B"/>
        </a:accent1>
        <a:accent2>
          <a:srgbClr val="FFFF7B"/>
        </a:accent2>
        <a:accent3>
          <a:srgbClr val="FFEFBF"/>
        </a:accent3>
        <a:accent4>
          <a:srgbClr val="000000"/>
        </a:accent4>
        <a:accent5>
          <a:srgbClr val="FFE2BF"/>
        </a:accent5>
        <a:accent6>
          <a:srgbClr val="E7E76F"/>
        </a:accent6>
        <a:hlink>
          <a:srgbClr val="947300"/>
        </a:hlink>
        <a:folHlink>
          <a:srgbClr val="945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006DF0"/>
        </a:accent1>
        <a:accent2>
          <a:srgbClr val="A38000"/>
        </a:accent2>
        <a:accent3>
          <a:srgbClr val="FFEFBF"/>
        </a:accent3>
        <a:accent4>
          <a:srgbClr val="000000"/>
        </a:accent4>
        <a:accent5>
          <a:srgbClr val="AABAF6"/>
        </a:accent5>
        <a:accent6>
          <a:srgbClr val="937300"/>
        </a:accent6>
        <a:hlink>
          <a:srgbClr val="0C00A8"/>
        </a:hlink>
        <a:folHlink>
          <a:srgbClr val="6E00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CEA200"/>
        </a:accent1>
        <a:accent2>
          <a:srgbClr val="42C308"/>
        </a:accent2>
        <a:accent3>
          <a:srgbClr val="FFEFBF"/>
        </a:accent3>
        <a:accent4>
          <a:srgbClr val="000000"/>
        </a:accent4>
        <a:accent5>
          <a:srgbClr val="E3CEAA"/>
        </a:accent5>
        <a:accent6>
          <a:srgbClr val="3BB006"/>
        </a:accent6>
        <a:hlink>
          <a:srgbClr val="312C6B"/>
        </a:hlink>
        <a:folHlink>
          <a:srgbClr val="6B2C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1D1"/>
        </a:accent1>
        <a:accent2>
          <a:srgbClr val="FFD332"/>
        </a:accent2>
        <a:accent3>
          <a:srgbClr val="FFFFFF"/>
        </a:accent3>
        <a:accent4>
          <a:srgbClr val="000000"/>
        </a:accent4>
        <a:accent5>
          <a:srgbClr val="FFF7E5"/>
        </a:accent5>
        <a:accent6>
          <a:srgbClr val="E7BF2C"/>
        </a:accent6>
        <a:hlink>
          <a:srgbClr val="7A6000"/>
        </a:hlink>
        <a:folHlink>
          <a:srgbClr val="473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B7B"/>
        </a:accent1>
        <a:accent2>
          <a:srgbClr val="FFFF7B"/>
        </a:accent2>
        <a:accent3>
          <a:srgbClr val="FFFFFF"/>
        </a:accent3>
        <a:accent4>
          <a:srgbClr val="000000"/>
        </a:accent4>
        <a:accent5>
          <a:srgbClr val="FFE2BF"/>
        </a:accent5>
        <a:accent6>
          <a:srgbClr val="E7E76F"/>
        </a:accent6>
        <a:hlink>
          <a:srgbClr val="947300"/>
        </a:hlink>
        <a:folHlink>
          <a:srgbClr val="945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DF0"/>
        </a:accent1>
        <a:accent2>
          <a:srgbClr val="A38000"/>
        </a:accent2>
        <a:accent3>
          <a:srgbClr val="FFFFFF"/>
        </a:accent3>
        <a:accent4>
          <a:srgbClr val="000000"/>
        </a:accent4>
        <a:accent5>
          <a:srgbClr val="AABAF6"/>
        </a:accent5>
        <a:accent6>
          <a:srgbClr val="937300"/>
        </a:accent6>
        <a:hlink>
          <a:srgbClr val="0C00A8"/>
        </a:hlink>
        <a:folHlink>
          <a:srgbClr val="6E00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200"/>
        </a:accent1>
        <a:accent2>
          <a:srgbClr val="42C308"/>
        </a:accent2>
        <a:accent3>
          <a:srgbClr val="FFFFFF"/>
        </a:accent3>
        <a:accent4>
          <a:srgbClr val="000000"/>
        </a:accent4>
        <a:accent5>
          <a:srgbClr val="E3CEAA"/>
        </a:accent5>
        <a:accent6>
          <a:srgbClr val="3BB006"/>
        </a:accent6>
        <a:hlink>
          <a:srgbClr val="312C6B"/>
        </a:hlink>
        <a:folHlink>
          <a:srgbClr val="6B2C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обж</Template>
  <TotalTime>614</TotalTime>
  <Words>315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ind_0325_slide</vt:lpstr>
      <vt:lpstr>Тема. Основы оказания первой помощи и её значение. Первая помощь при наружном и внутреннем кровотечении.  Первая помощь при отравлениях аварийно-химически опасными веществами.  Извлечение инородного тела из верхних дыхательных путей. Первая помощь при ушибах и растяжениях, вывихах и переломах, ожогах, отморожениях, общем переохлаждении и при утоплении. Тема. Повторение темы: «Основ комплексной безопасности» и «Защита населения Российской Федерации от чрезвычайных ситуаций».</vt:lpstr>
      <vt:lpstr>Первая помощь при наружном и внутреннем кровотечении. https://www.youtube.com/watch?v=C0k0iiuSY3U</vt:lpstr>
      <vt:lpstr>Первая медицинская помощь пострадавшим от АХОВ</vt:lpstr>
      <vt:lpstr>Первая неотложная помощь при отравление хлором</vt:lpstr>
      <vt:lpstr>Первая неотложная помощь при отравление аммиаком</vt:lpstr>
      <vt:lpstr>Первая неотложная помощь при разливе ртутя </vt:lpstr>
      <vt:lpstr>Извлечение инородного тела из верхних дыхательных путей. https://www.youtube.com/watch?v=sgNZx0wzR08  При утоплении https://www.youtube.com/watch?v=hlVK57bA0cE</vt:lpstr>
      <vt:lpstr>Первая помощь при ушибах и растяжениях, вывихах и переломах https://www.youtube.com/watch?v=laXhzBGEOVQ  При переохлождении https://www.youtube.com/watch?v=rypwW_3GeP0  При ожогах https://www.youtube.com/watch?v=1O1Ea8a8qc4  При обморожении  https://www.youtube.com/watch?v=z68dPx8xdi0</vt:lpstr>
      <vt:lpstr>Домашнее задание: выполнить задание и отправить. 1.Что называется пожаром? а) химическая реакция окисления, сопровождающаяся выделением большого количества тепла и свечением; б) неконтролируемое горение вне специального очага, наносящее материальный ущерб; в) явление резкого увеличения скорости экзотермической реакции. 2.Где можно переходить проезжую часть автомобильной дороги вне населенного пункта, если нет пешеходного перехода?      а) в любом месте, не мешая движению транспортных средств. б) в местах, где дорога хорошо просматривается в обе стороны. в) на повороте дороги. 3.Что означает мигание желтого сигнала в светофоре на перекрестке?                                                                                                            а) Можно переходить дорогу, убедившись в безопасности – перекресток не регулируется. б) Переходить дорогу запрещено. 4.При переправе реки вброд группой следует- а) держатся друг от друга на расстоянии 2-3 метра. б) идти рядом, не держась друг за друга по течению реки. в) держась друг за друга, осторожно передвигаться к противоположному берегу под углом вверх против течения реки. 5. Перед выходом на лед нужно убедиться в его прочности: а) ударив по льду палкой. б) ударом ноги. в) не ударяя медленно идти не останавливаясь. 6.Меры безопасности, которые целесообразно соблюдать в местах с неблагоприятной экологической обстановкой: а) чаще ходить пешком вдоль автомобильных дорог; б) купаться в водоёмах, где качество воды не проверенно; в) в повседневной жизни избегать мест, где концентрация вредных веществ превышает предельно допустимые нормы; г) собирать ягоды вдоль автомобильных дорог.  7. Правильная последовательность вызова служб по телефону: «Газовая служба», «Скорая помощь», «МЧС», «Милиция»: а) -04-, -03-, -01-, -02-                         в) -04-, -01-, -03-, -02- б) -01-, -03-, -04-, -02-                          г) -04-, -03-, -02-, -01- 8.Сирена и прерывистые гудки предприятий означают сигнал оповещения: а) «внимание всем!»  б) «внимание! опасность!»  в) «тревога!» 9. К добровольной автономии человека в природе относится: а) путешествие моряков на дрейфующем маленьком судне, унесенном ураганом в океан; б) активный отдых на необитаемом острове; в) вынужденная посадка испытательного самолета в пустыне. 10. К какой группе опасных объектов относится атомная электростанция? а) химически опасный объект; б) гидродинамически опасный объект; в) радиационно опасный объект; г) опасный военный объект.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Марчук</dc:creator>
  <cp:lastModifiedBy>userPC</cp:lastModifiedBy>
  <cp:revision>92</cp:revision>
  <dcterms:created xsi:type="dcterms:W3CDTF">2014-05-26T09:51:45Z</dcterms:created>
  <dcterms:modified xsi:type="dcterms:W3CDTF">2020-05-06T06:32:15Z</dcterms:modified>
</cp:coreProperties>
</file>