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1" r:id="rId4"/>
    <p:sldId id="262" r:id="rId5"/>
    <p:sldId id="263" r:id="rId6"/>
    <p:sldId id="269" r:id="rId7"/>
    <p:sldId id="27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18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C1D0E-E955-4434-A712-FCB8928DDE08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E3053-AB78-43E4-9015-4C74FF7BF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B03E3-9A9E-41B7-B9EB-BE2E13D1ACBC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B58D2-FBB9-4B74-AF57-375E5EDC0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3B587-2258-4807-BEA9-E310D0C2E1D5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29B0-A1D9-4E1D-9E4C-120C25011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ADC27-A74B-441C-9781-19971B5A0E63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B1C6D-928E-4A5C-B338-D9A98B219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76157-48C7-4394-A0F1-9A400830500B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07689-F2FF-4870-B67B-17B195202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B07C7-DE63-4A7A-8989-52A10FA4C1C1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82DE-94AA-477C-A121-97295BDC1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81294-5D25-488D-A4AC-603BF0ED6EAD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7758F-8132-4303-82AF-7C833E7E4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5F5B6-11A5-4D61-8595-50B3420EB3ED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FB07-8CA2-472A-A36E-A1F2FD839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8F295-17EA-4216-AA96-08CBA1C76342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53C45-2E03-40CC-9B58-DB688754D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48AEA-D796-4F73-A9AF-6A1D166CFF38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F953-E3E5-4BE4-B499-E430E9828C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A4D5-FF3A-4F61-A9B6-7A93237D8B79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C657-01D4-460E-AF41-68CBBD24A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224A1-5BBA-4D3E-A9E2-EE9F55C20F3E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661D2-066D-4A85-B7E0-EF89A8BBB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470267-2415-49F0-903E-B1B6125247FF}" type="datetimeFigureOut">
              <a:rPr lang="ru-RU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C2D06F-96AA-493F-8D46-5F55DF54C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7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3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87400" y="1223963"/>
            <a:ext cx="7648575" cy="3924300"/>
          </a:xfrm>
        </p:spPr>
        <p:txBody>
          <a:bodyPr/>
          <a:lstStyle/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r>
              <a:rPr lang="ru-RU" sz="4000" b="1" i="1" dirty="0" smtClean="0">
                <a:solidFill>
                  <a:schemeClr val="bg1"/>
                </a:solidFill>
              </a:rPr>
              <a:t>Урок русского языка </a:t>
            </a:r>
          </a:p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r>
              <a:rPr lang="ru-RU" sz="4000" b="1" i="1" dirty="0" smtClean="0">
                <a:solidFill>
                  <a:schemeClr val="bg1"/>
                </a:solidFill>
              </a:rPr>
              <a:t>в 8 классе на тему «</a:t>
            </a:r>
            <a:r>
              <a:rPr lang="ru-RU" sz="4000" b="1" i="1" dirty="0" smtClean="0">
                <a:solidFill>
                  <a:schemeClr val="bg1"/>
                </a:solidFill>
                <a:latin typeface="Times New Roman" pitchFamily="18" charset="0"/>
              </a:rPr>
              <a:t>Подлежащее и способы его выражения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</a:rPr>
              <a:t>»</a:t>
            </a:r>
          </a:p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endParaRPr lang="ru-RU" sz="4000" b="1" i="1" dirty="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628650" y="173038"/>
            <a:ext cx="8515350" cy="6003925"/>
          </a:xfrm>
        </p:spPr>
        <p:txBody>
          <a:bodyPr/>
          <a:lstStyle/>
          <a:p>
            <a:pPr algn="r" eaLnBrk="1" hangingPunct="1">
              <a:buFont typeface="Arial" charset="0"/>
              <a:buNone/>
            </a:pPr>
            <a:r>
              <a:rPr lang="ru-RU" sz="3200" b="1" smtClean="0">
                <a:solidFill>
                  <a:schemeClr val="bg1"/>
                </a:solidFill>
                <a:latin typeface="Times New Roman" pitchFamily="18" charset="0"/>
              </a:rPr>
              <a:t>Подлежащее и сказуемое </a:t>
            </a:r>
          </a:p>
          <a:p>
            <a:pPr algn="r" eaLnBrk="1" hangingPunct="1">
              <a:buFont typeface="Arial" charset="0"/>
              <a:buNone/>
            </a:pPr>
            <a:r>
              <a:rPr lang="ru-RU" sz="3200" b="1" smtClean="0">
                <a:solidFill>
                  <a:schemeClr val="bg1"/>
                </a:solidFill>
                <a:latin typeface="Times New Roman" pitchFamily="18" charset="0"/>
              </a:rPr>
              <a:t>не составляют словосочетания, </a:t>
            </a:r>
          </a:p>
          <a:p>
            <a:pPr algn="r" eaLnBrk="1" hangingPunct="1">
              <a:buFont typeface="Arial" charset="0"/>
              <a:buNone/>
            </a:pPr>
            <a:r>
              <a:rPr lang="ru-RU" sz="3200" b="1" smtClean="0">
                <a:solidFill>
                  <a:schemeClr val="bg1"/>
                </a:solidFill>
                <a:latin typeface="Times New Roman" pitchFamily="18" charset="0"/>
              </a:rPr>
              <a:t>они являются основой предложения и </a:t>
            </a:r>
          </a:p>
          <a:p>
            <a:pPr algn="r" eaLnBrk="1" hangingPunct="1">
              <a:buFont typeface="Arial" charset="0"/>
              <a:buNone/>
            </a:pPr>
            <a:r>
              <a:rPr lang="ru-RU" sz="3200" b="1" smtClean="0">
                <a:solidFill>
                  <a:schemeClr val="bg1"/>
                </a:solidFill>
                <a:latin typeface="Times New Roman" pitchFamily="18" charset="0"/>
              </a:rPr>
              <a:t>связаны между собой двусторонней связью...</a:t>
            </a:r>
          </a:p>
          <a:p>
            <a:pPr algn="r" eaLnBrk="1" hangingPunct="1">
              <a:buFont typeface="Arial" charset="0"/>
              <a:buNone/>
            </a:pPr>
            <a:r>
              <a:rPr lang="ru-RU" sz="3200" b="1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                                                        Е.И.Литневская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628650" y="584200"/>
            <a:ext cx="7886700" cy="55927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/>
              <a:t>    </a:t>
            </a:r>
            <a:r>
              <a:rPr lang="ru-RU" sz="4000" b="1" smtClean="0">
                <a:solidFill>
                  <a:schemeClr val="bg1"/>
                </a:solidFill>
                <a:latin typeface="Times New Roman" pitchFamily="18" charset="0"/>
              </a:rPr>
              <a:t>Подлежащее  — </a:t>
            </a:r>
          </a:p>
          <a:p>
            <a:pPr eaLnBrk="1" hangingPunct="1">
              <a:buFont typeface="Arial" charset="0"/>
              <a:buNone/>
            </a:pPr>
            <a:r>
              <a:rPr lang="ru-RU" sz="4000" b="1" smtClean="0">
                <a:solidFill>
                  <a:schemeClr val="bg1"/>
                </a:solidFill>
                <a:latin typeface="Times New Roman" pitchFamily="18" charset="0"/>
              </a:rPr>
              <a:t>главный член предложения, грамматически независимый; обозначает предмет. </a:t>
            </a:r>
          </a:p>
          <a:p>
            <a:pPr eaLnBrk="1" hangingPunct="1">
              <a:buFont typeface="Arial" charset="0"/>
              <a:buNone/>
            </a:pPr>
            <a:r>
              <a:rPr lang="ru-RU" sz="4000" b="1" smtClean="0">
                <a:solidFill>
                  <a:schemeClr val="bg1"/>
                </a:solidFill>
                <a:latin typeface="Times New Roman" pitchFamily="18" charset="0"/>
              </a:rPr>
              <a:t>Подлежащее называет то, о ком или о чём говорится в предложении, и отвечает на вопросы «кто?», «что?».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0"/>
          <p:cNvSpPr>
            <a:spLocks noGrp="1"/>
          </p:cNvSpPr>
          <p:nvPr>
            <p:ph type="title"/>
          </p:nvPr>
        </p:nvSpPr>
        <p:spPr>
          <a:xfrm>
            <a:off x="0" y="0"/>
            <a:ext cx="8515350" cy="654050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bg1"/>
                </a:solidFill>
              </a:rPr>
              <a:t>Способы </a:t>
            </a:r>
            <a:r>
              <a:rPr lang="ru-RU" sz="2400" b="1" dirty="0" smtClean="0">
                <a:solidFill>
                  <a:schemeClr val="bg1"/>
                </a:solidFill>
              </a:rPr>
              <a:t>выражения подлежащего в </a:t>
            </a:r>
            <a:r>
              <a:rPr lang="ru-RU" sz="2400" b="1" dirty="0" smtClean="0">
                <a:solidFill>
                  <a:schemeClr val="bg1"/>
                </a:solidFill>
              </a:rPr>
              <a:t>предложении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19521" name="Group 65"/>
          <p:cNvGraphicFramePr>
            <a:graphicFrameLocks noGrp="1"/>
          </p:cNvGraphicFramePr>
          <p:nvPr>
            <p:ph idx="1"/>
          </p:nvPr>
        </p:nvGraphicFramePr>
        <p:xfrm>
          <a:off x="177800" y="501650"/>
          <a:ext cx="8966200" cy="5576571"/>
        </p:xfrm>
        <a:graphic>
          <a:graphicData uri="http://schemas.openxmlformats.org/drawingml/2006/table">
            <a:tbl>
              <a:tblPr/>
              <a:tblGrid>
                <a:gridCol w="4483100"/>
                <a:gridCol w="44831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Имя существительное в </a:t>
                      </a:r>
                      <a:r>
                        <a:rPr kumimoji="0" lang="ru-RU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Снег</a:t>
                      </a: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идет. </a:t>
                      </a:r>
                      <a:r>
                        <a:rPr kumimoji="0" lang="ru-RU" sz="19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Солнце</a:t>
                      </a: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сияло.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Местоимение в </a:t>
                      </a:r>
                      <a:r>
                        <a:rPr kumimoji="0" lang="ru-RU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Кто-то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постучал. </a:t>
                      </a: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Я</a:t>
                      </a:r>
                      <a:r>
                        <a:rPr kumimoji="0" lang="ru-RU" sz="19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люблю осень.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Прилагательное в роли существительного в </a:t>
                      </a:r>
                      <a:r>
                        <a:rPr kumimoji="0" lang="ru-RU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Бородатый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оглянулся.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Причастие в роли существительного в </a:t>
                      </a:r>
                      <a:r>
                        <a:rPr kumimoji="0" lang="ru-RU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Танцующие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были неподражаемы.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Неопределенная форма глагола.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Любить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– значит прощать.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Наречие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Твои </a:t>
                      </a: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завтра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мне надоели.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Междометие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По лесу разносилось</a:t>
                      </a: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«ау».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Числительное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Десять 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не делится на три без остатка.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Фразеологизм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Семь пятниц на неделе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у ленивого.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Союзным словом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Я отложил подальше приключенческий роман, </a:t>
                      </a: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который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мешал мне сосредоточиться на подготовке к контрольной работе.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Словосочетания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Брат с сестрой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вернулись порознь.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>
          <a:xfrm>
            <a:off x="382137" y="379413"/>
            <a:ext cx="8570794" cy="57975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</a:rPr>
              <a:t>Перепишите предложения и подчеркните подлежащее.</a:t>
            </a:r>
          </a:p>
          <a:p>
            <a:pPr eaLnBrk="1" hangingPunct="1">
              <a:buFont typeface="Arial" charset="0"/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</a:rPr>
              <a:t>Все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</a:rPr>
              <a:t>вокруг блестело сильным блеском. Часовые контрольного пункта козырнули генералу. </a:t>
            </a:r>
          </a:p>
          <a:p>
            <a:pPr eaLnBrk="1" hangingPunct="1">
              <a:buFont typeface="Arial" charset="0"/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</a:rPr>
              <a:t>Рассказывать мальчикам было нечего. Пятеро заходят выше пояса в воду. </a:t>
            </a:r>
          </a:p>
          <a:p>
            <a:pPr eaLnBrk="1" hangingPunct="1">
              <a:buFont typeface="Arial" charset="0"/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</a:rPr>
              <a:t>Что-то у Володи произошло с администрацией. </a:t>
            </a:r>
          </a:p>
          <a:p>
            <a:pPr eaLnBrk="1" hangingPunct="1">
              <a:buFont typeface="Arial" charset="0"/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</a:rPr>
              <a:t>Танцующие кружились под звуки вальса.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628650" y="665163"/>
            <a:ext cx="7886700" cy="5402262"/>
          </a:xfrm>
        </p:spPr>
        <p:txBody>
          <a:bodyPr/>
          <a:lstStyle/>
          <a:p>
            <a:pPr marL="400050" indent="-400050" algn="ctr" eaLnBrk="1" hangingPunct="1">
              <a:buFont typeface="Arial" charset="0"/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</a:rPr>
              <a:t>Если у вас остались вопросы по теме, то посмотрите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</a:rPr>
              <a:t>видеоурок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</a:rPr>
              <a:t> по теме. Для того скопируйте ссылку и вставьте ее в адресную строку</a:t>
            </a:r>
          </a:p>
          <a:p>
            <a:pPr marL="400050" indent="-400050" algn="ctr" eaLnBrk="1" hangingPunct="1">
              <a:buNone/>
            </a:pPr>
            <a:r>
              <a:rPr lang="en-US" sz="2800" b="1" smtClean="0">
                <a:solidFill>
                  <a:schemeClr val="bg1"/>
                </a:solidFill>
                <a:latin typeface="Times New Roman" pitchFamily="18" charset="0"/>
              </a:rPr>
              <a:t>https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://yandex.ru/video/preview/?filmId=7301316852892273557&amp;text=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</a:rPr>
              <a:t>видеоурок%20к%20уроку%20Повторение%20изученного%20в%208%20классе%20по%20теме%20«Подлежащее»&amp;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</a:rPr>
              <a:t>path=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</a:rPr>
              <a:t>wizard&amp;parent-reqid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</a:rPr>
              <a:t>=1587800440366029-967106935940805698100245-prestable-app-host-sas-web-yp-217&amp;redircnt=1587800448.1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400050" indent="-400050" algn="ctr" eaLnBrk="1" hangingPunct="1">
              <a:buFont typeface="Arial" charset="0"/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marL="400050" indent="-400050" algn="ctr" eaLnBrk="1" hangingPunct="1">
              <a:buFont typeface="Arial" charset="0"/>
              <a:buNone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/>
          </p:cNvSpPr>
          <p:nvPr>
            <p:ph type="body" idx="1"/>
          </p:nvPr>
        </p:nvSpPr>
        <p:spPr>
          <a:xfrm>
            <a:off x="628650" y="136478"/>
            <a:ext cx="7886700" cy="604048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</a:rPr>
              <a:t>Домашнее задание</a:t>
            </a: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</a:rPr>
              <a:t>:</a:t>
            </a:r>
          </a:p>
          <a:p>
            <a:pPr algn="ctr" eaLnBrk="1" hangingPunct="1">
              <a:buFont typeface="Arial" charset="0"/>
              <a:buNone/>
            </a:pP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</a:rPr>
              <a:t>Заполнить таблицу </a:t>
            </a:r>
            <a:r>
              <a:rPr lang="ru-RU" sz="2800" b="1" u="sng" dirty="0" err="1" smtClean="0">
                <a:solidFill>
                  <a:schemeClr val="bg1"/>
                </a:solidFill>
                <a:latin typeface="Times New Roman" pitchFamily="18" charset="0"/>
              </a:rPr>
              <a:t>своми</a:t>
            </a: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</a:rPr>
              <a:t> примерами</a:t>
            </a: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buFont typeface="Arial" charset="0"/>
              <a:buNone/>
            </a:pPr>
            <a:endParaRPr lang="ru-RU" sz="3600" b="1" u="sng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9125"/>
              </p:ext>
            </p:extLst>
          </p:nvPr>
        </p:nvGraphicFramePr>
        <p:xfrm>
          <a:off x="627797" y="1241947"/>
          <a:ext cx="8220502" cy="38286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0251"/>
                <a:gridCol w="4110251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3508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Имя существительное в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46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Имя существительное в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57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Прилагательное в роли существительного в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6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Причастие в роли существительного в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И.п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7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Неопределенная форма глагола.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89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Наречие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81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Междометие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42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Числительное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08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Словосочетания 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245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Способы выражения подлежащего в предложении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Пользователь</cp:lastModifiedBy>
  <cp:revision>37</cp:revision>
  <dcterms:created xsi:type="dcterms:W3CDTF">2014-11-21T11:00:06Z</dcterms:created>
  <dcterms:modified xsi:type="dcterms:W3CDTF">2020-04-25T07:50:45Z</dcterms:modified>
</cp:coreProperties>
</file>