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FF99"/>
    <a:srgbClr val="80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2" autoAdjust="0"/>
    <p:restoredTop sz="94660"/>
  </p:normalViewPr>
  <p:slideViewPr>
    <p:cSldViewPr>
      <p:cViewPr varScale="1">
        <p:scale>
          <a:sx n="66" d="100"/>
          <a:sy n="66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12812-BF2D-4C01-A7D2-CA861FA2B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141442"/>
      </p:ext>
    </p:extLst>
  </p:cSld>
  <p:clrMapOvr>
    <a:masterClrMapping/>
  </p:clrMapOvr>
  <p:transition spd="slow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B07A1-9935-4FE2-B752-AC77C3BE48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6806440"/>
      </p:ext>
    </p:extLst>
  </p:cSld>
  <p:clrMapOvr>
    <a:masterClrMapping/>
  </p:clrMapOvr>
  <p:transition spd="slow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6AF9D-F913-4E5B-9E57-5559FFE769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604086"/>
      </p:ext>
    </p:extLst>
  </p:cSld>
  <p:clrMapOvr>
    <a:masterClrMapping/>
  </p:clrMapOvr>
  <p:transition spd="slow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1F6992-8DF5-424C-8FBC-8A99A36CD4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3524173"/>
      </p:ext>
    </p:extLst>
  </p:cSld>
  <p:clrMapOvr>
    <a:masterClrMapping/>
  </p:clrMapOvr>
  <p:transition spd="slow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B5E7C8-54DA-42B9-A853-C48D501870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507921"/>
      </p:ext>
    </p:extLst>
  </p:cSld>
  <p:clrMapOvr>
    <a:masterClrMapping/>
  </p:clrMapOvr>
  <p:transition spd="slow"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6720EC-060D-4EE8-9A59-240B154B91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1269167"/>
      </p:ext>
    </p:extLst>
  </p:cSld>
  <p:clrMapOvr>
    <a:masterClrMapping/>
  </p:clrMapOvr>
  <p:transition spd="slow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1C0CF1-90C5-4E8A-BC79-1C034F5FFD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4303828"/>
      </p:ext>
    </p:extLst>
  </p:cSld>
  <p:clrMapOvr>
    <a:masterClrMapping/>
  </p:clrMapOvr>
  <p:transition spd="slow"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AF6D66-9C3E-44D7-B352-986EC89308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1003223"/>
      </p:ext>
    </p:extLst>
  </p:cSld>
  <p:clrMapOvr>
    <a:masterClrMapping/>
  </p:clrMapOvr>
  <p:transition spd="slow"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9E9F68-9EA5-4F34-BF22-32977513EB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472768"/>
      </p:ext>
    </p:extLst>
  </p:cSld>
  <p:clrMapOvr>
    <a:masterClrMapping/>
  </p:clrMapOvr>
  <p:transition spd="slow" advTm="4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C5AE22-7788-4722-A542-311A87325F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9666255"/>
      </p:ext>
    </p:extLst>
  </p:cSld>
  <p:clrMapOvr>
    <a:masterClrMapping/>
  </p:clrMapOvr>
  <p:transition spd="slow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A861C-DC00-403C-98A4-608A03A0F1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43962"/>
      </p:ext>
    </p:extLst>
  </p:cSld>
  <p:clrMapOvr>
    <a:masterClrMapping/>
  </p:clrMapOvr>
  <p:transition spd="slow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36263-C9E6-4C57-B973-D0F5AD700A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8858707"/>
      </p:ext>
    </p:extLst>
  </p:cSld>
  <p:clrMapOvr>
    <a:masterClrMapping/>
  </p:clrMapOvr>
  <p:transition spd="slow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27732-952E-4951-BDB7-5013E49574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301411"/>
      </p:ext>
    </p:extLst>
  </p:cSld>
  <p:clrMapOvr>
    <a:masterClrMapping/>
  </p:clrMapOvr>
  <p:transition spd="slow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447DD-9957-4012-9583-93A3282C66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5749300"/>
      </p:ext>
    </p:extLst>
  </p:cSld>
  <p:clrMapOvr>
    <a:masterClrMapping/>
  </p:clrMapOvr>
  <p:transition spd="slow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69454-D3B3-4F6D-8D61-19778864B4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4843192"/>
      </p:ext>
    </p:extLst>
  </p:cSld>
  <p:clrMapOvr>
    <a:masterClrMapping/>
  </p:clrMapOvr>
  <p:transition spd="slow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95249-F705-4886-A43A-B42472CE55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024451"/>
      </p:ext>
    </p:extLst>
  </p:cSld>
  <p:clrMapOvr>
    <a:masterClrMapping/>
  </p:clrMapOvr>
  <p:transition spd="slow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3C837-B717-427C-BC25-9662BB53BA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3628006"/>
      </p:ext>
    </p:extLst>
  </p:cSld>
  <p:clrMapOvr>
    <a:masterClrMapping/>
  </p:clrMapOvr>
  <p:transition spd="slow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97ADC-D846-4008-943B-3F68E55F9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086623"/>
      </p:ext>
    </p:extLst>
  </p:cSld>
  <p:clrMapOvr>
    <a:masterClrMapping/>
  </p:clrMapOvr>
  <p:transition spd="slow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EFC66F-14C6-4A05-AFCD-A57CD0D560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slow" advTm="4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99592" y="2492896"/>
            <a:ext cx="7773987" cy="1871662"/>
          </a:xfrm>
        </p:spPr>
        <p:txBody>
          <a:bodyPr anchor="ctr"/>
          <a:lstStyle/>
          <a:p>
            <a:r>
              <a:rPr lang="ru-RU" sz="4800" dirty="0"/>
              <a:t>Повторение Правила игры в волейбол. технико-тактические действия и приемы игры в мини-футбол и футбол.  Правила игры в футбол и мини-футбол</a:t>
            </a:r>
            <a:r>
              <a:rPr lang="ru-RU" sz="4800" dirty="0" smtClean="0"/>
              <a:t>.</a:t>
            </a:r>
            <a:r>
              <a:rPr lang="ru-RU" altLang="ru-RU" sz="4000" dirty="0"/>
              <a:t/>
            </a:r>
            <a:br>
              <a:rPr lang="ru-RU" altLang="ru-RU" sz="4000" dirty="0"/>
            </a:br>
            <a:endParaRPr lang="ru-RU" altLang="ru-RU" sz="4000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altLang="ru-RU" sz="3200" b="1" i="1">
                <a:solidFill>
                  <a:srgbClr val="0033CC"/>
                </a:solidFill>
              </a:rPr>
              <a:t>Выполнение передачи двумя руками снизу:</a:t>
            </a:r>
            <a:r>
              <a:rPr lang="ru-RU" altLang="ru-RU" sz="3200" b="1">
                <a:solidFill>
                  <a:srgbClr val="0033CC"/>
                </a:solidFill>
              </a:rPr>
              <a:t/>
            </a:r>
            <a:br>
              <a:rPr lang="ru-RU" altLang="ru-RU" sz="3200" b="1">
                <a:solidFill>
                  <a:srgbClr val="0033CC"/>
                </a:solidFill>
              </a:rPr>
            </a:br>
            <a:endParaRPr lang="ru-RU" altLang="ru-RU" sz="3200" b="1">
              <a:solidFill>
                <a:srgbClr val="0033CC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ru-RU" altLang="ru-RU" sz="1800" i="1"/>
          </a:p>
          <a:p>
            <a:pPr>
              <a:lnSpc>
                <a:spcPct val="90000"/>
              </a:lnSpc>
            </a:pPr>
            <a:endParaRPr lang="ru-RU" altLang="ru-RU" sz="1800" i="1"/>
          </a:p>
          <a:p>
            <a:pPr>
              <a:lnSpc>
                <a:spcPct val="90000"/>
              </a:lnSpc>
            </a:pPr>
            <a:r>
              <a:rPr lang="ru-RU" altLang="ru-RU" sz="1800" i="1"/>
              <a:t>При приеме мяча игрок, выпрямляя ноги и разгибая туловище, подает руки вперед навстречу мячу, прием мяча выполняется на манжеты</a:t>
            </a:r>
            <a:endParaRPr lang="ru-RU" altLang="ru-RU" sz="1800"/>
          </a:p>
          <a:p>
            <a:pPr>
              <a:lnSpc>
                <a:spcPct val="90000"/>
              </a:lnSpc>
            </a:pPr>
            <a:endParaRPr lang="ru-RU" altLang="ru-RU" sz="1800"/>
          </a:p>
          <a:p>
            <a:pPr>
              <a:lnSpc>
                <a:spcPct val="90000"/>
              </a:lnSpc>
            </a:pPr>
            <a:endParaRPr lang="ru-RU" altLang="ru-RU" sz="1800"/>
          </a:p>
          <a:p>
            <a:pPr>
              <a:lnSpc>
                <a:spcPct val="90000"/>
              </a:lnSpc>
            </a:pPr>
            <a:r>
              <a:rPr lang="ru-RU" altLang="ru-RU" sz="1800" i="1"/>
              <a:t> Как и при верхней передаче, необходимо соблюдать последовательность работы отдельных звеньев тела: ног, туловища, рук</a:t>
            </a:r>
            <a:endParaRPr lang="ru-RU" altLang="ru-RU" sz="1800"/>
          </a:p>
          <a:p>
            <a:pPr>
              <a:lnSpc>
                <a:spcPct val="90000"/>
              </a:lnSpc>
              <a:buFontTx/>
              <a:buNone/>
            </a:pPr>
            <a:endParaRPr lang="ru-RU" altLang="ru-RU" sz="1800"/>
          </a:p>
        </p:txBody>
      </p:sp>
      <p:pic>
        <p:nvPicPr>
          <p:cNvPr id="18441" name="Picture 9" descr="14 Безымянны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36800"/>
            <a:ext cx="4038600" cy="305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altLang="ru-RU" sz="3600" b="1" i="1">
                <a:solidFill>
                  <a:srgbClr val="0033CC"/>
                </a:solidFill>
              </a:rPr>
              <a:t>Нижняя прямая подача мяча:</a:t>
            </a:r>
            <a:r>
              <a:rPr lang="ru-RU" altLang="ru-RU" sz="4000" b="1">
                <a:solidFill>
                  <a:srgbClr val="0033CC"/>
                </a:solidFill>
              </a:rPr>
              <a:t/>
            </a:r>
            <a:br>
              <a:rPr lang="ru-RU" altLang="ru-RU" sz="4000" b="1">
                <a:solidFill>
                  <a:srgbClr val="0033CC"/>
                </a:solidFill>
              </a:rPr>
            </a:br>
            <a:endParaRPr lang="ru-RU" altLang="ru-RU" sz="4000" b="1">
              <a:solidFill>
                <a:srgbClr val="0033CC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221163"/>
            <a:ext cx="8229600" cy="23034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i="1"/>
              <a:t>Игрок располагается лицом к сетке, ноги чуть согнуты в коленях, тяжесть тела смещена к сзади стоящей ноге 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Рука для замаха отведена назад-вниз, другая держит мяч перед собой на уровне пояса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Мяч подбрасывается вверх на 20–40 см, и маховым движением вперед ударяющей руки производится удар 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Одновременно с этим сзади стоящая нога разгибается, и тяжесть тела переносится на впереди стоящую ногу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Удар по мячу производится напряженной ладонью или кулаком</a:t>
            </a:r>
            <a:endParaRPr lang="ru-RU" altLang="ru-RU" sz="18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/>
          </a:p>
        </p:txBody>
      </p:sp>
      <p:pic>
        <p:nvPicPr>
          <p:cNvPr id="2048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0" y="1628775"/>
            <a:ext cx="7894638" cy="2185988"/>
          </a:xfrm>
          <a:noFill/>
          <a:ln/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3600" b="1" i="1">
                <a:solidFill>
                  <a:srgbClr val="0033CC"/>
                </a:solidFill>
              </a:rPr>
              <a:t>Верхняя прямая подача:</a:t>
            </a:r>
            <a:r>
              <a:rPr lang="ru-RU" altLang="ru-RU" sz="3600" b="1">
                <a:solidFill>
                  <a:srgbClr val="0033CC"/>
                </a:solidFill>
              </a:rPr>
              <a:t/>
            </a:r>
            <a:br>
              <a:rPr lang="ru-RU" altLang="ru-RU" sz="3600" b="1">
                <a:solidFill>
                  <a:srgbClr val="0033CC"/>
                </a:solidFill>
              </a:rPr>
            </a:br>
            <a:endParaRPr lang="ru-RU" altLang="ru-RU" sz="3600" b="1">
              <a:solidFill>
                <a:srgbClr val="0033CC"/>
              </a:solidFill>
            </a:endParaRP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076700"/>
            <a:ext cx="8229600" cy="2520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i="1"/>
              <a:t>Игрок стоит лицом к сетке, ноги чуть согнуты в коленях, левая впереди, мяч в левой руке; правая, слегка согнутая в локтевом суставе, отведена назад-вверх для замаха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Вес тела сосредоточен в основном на правой ноге 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Мяч подбрасывается вверх, правая рука отводится вверх, а вес тела переносится на обе ноги 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В момент удара по мячу движение плеча замедляется, а предплечье и кисть производят быстрое и короткое движение вперед по направлению подачи </a:t>
            </a: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Удар по мячу производится напряженной ладонью</a:t>
            </a:r>
            <a:endParaRPr lang="ru-RU" altLang="ru-RU" sz="18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/>
          </a:p>
        </p:txBody>
      </p:sp>
      <p:pic>
        <p:nvPicPr>
          <p:cNvPr id="22536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1600200"/>
            <a:ext cx="3813175" cy="2185988"/>
          </a:xfrm>
          <a:noFill/>
          <a:ln/>
        </p:spPr>
      </p:pic>
      <p:pic>
        <p:nvPicPr>
          <p:cNvPr id="22537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8838" y="1628775"/>
            <a:ext cx="3987800" cy="2185988"/>
          </a:xfrm>
          <a:noFill/>
          <a:ln/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i="1">
                <a:solidFill>
                  <a:srgbClr val="0033CC"/>
                </a:solidFill>
              </a:rPr>
              <a:t>Нападающий удар состоит из разбега, прыжка, удара</a:t>
            </a:r>
            <a:r>
              <a:rPr lang="ru-RU" altLang="ru-RU" sz="4000" b="1"/>
              <a:t/>
            </a:r>
            <a:br>
              <a:rPr lang="ru-RU" altLang="ru-RU" sz="4000" b="1"/>
            </a:br>
            <a:endParaRPr lang="ru-RU" altLang="ru-RU" sz="4000" b="1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i="1"/>
              <a:t>Разбег обычно состоит из трех шагов: </a:t>
            </a:r>
            <a:r>
              <a:rPr lang="ru-RU" altLang="ru-RU" sz="1800" b="1" i="1"/>
              <a:t>первый</a:t>
            </a:r>
            <a:r>
              <a:rPr lang="ru-RU" altLang="ru-RU" sz="1800" i="1"/>
              <a:t>  – небольшой и замедленный;</a:t>
            </a:r>
            <a:r>
              <a:rPr lang="ru-RU" altLang="ru-RU" sz="1800" b="1" i="1"/>
              <a:t>второй</a:t>
            </a:r>
            <a:r>
              <a:rPr lang="ru-RU" altLang="ru-RU" sz="1800" i="1"/>
              <a:t> – корректирует направление движения игрока; </a:t>
            </a:r>
            <a:r>
              <a:rPr lang="ru-RU" altLang="ru-RU" sz="1800" b="1" i="1"/>
              <a:t>третий</a:t>
            </a:r>
            <a:r>
              <a:rPr lang="ru-RU" altLang="ru-RU" sz="1800" i="1"/>
              <a:t>, всегда быстрый и широкий, выполняют скачком</a:t>
            </a:r>
            <a:endParaRPr lang="ru-RU" altLang="ru-RU" sz="1800"/>
          </a:p>
          <a:p>
            <a:pPr>
              <a:lnSpc>
                <a:spcPct val="80000"/>
              </a:lnSpc>
            </a:pP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В нем обязательно присутствуют не только фаза полета тела, но и стопорящее движение с приставлением одной ноги к другой </a:t>
            </a:r>
            <a:endParaRPr lang="ru-RU" altLang="ru-RU" sz="1800"/>
          </a:p>
          <a:p>
            <a:pPr>
              <a:lnSpc>
                <a:spcPct val="80000"/>
              </a:lnSpc>
            </a:pP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В этом шаге руки и туловище подаются назад, а ноги ставятся на опору с пяток </a:t>
            </a:r>
            <a:endParaRPr lang="ru-RU" altLang="ru-RU" sz="18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/>
          </a:p>
        </p:txBody>
      </p:sp>
      <p:pic>
        <p:nvPicPr>
          <p:cNvPr id="2458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628775"/>
            <a:ext cx="3946525" cy="2185988"/>
          </a:xfrm>
          <a:noFill/>
          <a:ln/>
        </p:spPr>
      </p:pic>
      <p:pic>
        <p:nvPicPr>
          <p:cNvPr id="24587" name="Picture 11" descr="18 Безымянны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4149725"/>
            <a:ext cx="2995613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i="1">
                <a:solidFill>
                  <a:srgbClr val="0033CC"/>
                </a:solidFill>
              </a:rPr>
              <a:t>Нападающий удар</a:t>
            </a:r>
            <a:r>
              <a:rPr lang="ru-RU" altLang="ru-RU" sz="3600" b="1">
                <a:solidFill>
                  <a:srgbClr val="0033CC"/>
                </a:solidFill>
              </a:rPr>
              <a:t/>
            </a:r>
            <a:br>
              <a:rPr lang="ru-RU" altLang="ru-RU" sz="3600" b="1">
                <a:solidFill>
                  <a:srgbClr val="0033CC"/>
                </a:solidFill>
              </a:rPr>
            </a:br>
            <a:endParaRPr lang="ru-RU" altLang="ru-RU" sz="3600" b="1">
              <a:solidFill>
                <a:srgbClr val="0033CC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i="1"/>
              <a:t>Прыжок выполняется с двух ног, при этом игрок одновременно разгибает ноги и туловище в голеностопных, коленных и тазобедренных суставах и производит маховое движение вперед-вверх, затем бьющая рука отводится назад для замаха на удар </a:t>
            </a:r>
            <a:endParaRPr lang="ru-RU" altLang="ru-RU" sz="1800"/>
          </a:p>
          <a:p>
            <a:pPr>
              <a:lnSpc>
                <a:spcPct val="80000"/>
              </a:lnSpc>
            </a:pP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Удар по мячу выполняется кистью выпрямленной руки высоко и обязательно впереди игрока, но до этого туловище должно прогнуться назад, особенно сильно в грудной части, и принять положение натянутого лука</a:t>
            </a:r>
            <a:endParaRPr lang="ru-RU" altLang="ru-RU" sz="18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/>
          </a:p>
        </p:txBody>
      </p:sp>
      <p:pic>
        <p:nvPicPr>
          <p:cNvPr id="26633" name="Picture 9" descr="16 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96975"/>
            <a:ext cx="3703638" cy="54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95288" y="4149725"/>
            <a:ext cx="835342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i="1"/>
              <a:t>Волейбол – одна из наиболее распространенных игр в России.</a:t>
            </a:r>
            <a:endParaRPr lang="ru-RU" altLang="ru-RU" sz="1800"/>
          </a:p>
          <a:p>
            <a:r>
              <a:rPr lang="ru-RU" altLang="ru-RU" sz="1800" i="1"/>
              <a:t>Массовый, подлинно народный характер волейбола объясняется его высокой эмоциональностью и доступностью, основанной на простоте правил игры и несложности оборудования.</a:t>
            </a:r>
            <a:endParaRPr lang="ru-RU" altLang="ru-RU" sz="1800"/>
          </a:p>
          <a:p>
            <a:r>
              <a:rPr lang="ru-RU" altLang="ru-RU" sz="1800" i="1"/>
              <a:t>Особым достоинством волейбола как средства физического воспитания является его специфическое качество – возможность самодозирования нагрузки, т.е. соответствие между подготовленностью игрока и нагрузкой, которую он получает. Это делает волейбол игрой, доступной для людей всех возрастов</a:t>
            </a:r>
            <a:r>
              <a:rPr lang="ru-RU" altLang="ru-RU" sz="1800"/>
              <a:t>  </a:t>
            </a:r>
          </a:p>
        </p:txBody>
      </p:sp>
      <p:pic>
        <p:nvPicPr>
          <p:cNvPr id="28679" name="Picture 7" descr="17 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375"/>
            <a:ext cx="5400675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692696"/>
            <a:ext cx="6453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Домашнее задание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2348880"/>
            <a:ext cx="574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Выполнять комплекс ОРУ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71718002"/>
      </p:ext>
    </p:extLst>
  </p:cSld>
  <p:clrMapOvr>
    <a:masterClrMapping/>
  </p:clrMapOvr>
  <p:transition spd="slow"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27088" y="404813"/>
            <a:ext cx="741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i="1">
                <a:solidFill>
                  <a:srgbClr val="0033CC"/>
                </a:solidFill>
              </a:rPr>
              <a:t>Спасибо за внимание!</a:t>
            </a:r>
          </a:p>
        </p:txBody>
      </p:sp>
      <p:pic>
        <p:nvPicPr>
          <p:cNvPr id="29704" name="Picture 8" descr="4 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5905500" cy="45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827088" y="765175"/>
            <a:ext cx="45720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3200" b="1" i="1">
                <a:solidFill>
                  <a:srgbClr val="0033CC"/>
                </a:solidFill>
              </a:rPr>
              <a:t>ВОЛЕЙБОЛ</a:t>
            </a:r>
          </a:p>
          <a:p>
            <a:r>
              <a:rPr lang="ru-RU" altLang="ru-RU" sz="1800" i="1"/>
              <a:t>от английского «volleyball»: «volley» переводится как «ударять мяч с лёта» (так же могут переводить как «летающий» или «парящий») и ball — это «мяч» </a:t>
            </a:r>
            <a:r>
              <a:rPr lang="ru-RU" altLang="ru-RU" sz="1800"/>
              <a:t> </a:t>
            </a:r>
          </a:p>
        </p:txBody>
      </p:sp>
      <p:pic>
        <p:nvPicPr>
          <p:cNvPr id="3078" name="Picture 6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13100"/>
            <a:ext cx="4902200" cy="32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07950" y="115888"/>
            <a:ext cx="89281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b="1" i="1">
                <a:solidFill>
                  <a:srgbClr val="0033CC"/>
                </a:solidFill>
              </a:rPr>
              <a:t>«Волейбол… Игра, от которой обмирает сердце. Игра, в которой пульсирует мысль, лихорадочная, жаркая, работающая в режиме постоянного цейтнота. Игра без ничьих. Игра без грубости, жестокости и насилия. Игра, заставляющая на время забыть о неуютном, несовершенном мире за прямоугольником разделённой сеткой площадки»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71700"/>
            <a:ext cx="7200900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91512" cy="1084263"/>
          </a:xfrm>
        </p:spPr>
        <p:txBody>
          <a:bodyPr/>
          <a:lstStyle/>
          <a:p>
            <a:r>
              <a:rPr lang="ru-RU" altLang="ru-RU" sz="1800" b="1" i="1">
                <a:solidFill>
                  <a:srgbClr val="0033CC"/>
                </a:solidFill>
              </a:rPr>
              <a:t>Волейбол, как командный вид спорта, воспитывает чувство ответственности перед коллективом, умение работать в команде и доверять окружающим</a:t>
            </a:r>
            <a:r>
              <a:rPr lang="ru-RU" altLang="ru-RU" sz="1800" b="1"/>
              <a:t/>
            </a:r>
            <a:br>
              <a:rPr lang="ru-RU" altLang="ru-RU" sz="1800" b="1"/>
            </a:br>
            <a:endParaRPr lang="ru-RU" altLang="ru-RU" sz="1800" b="1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27463" cy="5068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i="1"/>
              <a:t>Регулярная игра в волейбол оказывает закаливающее действие на организм, повышает выносливость организма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r>
              <a:rPr lang="ru-RU" altLang="ru-RU" sz="1600" i="1"/>
              <a:t>Разнообразие движений и переменная интенсивность нагрузки при занятиях волейболом тренирует практически все группы мышц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r>
              <a:rPr lang="ru-RU" altLang="ru-RU" sz="1600" i="1"/>
              <a:t>Волейбол укрепляет опорно-двигательный аппарат, улучшает подвижность суставов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r>
              <a:rPr lang="ru-RU" altLang="ru-RU" sz="1600" i="1"/>
              <a:t>Тренирует мышцы глаз, расширяет поле зрения.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 i="1"/>
          </a:p>
          <a:p>
            <a:pPr>
              <a:lnSpc>
                <a:spcPct val="80000"/>
              </a:lnSpc>
            </a:pPr>
            <a:r>
              <a:rPr lang="ru-RU" altLang="ru-RU" sz="1600" i="1"/>
              <a:t>Волейбол тренирует ловкость, точность движений, подвижность и гибкость </a:t>
            </a:r>
            <a:endParaRPr lang="ru-RU" altLang="ru-RU" sz="16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600"/>
          </a:p>
        </p:txBody>
      </p:sp>
      <p:pic>
        <p:nvPicPr>
          <p:cNvPr id="6155" name="Picture 11" descr="7 Безымянны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628775"/>
            <a:ext cx="3167063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Picture 13" descr="8 Безымянный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4221163"/>
            <a:ext cx="3265488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>
                <a:solidFill>
                  <a:srgbClr val="0033CC"/>
                </a:solidFill>
              </a:rPr>
              <a:t>Волейбол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221163"/>
            <a:ext cx="8229600" cy="23764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i="1"/>
              <a:t>Положительно влияет на нервную систему, улучшает настроение, помогает бороться со стрессами и депрессиями.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r>
              <a:rPr lang="ru-RU" altLang="ru-RU" sz="1600" i="1"/>
              <a:t>Укрепляет сердечно-сосудистую систему и улучшает кровообращение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r>
              <a:rPr lang="ru-RU" altLang="ru-RU" sz="1600" i="1"/>
              <a:t>Положительно влияет на дыхательную систему</a:t>
            </a:r>
            <a:endParaRPr lang="ru-RU" altLang="ru-RU" sz="1600"/>
          </a:p>
          <a:p>
            <a:pPr>
              <a:lnSpc>
                <a:spcPct val="80000"/>
              </a:lnSpc>
            </a:pPr>
            <a:endParaRPr lang="ru-RU" altLang="ru-RU" sz="1600"/>
          </a:p>
          <a:p>
            <a:pPr>
              <a:lnSpc>
                <a:spcPct val="80000"/>
              </a:lnSpc>
            </a:pPr>
            <a:r>
              <a:rPr lang="ru-RU" altLang="ru-RU" sz="1600" i="1"/>
              <a:t>Занятия  разовьют у детей и взрослых такие качества как трудолюбие, смелость, упорство, настойчивость, дисциплинированность и умение быстро реагировать на изменение ситуации</a:t>
            </a:r>
            <a:endParaRPr lang="ru-RU" altLang="ru-RU" sz="16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600"/>
          </a:p>
        </p:txBody>
      </p:sp>
      <p:pic>
        <p:nvPicPr>
          <p:cNvPr id="8203" name="Picture 11" descr="9 Безымянный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513" y="1600200"/>
            <a:ext cx="386397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5" name="Picture 13" descr="10 Безымянны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600200"/>
            <a:ext cx="3744913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993062" cy="719138"/>
          </a:xfrm>
        </p:spPr>
        <p:txBody>
          <a:bodyPr/>
          <a:lstStyle/>
          <a:p>
            <a:r>
              <a:rPr lang="ru-RU" altLang="ru-RU" sz="4000" b="1" i="1">
                <a:solidFill>
                  <a:srgbClr val="0033CC"/>
                </a:solidFill>
              </a:rPr>
              <a:t>Технические элементы волейбола:</a:t>
            </a:r>
            <a:r>
              <a:rPr lang="ru-RU" altLang="ru-RU" sz="4000" b="1">
                <a:solidFill>
                  <a:srgbClr val="0033CC"/>
                </a:solidFill>
              </a:rPr>
              <a:t/>
            </a:r>
            <a:br>
              <a:rPr lang="ru-RU" altLang="ru-RU" sz="4000" b="1">
                <a:solidFill>
                  <a:srgbClr val="0033CC"/>
                </a:solidFill>
              </a:rPr>
            </a:br>
            <a:endParaRPr lang="ru-RU" altLang="ru-RU" sz="4000" b="1">
              <a:solidFill>
                <a:srgbClr val="0033CC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196975"/>
            <a:ext cx="4248150" cy="1727200"/>
          </a:xfrm>
        </p:spPr>
        <p:txBody>
          <a:bodyPr/>
          <a:lstStyle/>
          <a:p>
            <a:r>
              <a:rPr lang="ru-RU" altLang="ru-RU" sz="2000" i="1"/>
              <a:t>Верхняя и нижняя прямая подача</a:t>
            </a:r>
            <a:endParaRPr lang="ru-RU" altLang="ru-RU" sz="2000"/>
          </a:p>
          <a:p>
            <a:r>
              <a:rPr lang="ru-RU" altLang="ru-RU" sz="2000" i="1"/>
              <a:t>Передачи мяча сверху и снизу</a:t>
            </a:r>
            <a:endParaRPr lang="ru-RU" altLang="ru-RU" sz="2000"/>
          </a:p>
          <a:p>
            <a:r>
              <a:rPr lang="ru-RU" altLang="ru-RU" sz="2000" i="1"/>
              <a:t>Нападающий удар и другие элементы</a:t>
            </a:r>
            <a:endParaRPr lang="ru-RU" altLang="ru-RU" sz="2000"/>
          </a:p>
          <a:p>
            <a:pPr>
              <a:buFontTx/>
              <a:buNone/>
            </a:pPr>
            <a:endParaRPr lang="ru-RU" altLang="ru-RU" sz="200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439261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 descr="11 Безымянны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92612" cy="285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1" name="Picture 11" descr="13 Безымянны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897188"/>
            <a:ext cx="3792537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i="1">
                <a:solidFill>
                  <a:srgbClr val="0033CC"/>
                </a:solidFill>
              </a:rPr>
              <a:t>Передача двумя руками сверху:</a:t>
            </a:r>
            <a:r>
              <a:rPr lang="ru-RU" altLang="ru-RU" sz="3600" b="1">
                <a:solidFill>
                  <a:srgbClr val="0033CC"/>
                </a:solidFill>
              </a:rPr>
              <a:t/>
            </a:r>
            <a:br>
              <a:rPr lang="ru-RU" altLang="ru-RU" sz="3600" b="1">
                <a:solidFill>
                  <a:srgbClr val="0033CC"/>
                </a:solidFill>
              </a:rPr>
            </a:br>
            <a:endParaRPr lang="ru-RU" altLang="ru-RU" sz="3600" b="1">
              <a:solidFill>
                <a:srgbClr val="0033CC"/>
              </a:solidFill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altLang="ru-RU" sz="2000" i="1"/>
          </a:p>
          <a:p>
            <a:pPr>
              <a:lnSpc>
                <a:spcPct val="90000"/>
              </a:lnSpc>
            </a:pPr>
            <a:r>
              <a:rPr lang="ru-RU" altLang="ru-RU" sz="2000" i="1"/>
              <a:t>руки вынесены вперед-вверх </a:t>
            </a:r>
            <a:endParaRPr lang="ru-RU" altLang="ru-RU" sz="2000"/>
          </a:p>
          <a:p>
            <a:pPr>
              <a:lnSpc>
                <a:spcPct val="90000"/>
              </a:lnSpc>
            </a:pPr>
            <a:endParaRPr lang="ru-RU" altLang="ru-RU" sz="2000"/>
          </a:p>
          <a:p>
            <a:pPr>
              <a:lnSpc>
                <a:spcPct val="90000"/>
              </a:lnSpc>
            </a:pPr>
            <a:r>
              <a:rPr lang="ru-RU" altLang="ru-RU" sz="2000" i="1"/>
              <a:t>кисти находятся перед лицом и образуют ковш  </a:t>
            </a:r>
            <a:endParaRPr lang="ru-RU" altLang="ru-RU" sz="2000"/>
          </a:p>
          <a:p>
            <a:pPr>
              <a:lnSpc>
                <a:spcPct val="90000"/>
              </a:lnSpc>
            </a:pPr>
            <a:endParaRPr lang="ru-RU" altLang="ru-RU" sz="2000"/>
          </a:p>
          <a:p>
            <a:pPr>
              <a:lnSpc>
                <a:spcPct val="90000"/>
              </a:lnSpc>
            </a:pPr>
            <a:r>
              <a:rPr lang="ru-RU" altLang="ru-RU" sz="2000" i="1"/>
              <a:t>ноги согнуты в коленях </a:t>
            </a:r>
            <a:endParaRPr lang="ru-RU" altLang="ru-RU" sz="2000"/>
          </a:p>
          <a:p>
            <a:pPr>
              <a:lnSpc>
                <a:spcPct val="90000"/>
              </a:lnSpc>
            </a:pPr>
            <a:endParaRPr lang="ru-RU" altLang="ru-RU" sz="2000" i="1"/>
          </a:p>
          <a:p>
            <a:pPr>
              <a:lnSpc>
                <a:spcPct val="90000"/>
              </a:lnSpc>
            </a:pPr>
            <a:r>
              <a:rPr lang="ru-RU" altLang="ru-RU" sz="2000" i="1"/>
              <a:t>туловище прямое</a:t>
            </a:r>
            <a:endParaRPr lang="ru-RU" altLang="ru-RU" sz="2000"/>
          </a:p>
          <a:p>
            <a:pPr>
              <a:lnSpc>
                <a:spcPct val="90000"/>
              </a:lnSpc>
            </a:pPr>
            <a:endParaRPr lang="ru-RU" altLang="ru-RU" sz="2800"/>
          </a:p>
        </p:txBody>
      </p:sp>
      <p:pic>
        <p:nvPicPr>
          <p:cNvPr id="12296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8" y="1268413"/>
            <a:ext cx="3867150" cy="2546350"/>
          </a:xfrm>
          <a:noFill/>
          <a:ln/>
        </p:spPr>
      </p:pic>
      <p:pic>
        <p:nvPicPr>
          <p:cNvPr id="12299" name="Picture 11" descr="15 Безымянны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933825"/>
            <a:ext cx="3600450" cy="2370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>
                <a:solidFill>
                  <a:srgbClr val="0033CC"/>
                </a:solidFill>
              </a:rPr>
              <a:t>Выполнение передачи сверху:</a:t>
            </a:r>
            <a:r>
              <a:rPr lang="ru-RU" altLang="ru-RU" sz="4000" b="1"/>
              <a:t/>
            </a:r>
            <a:br>
              <a:rPr lang="ru-RU" altLang="ru-RU" sz="4000" b="1"/>
            </a:br>
            <a:endParaRPr lang="ru-RU" altLang="ru-RU" sz="4000" b="1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i="1"/>
              <a:t>При передаче игрок плавно разгибает ноги, подает руки немного вперед-вверх навстречу мячу </a:t>
            </a:r>
            <a:endParaRPr lang="ru-RU" altLang="ru-RU" sz="1800"/>
          </a:p>
          <a:p>
            <a:pPr>
              <a:lnSpc>
                <a:spcPct val="80000"/>
              </a:lnSpc>
            </a:pP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Такое движение продолжается и при соприкосновении рук с мячом, но в этот момент пальцы под воздействием массы мяча отводятся назад, осуществляя мягкую остановку его полета уступающим движением </a:t>
            </a:r>
            <a:endParaRPr lang="ru-RU" altLang="ru-RU" sz="1800"/>
          </a:p>
          <a:p>
            <a:pPr>
              <a:lnSpc>
                <a:spcPct val="80000"/>
              </a:lnSpc>
            </a:pPr>
            <a:endParaRPr lang="ru-RU" altLang="ru-RU" sz="1800"/>
          </a:p>
          <a:p>
            <a:pPr>
              <a:lnSpc>
                <a:spcPct val="80000"/>
              </a:lnSpc>
            </a:pPr>
            <a:r>
              <a:rPr lang="ru-RU" altLang="ru-RU" sz="1800" i="1"/>
              <a:t>Завершается передача пружинистым движением пальцев и кистей, за счет которого мяч выталкивается в новом направлении</a:t>
            </a:r>
            <a:endParaRPr lang="ru-RU" altLang="ru-RU" sz="1800"/>
          </a:p>
          <a:p>
            <a:pPr>
              <a:lnSpc>
                <a:spcPct val="80000"/>
              </a:lnSpc>
              <a:buFontTx/>
              <a:buNone/>
            </a:pPr>
            <a:endParaRPr lang="ru-RU" altLang="ru-RU" sz="1800"/>
          </a:p>
        </p:txBody>
      </p:sp>
      <p:pic>
        <p:nvPicPr>
          <p:cNvPr id="14345" name="Picture 9" descr="6 Безымянны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60575"/>
            <a:ext cx="403860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i="1">
                <a:solidFill>
                  <a:srgbClr val="0033CC"/>
                </a:solidFill>
              </a:rPr>
              <a:t>Передача двумя руками снизу:</a:t>
            </a:r>
            <a:r>
              <a:rPr lang="ru-RU" altLang="ru-RU" sz="4000" b="1">
                <a:solidFill>
                  <a:srgbClr val="0033CC"/>
                </a:solidFill>
              </a:rPr>
              <a:t/>
            </a:r>
            <a:br>
              <a:rPr lang="ru-RU" altLang="ru-RU" sz="4000" b="1">
                <a:solidFill>
                  <a:srgbClr val="0033CC"/>
                </a:solidFill>
              </a:rPr>
            </a:br>
            <a:endParaRPr lang="ru-RU" altLang="ru-RU" sz="4000" b="1">
              <a:solidFill>
                <a:srgbClr val="0033CC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ru-RU" altLang="ru-RU" sz="2000" i="1"/>
          </a:p>
          <a:p>
            <a:r>
              <a:rPr lang="ru-RU" altLang="ru-RU" sz="2000" i="1"/>
              <a:t>ноги чуть согнуты в коленях </a:t>
            </a:r>
            <a:endParaRPr lang="ru-RU" altLang="ru-RU" sz="2000"/>
          </a:p>
          <a:p>
            <a:endParaRPr lang="ru-RU" altLang="ru-RU" sz="2000"/>
          </a:p>
          <a:p>
            <a:r>
              <a:rPr lang="ru-RU" altLang="ru-RU" sz="2000" i="1"/>
              <a:t>туловище слегка наклонено вперед </a:t>
            </a:r>
            <a:endParaRPr lang="ru-RU" altLang="ru-RU" sz="2000"/>
          </a:p>
          <a:p>
            <a:endParaRPr lang="ru-RU" altLang="ru-RU" sz="2000"/>
          </a:p>
          <a:p>
            <a:r>
              <a:rPr lang="ru-RU" altLang="ru-RU" sz="2000" i="1"/>
              <a:t>руки  внизу, кисти вложены одна в другую </a:t>
            </a:r>
            <a:endParaRPr lang="ru-RU" altLang="ru-RU" sz="2000"/>
          </a:p>
          <a:p>
            <a:pPr>
              <a:buFontTx/>
              <a:buNone/>
            </a:pPr>
            <a:endParaRPr lang="ru-RU" altLang="ru-RU" sz="2000"/>
          </a:p>
        </p:txBody>
      </p:sp>
      <p:pic>
        <p:nvPicPr>
          <p:cNvPr id="1639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125538"/>
            <a:ext cx="3867150" cy="2303462"/>
          </a:xfrm>
          <a:noFill/>
          <a:ln/>
        </p:spPr>
      </p:pic>
      <p:pic>
        <p:nvPicPr>
          <p:cNvPr id="16396" name="Picture 12" descr="5 Безымянный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938588"/>
            <a:ext cx="2376488" cy="2370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702</Words>
  <Application>Microsoft Office PowerPoint</Application>
  <PresentationFormat>Экран (4:3)</PresentationFormat>
  <Paragraphs>83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Arial</vt:lpstr>
      <vt:lpstr>Оформление по умолчанию</vt:lpstr>
      <vt:lpstr>Повторение Правила игры в волейбол. технико-тактические действия и приемы игры в мини-футбол и футбол.  Правила игры в футбол и мини-футбол. </vt:lpstr>
      <vt:lpstr>Презентация PowerPoint</vt:lpstr>
      <vt:lpstr>Презентация PowerPoint</vt:lpstr>
      <vt:lpstr>Волейбол, как командный вид спорта, воспитывает чувство ответственности перед коллективом, умение работать в команде и доверять окружающим </vt:lpstr>
      <vt:lpstr>Волейбол</vt:lpstr>
      <vt:lpstr>Технические элементы волейбола: </vt:lpstr>
      <vt:lpstr>Передача двумя руками сверху: </vt:lpstr>
      <vt:lpstr>Выполнение передачи сверху: </vt:lpstr>
      <vt:lpstr>Передача двумя руками снизу: </vt:lpstr>
      <vt:lpstr>Выполнение передачи двумя руками снизу: </vt:lpstr>
      <vt:lpstr>Нижняя прямая подача мяча: </vt:lpstr>
      <vt:lpstr>Верхняя прямая подача: </vt:lpstr>
      <vt:lpstr>Нападающий удар состоит из разбега, прыжка, удара </vt:lpstr>
      <vt:lpstr>Нападающий удар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ТЕХНИЧЕСКИЕ ПРИЕМЫ  ИГРЫ ВОЛЕЙБОЛ</dc:title>
  <dc:creator>Айдар</dc:creator>
  <cp:lastModifiedBy>АЙДАР</cp:lastModifiedBy>
  <cp:revision>45</cp:revision>
  <dcterms:created xsi:type="dcterms:W3CDTF">2019-06-03T16:09:28Z</dcterms:created>
  <dcterms:modified xsi:type="dcterms:W3CDTF">2020-05-21T16:35:54Z</dcterms:modified>
</cp:coreProperties>
</file>