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21"/>
  </p:notesMasterIdLst>
  <p:sldIdLst>
    <p:sldId id="288" r:id="rId2"/>
    <p:sldId id="265" r:id="rId3"/>
    <p:sldId id="267" r:id="rId4"/>
    <p:sldId id="289" r:id="rId5"/>
    <p:sldId id="291" r:id="rId6"/>
    <p:sldId id="292" r:id="rId7"/>
    <p:sldId id="279" r:id="rId8"/>
    <p:sldId id="293" r:id="rId9"/>
    <p:sldId id="259" r:id="rId10"/>
    <p:sldId id="262" r:id="rId11"/>
    <p:sldId id="261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8" userDrawn="1">
          <p15:clr>
            <a:srgbClr val="A4A3A4"/>
          </p15:clr>
        </p15:guide>
        <p15:guide id="2" pos="2767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orient="horz" pos="3012" userDrawn="1">
          <p15:clr>
            <a:srgbClr val="A4A3A4"/>
          </p15:clr>
        </p15:guide>
        <p15:guide id="7" pos="1846" userDrawn="1">
          <p15:clr>
            <a:srgbClr val="A4A3A4"/>
          </p15:clr>
        </p15:guide>
        <p15:guide id="8" pos="2068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935"/>
    <a:srgbClr val="3366FF"/>
    <a:srgbClr val="6600FF"/>
    <a:srgbClr val="0070C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2" autoAdjust="0"/>
  </p:normalViewPr>
  <p:slideViewPr>
    <p:cSldViewPr snapToGrid="0">
      <p:cViewPr varScale="1">
        <p:scale>
          <a:sx n="93" d="100"/>
          <a:sy n="93" d="100"/>
        </p:scale>
        <p:origin x="-750" y="-96"/>
      </p:cViewPr>
      <p:guideLst>
        <p:guide orient="horz" pos="228"/>
        <p:guide orient="horz" pos="3012"/>
        <p:guide pos="2767"/>
        <p:guide pos="226"/>
        <p:guide pos="5534"/>
        <p:guide pos="2993"/>
        <p:guide pos="1846"/>
        <p:guide pos="2068"/>
        <p:guide pos="3690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E2878-457C-4737-9417-9AE5DC45DA21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6D2A5-A2E9-44DE-AA9C-261F6107E4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8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6D2A5-A2E9-44DE-AA9C-261F6107E49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17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11DB49-831E-4519-AFD3-6E798B4C9D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2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24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44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49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23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19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10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65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43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32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6D655-1FD6-4EC2-984A-560FED9D4C4B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21.05.2020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9763B-3724-4A38-BBDF-8AE7EAFDEA82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51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C02F88D-B7A6-40BF-824B-90FE6462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1139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A690944-FFDE-4A1B-BA9F-9C08D9B2179C}"/>
              </a:ext>
            </a:extLst>
          </p:cNvPr>
          <p:cNvSpPr/>
          <p:nvPr/>
        </p:nvSpPr>
        <p:spPr>
          <a:xfrm>
            <a:off x="4236607" y="29576"/>
            <a:ext cx="49073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REVISION </a:t>
            </a:r>
          </a:p>
          <a:p>
            <a:pPr algn="ctr"/>
            <a:r>
              <a:rPr lang="en-US" sz="5400" dirty="0" smtClean="0">
                <a:solidFill>
                  <a:schemeClr val="tx2">
                    <a:lumMod val="50000"/>
                  </a:schemeClr>
                </a:solidFill>
              </a:rPr>
              <a:t>Art </a:t>
            </a:r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&amp; Literature</a:t>
            </a:r>
          </a:p>
          <a:p>
            <a:pPr algn="ctr"/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Module 5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033" y="298558"/>
            <a:ext cx="7679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Who became famous as a five-year-old singer in a band of five brothers and later married Elvis Presley’s daughter?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2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143367" y="1032927"/>
            <a:ext cx="2782162" cy="3792241"/>
            <a:chOff x="3143367" y="1032927"/>
            <a:chExt cx="2782162" cy="3792241"/>
          </a:xfrm>
        </p:grpSpPr>
        <p:pic>
          <p:nvPicPr>
            <p:cNvPr id="3078" name="Picture 6" descr="http://i42-cdn.woman.ru/womanru/images/gallery/1/a/g_1a047c8118fbd1521b811da135b755a7_2_1400x1100.jpg?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367" y="1032927"/>
              <a:ext cx="2782162" cy="379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143367" y="4412578"/>
              <a:ext cx="2713860" cy="412590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500" dirty="0">
                  <a:solidFill>
                    <a:schemeClr val="bg1"/>
                  </a:solidFill>
                  <a:latin typeface="Roboto Slab" pitchFamily="2" charset="0"/>
                </a:rPr>
                <a:t>b) Justin Timberlake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71475" y="1032927"/>
            <a:ext cx="2592000" cy="3792241"/>
            <a:chOff x="371475" y="1032927"/>
            <a:chExt cx="2592000" cy="3792241"/>
          </a:xfrm>
        </p:grpSpPr>
        <p:pic>
          <p:nvPicPr>
            <p:cNvPr id="3074" name="Picture 2" descr="http://media.thecelebrityauction.co/picture/c/a5/TFgAGRNLBRYLDRcXGQYTABVaBh0eSgIAER0AGwxZGAATFxZOBAAGFx4KFRhIS0FVTBkEGhoSRAMRFgZeHwwdCFkGQg0RTVNEEkhQ/SwdMTkMNRhFISxJTAF9WRwZOD0QXA0RGBlJcDwQ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" y="1032927"/>
              <a:ext cx="2592000" cy="379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71475" y="4412578"/>
              <a:ext cx="2592000" cy="412590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500" dirty="0">
                  <a:solidFill>
                    <a:schemeClr val="bg1"/>
                  </a:solidFill>
                  <a:latin typeface="Roboto Slab" pitchFamily="2" charset="0"/>
                </a:rPr>
                <a:t>a) Kanye West</a:t>
              </a:r>
            </a:p>
          </p:txBody>
        </p:sp>
      </p:grpSp>
      <p:pic>
        <p:nvPicPr>
          <p:cNvPr id="3080" name="Picture 8" descr="http://2.bp.blogspot.com/-fi-X3ZeRh5c/UY1HcjZq_2I/AAAAAAAABBo/1uqtHjDjjPo/s1600/mj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21" y="1032927"/>
            <a:ext cx="2713860" cy="37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05421" y="4412578"/>
            <a:ext cx="2713860" cy="41259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defTabSz="914378">
              <a:defRPr/>
            </a:pPr>
            <a:r>
              <a:rPr lang="en-US" sz="1500" dirty="0">
                <a:solidFill>
                  <a:schemeClr val="bg1"/>
                </a:solidFill>
                <a:latin typeface="Roboto Slab" pitchFamily="2" charset="0"/>
              </a:rPr>
              <a:t>c) Michel Jackson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5421" y="4412578"/>
            <a:ext cx="2713860" cy="412590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defTabSz="914378">
              <a:defRPr/>
            </a:pPr>
            <a:r>
              <a:rPr lang="en-US" sz="1500" dirty="0">
                <a:solidFill>
                  <a:schemeClr val="bg1"/>
                </a:solidFill>
                <a:latin typeface="Roboto Slab" pitchFamily="2" charset="0"/>
              </a:rPr>
              <a:t>c) Michel Jackson</a:t>
            </a:r>
          </a:p>
        </p:txBody>
      </p:sp>
    </p:spTree>
    <p:extLst>
      <p:ext uri="{BB962C8B-B14F-4D97-AF65-F5344CB8AC3E}">
        <p14:creationId xmlns:p14="http://schemas.microsoft.com/office/powerpoint/2010/main" val="14596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9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luxify.com/images/20170912-023042-luxify-2976-15361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-9423"/>
            <a:ext cx="4392612" cy="51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1589" y="298558"/>
            <a:ext cx="3778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Who became famous for dropping and throwing paint to produce paintings?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3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1475" y="1528013"/>
            <a:ext cx="2313001" cy="674603"/>
          </a:xfrm>
          <a:prstGeom prst="roundRect">
            <a:avLst/>
          </a:prstGeom>
          <a:solidFill>
            <a:schemeClr val="tx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a) Pablo Picasso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1475" y="2544845"/>
            <a:ext cx="2313001" cy="674603"/>
          </a:xfrm>
          <a:prstGeom prst="roundRect">
            <a:avLst/>
          </a:prstGeom>
          <a:solidFill>
            <a:schemeClr val="tx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b) Edouard Manet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1474" y="3571415"/>
            <a:ext cx="2313002" cy="674603"/>
          </a:xfrm>
          <a:prstGeom prst="roundRect">
            <a:avLst/>
          </a:prstGeom>
          <a:solidFill>
            <a:schemeClr val="tx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Jackson Pollock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1474" y="3571415"/>
            <a:ext cx="2313002" cy="674603"/>
          </a:xfrm>
          <a:prstGeom prst="roundRect">
            <a:avLst/>
          </a:prstGeom>
          <a:solidFill>
            <a:srgbClr val="FFC000">
              <a:alpha val="8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Jackson Pollock</a:t>
            </a:r>
          </a:p>
        </p:txBody>
      </p:sp>
    </p:spTree>
    <p:extLst>
      <p:ext uri="{BB962C8B-B14F-4D97-AF65-F5344CB8AC3E}">
        <p14:creationId xmlns:p14="http://schemas.microsoft.com/office/powerpoint/2010/main" val="9630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 animBg="1"/>
      <p:bldP spid="8" grpId="1" build="allAtOnce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1589" y="298558"/>
            <a:ext cx="37781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Which song about Marilyn Monroe has sold over 35 million copies, and was played by Elton John at Princess Diana’s funeral?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4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1475" y="1631287"/>
            <a:ext cx="2816341" cy="674603"/>
          </a:xfrm>
          <a:prstGeom prst="roundRect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a) “Candle in the Wind”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1475" y="2648119"/>
            <a:ext cx="2816341" cy="674603"/>
          </a:xfrm>
          <a:prstGeom prst="roundRect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b) “Thriller”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1474" y="3674689"/>
            <a:ext cx="2816342" cy="674603"/>
          </a:xfrm>
          <a:prstGeom prst="roundRect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“Your Song”</a:t>
            </a:r>
          </a:p>
        </p:txBody>
      </p:sp>
      <p:pic>
        <p:nvPicPr>
          <p:cNvPr id="2050" name="Picture 2" descr="https://cdn4.littlethings.com/app/uploads/2017/11/GettyImages-181673503-850x12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206314" y="0"/>
            <a:ext cx="3937686" cy="51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71475" y="1631287"/>
            <a:ext cx="2816341" cy="674603"/>
          </a:xfrm>
          <a:prstGeom prst="round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a) “Candle in the Wind”</a:t>
            </a:r>
          </a:p>
        </p:txBody>
      </p:sp>
      <p:pic>
        <p:nvPicPr>
          <p:cNvPr id="2" name="Picture 2" descr="https://ru5.anyfad.com/items/t1@b023bc1e-300a-455d-b250-601f05ff5b8a/DIANA-PRINCESSA-UELSKA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14" y="2225"/>
            <a:ext cx="3937686" cy="51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6314" y="0"/>
            <a:ext cx="3937686" cy="516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2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5" grpId="1" build="allAtOnce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9645" y="328940"/>
            <a:ext cx="7796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Which painting was upside down for two months in New York’s Museum of Modern Art before anyone noticed?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5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5126" name="Picture 6" descr="http://files.adme.ru/files/news/part_64/644405/4053705-R3L8T8D-600-463af38c18ad4bd2a7770ac09f8dd1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95" y="1453962"/>
            <a:ext cx="2021965" cy="267573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71475" y="1464408"/>
            <a:ext cx="2147260" cy="3308710"/>
            <a:chOff x="371475" y="1451296"/>
            <a:chExt cx="2147260" cy="3308710"/>
          </a:xfrm>
        </p:grpSpPr>
        <p:pic>
          <p:nvPicPr>
            <p:cNvPr id="5122" name="Picture 2" descr="https://dg19s6hp6ufoh.cloudfront.net/pictures/612706888/large/Claude_Monet_-_Water_Lilies__1917.jpeg?143621655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" y="1451296"/>
              <a:ext cx="2147260" cy="2665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71475" y="4116583"/>
              <a:ext cx="2147259" cy="643423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500" dirty="0">
                  <a:solidFill>
                    <a:schemeClr val="bg1"/>
                  </a:solidFill>
                  <a:latin typeface="Roboto Slab" pitchFamily="2" charset="0"/>
                </a:rPr>
                <a:t>a) Water Lilies by Claude Monet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718411" y="1451296"/>
            <a:ext cx="3776106" cy="3321823"/>
            <a:chOff x="2718411" y="1451296"/>
            <a:chExt cx="3776106" cy="3321823"/>
          </a:xfrm>
        </p:grpSpPr>
        <p:pic>
          <p:nvPicPr>
            <p:cNvPr id="5124" name="Picture 4" descr="http://artchallenge.me/painters/62/5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412" y="1451296"/>
              <a:ext cx="3776105" cy="26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718411" y="4129696"/>
              <a:ext cx="3776106" cy="643423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500" dirty="0">
                  <a:solidFill>
                    <a:schemeClr val="bg1"/>
                  </a:solidFill>
                  <a:latin typeface="Roboto Slab" pitchFamily="2" charset="0"/>
                </a:rPr>
                <a:t>b) Sunset on Rouen by J W Turner</a:t>
              </a:r>
            </a:p>
            <a:p>
              <a:pPr defTabSz="914378">
                <a:defRPr/>
              </a:pPr>
              <a:endParaRPr lang="en-US" sz="1500" dirty="0">
                <a:solidFill>
                  <a:schemeClr val="bg1"/>
                </a:solidFill>
                <a:latin typeface="Roboto Slab" pitchFamily="2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694194" y="4129695"/>
            <a:ext cx="2021965" cy="643423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defTabSz="914378">
              <a:defRPr/>
            </a:pPr>
            <a:r>
              <a:rPr lang="en-US" sz="1500" dirty="0">
                <a:solidFill>
                  <a:schemeClr val="bg1"/>
                </a:solidFill>
                <a:latin typeface="Roboto Slab" pitchFamily="2" charset="0"/>
              </a:rPr>
              <a:t>c) The Boat by Henri Matisse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4193" y="4129694"/>
            <a:ext cx="2021968" cy="643423"/>
          </a:xfrm>
          <a:prstGeom prst="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defTabSz="914378">
              <a:defRPr/>
            </a:pPr>
            <a:r>
              <a:rPr lang="en-US" sz="1500" dirty="0">
                <a:solidFill>
                  <a:schemeClr val="bg1"/>
                </a:solidFill>
                <a:latin typeface="Roboto Slab" pitchFamily="2" charset="0"/>
              </a:rPr>
              <a:t>c) The Boat by Henri Matisse</a:t>
            </a:r>
          </a:p>
        </p:txBody>
      </p:sp>
    </p:spTree>
    <p:extLst>
      <p:ext uri="{BB962C8B-B14F-4D97-AF65-F5344CB8AC3E}">
        <p14:creationId xmlns:p14="http://schemas.microsoft.com/office/powerpoint/2010/main" val="17260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0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img.discogs.com/ptd00_Dn63uXPMIYzn0Url_myLk=/fit-in/600x925/filters:strip_icc():format(jpeg):mode_rgb():quality(90)/discogs-images/R-1373549-1413487739-9283.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216402"/>
            <a:ext cx="2275082" cy="346218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1475" y="1216402"/>
            <a:ext cx="2275082" cy="3502837"/>
          </a:xfrm>
          <a:prstGeom prst="rect">
            <a:avLst/>
          </a:prstGeom>
          <a:solidFill>
            <a:srgbClr val="FFC000">
              <a:alpha val="8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2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Live 8 was a string of benefit concerts that took place on 2 July, 2005, in the G8 states and in South Africa.</a:t>
            </a:r>
          </a:p>
          <a:p>
            <a:pPr marL="90488"/>
            <a:endParaRPr lang="en-US" sz="12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  <a:p>
            <a:pPr marL="90488"/>
            <a:r>
              <a:rPr lang="en-US" sz="12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They were timed to precede the G8 Conference and Summit held in Scotland.</a:t>
            </a:r>
          </a:p>
          <a:p>
            <a:pPr marL="90488"/>
            <a:endParaRPr lang="en-US" sz="12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  <a:p>
            <a:pPr marL="90488"/>
            <a:r>
              <a:rPr lang="en-US" sz="12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The concerts were run in support of the aims of the UK's Make Poverty History campaign and the Global Call for Action Against Poverty.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61589" y="298558"/>
            <a:ext cx="7846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Which concert in 2005 took place in ten cities at the same time (including Rome, Berlin, Paris, London and Moscow) and had over 1,000,000 people in the audience?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6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7174" name="Picture 6" descr="https://www.startfilm.ru/images/base/film/f_56814/85210363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23" y="1216403"/>
            <a:ext cx="2631262" cy="34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15.deviantart.net/6a5b/i/2014/267/6/6/led_zepplin_in_wpap_by_nealwdart-d80d3q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51" y="1216403"/>
            <a:ext cx="2597274" cy="34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4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71475" y="952650"/>
            <a:ext cx="2552956" cy="674603"/>
          </a:xfrm>
          <a:prstGeom prst="roundRect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a) “Tomorrow”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1475" y="2161672"/>
            <a:ext cx="2552956" cy="674603"/>
          </a:xfrm>
          <a:prstGeom prst="roundRect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b) “Heavenly”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1475" y="3370696"/>
            <a:ext cx="2552957" cy="674603"/>
          </a:xfrm>
          <a:prstGeom prst="roundRect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“Scrambled Eggs”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5114" y="381006"/>
            <a:ext cx="6455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Which Beatles song title changed to become “Yesterday”?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7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15" y="952650"/>
            <a:ext cx="5498043" cy="30926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88815" y="4147661"/>
            <a:ext cx="4711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working opening verse had these words. </a:t>
            </a:r>
          </a:p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 it was replaced by “Yesterday”.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1474" y="3370694"/>
            <a:ext cx="2552957" cy="674603"/>
          </a:xfrm>
          <a:prstGeom prst="round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“Scrambled Eggs”</a:t>
            </a:r>
          </a:p>
        </p:txBody>
      </p:sp>
    </p:spTree>
    <p:extLst>
      <p:ext uri="{BB962C8B-B14F-4D97-AF65-F5344CB8AC3E}">
        <p14:creationId xmlns:p14="http://schemas.microsoft.com/office/powerpoint/2010/main" val="16986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2" grpId="1" build="allAtOnce" animBg="1"/>
      <p:bldP spid="3" grpId="0"/>
      <p:bldP spid="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71475" y="1631287"/>
            <a:ext cx="2891841" cy="674603"/>
          </a:xfrm>
          <a:prstGeom prst="roundRect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a) George Bernard Shaw’s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1475" y="2784232"/>
            <a:ext cx="2891841" cy="674603"/>
          </a:xfrm>
          <a:prstGeom prst="roundRect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b) William Shakespeare’s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1474" y="3939343"/>
            <a:ext cx="2891842" cy="674603"/>
          </a:xfrm>
          <a:prstGeom prst="roundRect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Samuel Beckett’s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9212" y="361950"/>
            <a:ext cx="3513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Whose play, called </a:t>
            </a:r>
            <a:r>
              <a:rPr lang="en-US" sz="1600" dirty="0">
                <a:solidFill>
                  <a:srgbClr val="3366FF"/>
                </a:solidFill>
                <a:latin typeface="Roboto Slab" pitchFamily="2" charset="0"/>
                <a:ea typeface="Roboto Slab" pitchFamily="2" charset="0"/>
              </a:rPr>
              <a:t>“Breath”</a:t>
            </a:r>
            <a:r>
              <a:rPr lang="en-US" sz="1600" dirty="0">
                <a:latin typeface="Roboto Slab" pitchFamily="2" charset="0"/>
                <a:ea typeface="Roboto Slab" pitchFamily="2" charset="0"/>
              </a:rPr>
              <a:t>, lasts just 35 seconds and consists of no words?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8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074" name="Picture 2" descr="http://www.behindthearras.com/reviewsam/reviewsAMAugDec2016/becket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4467" y="-12140"/>
            <a:ext cx="4309533" cy="515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71474" y="3937177"/>
            <a:ext cx="2891842" cy="674603"/>
          </a:xfrm>
          <a:prstGeom prst="round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Samuel Beckett’s</a:t>
            </a:r>
          </a:p>
        </p:txBody>
      </p:sp>
      <p:pic>
        <p:nvPicPr>
          <p:cNvPr id="10" name="Samuel Beckett - Breath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473" y="293615"/>
            <a:ext cx="4101291" cy="349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48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5" grpId="1" build="allAtOnce" animBg="1"/>
      <p:bldP spid="6" grpId="0" animBg="1"/>
      <p:bldP spid="6" grpId="1" build="allAtOnce" animBg="1"/>
      <p:bldP spid="7" grpId="0" animBg="1"/>
      <p:bldP spid="7" grpId="1" uiExpand="1" build="allAtOnce" animBg="1"/>
      <p:bldP spid="3" grpId="0"/>
      <p:bldP spid="3" grpId="1"/>
      <p:bldP spid="4" grpId="0" animBg="1"/>
      <p:bldP spid="4" grpId="1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4811" y="359340"/>
            <a:ext cx="4347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Which composer continued composing music after he became deaf?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9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0242" name="Picture 2" descr="http://do2.rcokoit.ru/pluginfile.php/514624/mod_page/content/4/%D0%91%D0%B5%D1%82%D1%85%D0%BE%D0%B2%D0%B5%D0%BD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075779"/>
            <a:ext cx="2490259" cy="321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234188" y="1075780"/>
            <a:ext cx="2493208" cy="3627700"/>
            <a:chOff x="6234188" y="1075780"/>
            <a:chExt cx="2493208" cy="3627700"/>
          </a:xfrm>
        </p:grpSpPr>
        <p:pic>
          <p:nvPicPr>
            <p:cNvPr id="10246" name="Picture 6" descr="http://www.artlib.ru/objects/gallery_1006/artlib_gallery-503167-o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34190" y="1075780"/>
              <a:ext cx="2493206" cy="3215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234188" y="4290890"/>
              <a:ext cx="2493207" cy="412590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500" dirty="0">
                  <a:solidFill>
                    <a:schemeClr val="bg1"/>
                  </a:solidFill>
                  <a:latin typeface="Roboto Slab" pitchFamily="2" charset="0"/>
                </a:rPr>
                <a:t>c) Tchaikovsky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261916" y="1075779"/>
            <a:ext cx="2572090" cy="3627701"/>
            <a:chOff x="3261916" y="1075779"/>
            <a:chExt cx="2572090" cy="3627701"/>
          </a:xfrm>
        </p:grpSpPr>
        <p:pic>
          <p:nvPicPr>
            <p:cNvPr id="10244" name="Picture 4" descr="http://history-moments.ru/uploads/posts/2014-05/1401310387_iogann-bah-2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61917" y="1075779"/>
              <a:ext cx="2572089" cy="321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261916" y="4290890"/>
              <a:ext cx="2572090" cy="412590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500" dirty="0">
                  <a:solidFill>
                    <a:schemeClr val="bg1"/>
                  </a:solidFill>
                  <a:latin typeface="Roboto Slab" pitchFamily="2" charset="0"/>
                </a:rPr>
                <a:t>b) Bach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1474" y="4290890"/>
            <a:ext cx="2490258" cy="41259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defTabSz="914378">
              <a:defRPr/>
            </a:pPr>
            <a:r>
              <a:rPr lang="en-US" sz="1500" dirty="0">
                <a:solidFill>
                  <a:schemeClr val="bg1"/>
                </a:solidFill>
                <a:latin typeface="Roboto Slab" pitchFamily="2" charset="0"/>
              </a:rPr>
              <a:t>a) Beethoven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1474" y="4290890"/>
            <a:ext cx="2490258" cy="412590"/>
          </a:xfrm>
          <a:prstGeom prst="rect">
            <a:avLst/>
          </a:prstGeom>
          <a:solidFill>
            <a:srgbClr val="FFC000">
              <a:alpha val="72000"/>
            </a:srgb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defTabSz="914378">
              <a:defRPr/>
            </a:pPr>
            <a:r>
              <a:rPr lang="en-US" sz="1500" dirty="0">
                <a:solidFill>
                  <a:schemeClr val="bg1"/>
                </a:solidFill>
                <a:latin typeface="Roboto Slab" pitchFamily="2" charset="0"/>
              </a:rPr>
              <a:t>a) Beethoven</a:t>
            </a:r>
          </a:p>
        </p:txBody>
      </p:sp>
    </p:spTree>
    <p:extLst>
      <p:ext uri="{BB962C8B-B14F-4D97-AF65-F5344CB8AC3E}">
        <p14:creationId xmlns:p14="http://schemas.microsoft.com/office/powerpoint/2010/main" val="16260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1589" y="439809"/>
            <a:ext cx="43470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What is Fernando Botero’s art famous for?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028" name="Picture 4" descr="http://artinbulk.com/image/famous%20artist/Fernando%20Botero/Fernando-Botero_0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44896"/>
            <a:ext cx="2559050" cy="30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292" y="438576"/>
            <a:ext cx="436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10</a:t>
            </a:r>
            <a:endParaRPr lang="ru-RU" sz="16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5" y="4175550"/>
            <a:ext cx="2559050" cy="612645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marL="342900" indent="-342900" defTabSz="914378">
              <a:buAutoNum type="alphaLcParenR"/>
              <a:defRPr/>
            </a:pPr>
            <a:r>
              <a:rPr lang="en-US" sz="1400" dirty="0">
                <a:solidFill>
                  <a:schemeClr val="bg1"/>
                </a:solidFill>
                <a:latin typeface="Roboto Slab" pitchFamily="2" charset="0"/>
              </a:rPr>
              <a:t>for its fat people</a:t>
            </a:r>
          </a:p>
          <a:p>
            <a:pPr marL="342900" indent="-342900" defTabSz="914378">
              <a:buAutoNum type="alphaLcParenR"/>
              <a:defRPr/>
            </a:pPr>
            <a:endParaRPr lang="en-US" sz="1400" dirty="0">
              <a:solidFill>
                <a:schemeClr val="bg1"/>
              </a:solidFill>
              <a:latin typeface="Roboto Slab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2553" y="1746118"/>
            <a:ext cx="308186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294050" y="1144896"/>
            <a:ext cx="2580902" cy="3636653"/>
            <a:chOff x="3294050" y="1144896"/>
            <a:chExt cx="2580902" cy="3636653"/>
          </a:xfrm>
        </p:grpSpPr>
        <p:pic>
          <p:nvPicPr>
            <p:cNvPr id="1036" name="Picture 12" descr="http://cdn.news-for.me/wp-content/uploads/2015/11/4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050" y="1144896"/>
              <a:ext cx="2580902" cy="302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300026" y="4168904"/>
              <a:ext cx="2574926" cy="612645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400" dirty="0">
                  <a:solidFill>
                    <a:schemeClr val="bg1"/>
                  </a:solidFill>
                  <a:latin typeface="Roboto Slab" pitchFamily="2" charset="0"/>
                </a:rPr>
                <a:t>b) he made his works of art of rubbish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210300" y="1144896"/>
            <a:ext cx="2571569" cy="3636654"/>
            <a:chOff x="6210300" y="1144896"/>
            <a:chExt cx="2571569" cy="3636654"/>
          </a:xfrm>
        </p:grpSpPr>
        <p:pic>
          <p:nvPicPr>
            <p:cNvPr id="1034" name="Picture 10" descr="https://i.pinimg.com/736x/f8/b3/b6/f8b3b64a368ba80df01927db34c054af--picasso-blue-period-picasso-painting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300" y="1144896"/>
              <a:ext cx="2571569" cy="302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210300" y="4168905"/>
              <a:ext cx="2571569" cy="612645"/>
            </a:xfrm>
            <a:prstGeom prst="rect">
              <a:avLst/>
            </a:prstGeom>
            <a:solidFill>
              <a:schemeClr val="tx1">
                <a:alpha val="55000"/>
              </a:schemeClr>
            </a:solidFill>
            <a:ln>
              <a:noFill/>
            </a:ln>
          </p:spPr>
          <p:txBody>
            <a:bodyPr wrap="square" lIns="180000" tIns="90000" rIns="180000" bIns="90000" rtlCol="0" anchor="t" anchorCtr="0">
              <a:spAutoFit/>
            </a:bodyPr>
            <a:lstStyle/>
            <a:p>
              <a:pPr defTabSz="914378">
                <a:defRPr/>
              </a:pPr>
              <a:r>
                <a:rPr lang="en-US" sz="1400" dirty="0">
                  <a:solidFill>
                    <a:schemeClr val="bg1"/>
                  </a:solidFill>
                  <a:latin typeface="Roboto Slab" pitchFamily="2" charset="0"/>
                </a:rPr>
                <a:t>c) he used only blue paint</a:t>
              </a:r>
            </a:p>
            <a:p>
              <a:pPr defTabSz="914378">
                <a:defRPr/>
              </a:pPr>
              <a:endParaRPr lang="en-US" sz="1400" dirty="0">
                <a:solidFill>
                  <a:schemeClr val="bg1"/>
                </a:solidFill>
                <a:latin typeface="Roboto Slab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8775" y="4179594"/>
            <a:ext cx="2571750" cy="612645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txBody>
          <a:bodyPr wrap="square" lIns="180000" tIns="90000" rIns="180000" bIns="90000" rtlCol="0" anchor="t" anchorCtr="0">
            <a:spAutoFit/>
          </a:bodyPr>
          <a:lstStyle/>
          <a:p>
            <a:pPr marL="342900" indent="-342900" defTabSz="914378">
              <a:buAutoNum type="alphaLcParenR"/>
              <a:defRPr/>
            </a:pPr>
            <a:r>
              <a:rPr lang="en-US" sz="1400" dirty="0">
                <a:solidFill>
                  <a:schemeClr val="bg1"/>
                </a:solidFill>
                <a:latin typeface="Roboto Slab" pitchFamily="2" charset="0"/>
              </a:rPr>
              <a:t>for its fat people</a:t>
            </a:r>
          </a:p>
          <a:p>
            <a:pPr marL="342900" indent="-342900" defTabSz="914378">
              <a:buAutoNum type="alphaLcParenR"/>
              <a:defRPr/>
            </a:pPr>
            <a:endParaRPr lang="en-US" sz="1400" dirty="0">
              <a:solidFill>
                <a:schemeClr val="bg1"/>
              </a:solidFill>
              <a:latin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2" grpId="0" animBg="1"/>
      <p:bldP spid="12" grpId="1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4E05B1A-3B4A-4E00-9AB9-71F492E7B5D6}"/>
              </a:ext>
            </a:extLst>
          </p:cNvPr>
          <p:cNvSpPr txBox="1">
            <a:spLocks/>
          </p:cNvSpPr>
          <p:nvPr/>
        </p:nvSpPr>
        <p:spPr>
          <a:xfrm>
            <a:off x="1485900" y="205979"/>
            <a:ext cx="470628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ru-RU" sz="33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42" y="351888"/>
            <a:ext cx="5815173" cy="436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7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160301" y="3611379"/>
            <a:ext cx="76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actor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6801" cy="51435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58775" y="361950"/>
            <a:ext cx="1771135" cy="4419600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jazz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rock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band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singer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concert hall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song writer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artist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pop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classic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performance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composer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concert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art gallery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sculptor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painter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sculpture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exhibition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audience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actor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790419" y="254766"/>
            <a:ext cx="599385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66FF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Put the words in the box into the correct word web</a:t>
            </a:r>
            <a:r>
              <a:rPr lang="ru-RU" sz="1400" dirty="0">
                <a:solidFill>
                  <a:srgbClr val="3366FF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. </a:t>
            </a:r>
            <a:endParaRPr lang="en-US" sz="1400" dirty="0">
              <a:solidFill>
                <a:srgbClr val="3366FF"/>
              </a:solidFill>
              <a:latin typeface="Roboto Slab" pitchFamily="2" charset="0"/>
              <a:ea typeface="Roboto Slab" pitchFamily="2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66FF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Which words can go in more than one word web?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90976" y="915139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rock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10422" y="919520"/>
            <a:ext cx="757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jazz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7099" y="1364876"/>
            <a:ext cx="1238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concert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3711" y="1764394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composer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3947" y="2168297"/>
            <a:ext cx="132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7236" y="2542622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classic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65606" y="2656594"/>
            <a:ext cx="53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69605" y="3176757"/>
            <a:ext cx="1028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audience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41449" y="4064358"/>
            <a:ext cx="1256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58058" y="4068135"/>
            <a:ext cx="715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artist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38639" y="3176757"/>
            <a:ext cx="1253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performance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67024" y="3625132"/>
            <a:ext cx="980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exhibition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43127" y="3184941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 gallery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33232" y="3643346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sculptor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13245" y="4040144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painter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84562" y="941085"/>
            <a:ext cx="780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band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13665" y="1350529"/>
            <a:ext cx="795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singer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25959" y="1789054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concert hall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70781" y="2143364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song writer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84562" y="2539752"/>
            <a:ext cx="816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artist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12247" y="4635356"/>
            <a:ext cx="126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sculpture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3678030" y="1162762"/>
            <a:ext cx="4027398" cy="1693324"/>
            <a:chOff x="3546222" y="1162762"/>
            <a:chExt cx="4027398" cy="1693324"/>
          </a:xfrm>
        </p:grpSpPr>
        <p:cxnSp>
          <p:nvCxnSpPr>
            <p:cNvPr id="66" name="Прямая соединительная линия 65"/>
            <p:cNvCxnSpPr/>
            <p:nvPr/>
          </p:nvCxnSpPr>
          <p:spPr>
            <a:xfrm flipV="1">
              <a:off x="5989620" y="2031478"/>
              <a:ext cx="1584000" cy="838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Выноска 2 (без границы) 50"/>
            <p:cNvSpPr/>
            <p:nvPr/>
          </p:nvSpPr>
          <p:spPr>
            <a:xfrm flipH="1" flipV="1">
              <a:off x="3673652" y="2131776"/>
              <a:ext cx="1080958" cy="362386"/>
            </a:xfrm>
            <a:prstGeom prst="callout2">
              <a:avLst>
                <a:gd name="adj1" fmla="val 14203"/>
                <a:gd name="adj2" fmla="val 117411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  <p:sp>
          <p:nvSpPr>
            <p:cNvPr id="46" name="Выноска 2 (без границы) 45"/>
            <p:cNvSpPr/>
            <p:nvPr/>
          </p:nvSpPr>
          <p:spPr>
            <a:xfrm flipH="1">
              <a:off x="3713430" y="1162762"/>
              <a:ext cx="1080958" cy="362386"/>
            </a:xfrm>
            <a:prstGeom prst="callout2">
              <a:avLst>
                <a:gd name="adj1" fmla="val 11930"/>
                <a:gd name="adj2" fmla="val 119697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  <p:sp>
          <p:nvSpPr>
            <p:cNvPr id="47" name="Выноска 2 (без границы) 46"/>
            <p:cNvSpPr/>
            <p:nvPr/>
          </p:nvSpPr>
          <p:spPr>
            <a:xfrm flipH="1" flipV="1">
              <a:off x="3695498" y="2493700"/>
              <a:ext cx="1080958" cy="362386"/>
            </a:xfrm>
            <a:prstGeom prst="callout2">
              <a:avLst>
                <a:gd name="adj1" fmla="val 11930"/>
                <a:gd name="adj2" fmla="val 119697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  <p:sp>
          <p:nvSpPr>
            <p:cNvPr id="49" name="Выноска 2 (без границы) 48"/>
            <p:cNvSpPr/>
            <p:nvPr/>
          </p:nvSpPr>
          <p:spPr>
            <a:xfrm flipH="1">
              <a:off x="3752191" y="1606263"/>
              <a:ext cx="1080958" cy="362386"/>
            </a:xfrm>
            <a:prstGeom prst="callout2">
              <a:avLst>
                <a:gd name="adj1" fmla="val 11930"/>
                <a:gd name="adj2" fmla="val 120459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5577016" y="1264971"/>
              <a:ext cx="0" cy="273583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5577016" y="2432515"/>
              <a:ext cx="0" cy="273583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V="1">
              <a:off x="3546222" y="2031478"/>
              <a:ext cx="1584000" cy="838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Выноска 2 (без границы) 56"/>
            <p:cNvSpPr/>
            <p:nvPr/>
          </p:nvSpPr>
          <p:spPr>
            <a:xfrm flipV="1">
              <a:off x="6364209" y="2111959"/>
              <a:ext cx="1080958" cy="362386"/>
            </a:xfrm>
            <a:prstGeom prst="callout2">
              <a:avLst>
                <a:gd name="adj1" fmla="val 14203"/>
                <a:gd name="adj2" fmla="val 117411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  <p:sp>
          <p:nvSpPr>
            <p:cNvPr id="58" name="Выноска 2 (без границы) 57"/>
            <p:cNvSpPr/>
            <p:nvPr/>
          </p:nvSpPr>
          <p:spPr>
            <a:xfrm>
              <a:off x="6392173" y="1175553"/>
              <a:ext cx="1080958" cy="362386"/>
            </a:xfrm>
            <a:prstGeom prst="callout2">
              <a:avLst>
                <a:gd name="adj1" fmla="val 11930"/>
                <a:gd name="adj2" fmla="val 115041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  <p:sp>
          <p:nvSpPr>
            <p:cNvPr id="59" name="Выноска 2 (без границы) 58"/>
            <p:cNvSpPr/>
            <p:nvPr/>
          </p:nvSpPr>
          <p:spPr>
            <a:xfrm flipV="1">
              <a:off x="6342745" y="2474289"/>
              <a:ext cx="1080958" cy="362386"/>
            </a:xfrm>
            <a:prstGeom prst="callout2">
              <a:avLst>
                <a:gd name="adj1" fmla="val 11930"/>
                <a:gd name="adj2" fmla="val 119697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  <p:sp>
          <p:nvSpPr>
            <p:cNvPr id="60" name="Выноска 2 (без границы) 59"/>
            <p:cNvSpPr/>
            <p:nvPr/>
          </p:nvSpPr>
          <p:spPr>
            <a:xfrm>
              <a:off x="6352293" y="1604998"/>
              <a:ext cx="1080958" cy="362386"/>
            </a:xfrm>
            <a:prstGeom prst="callout2">
              <a:avLst>
                <a:gd name="adj1" fmla="val 11930"/>
                <a:gd name="adj2" fmla="val 120459"/>
                <a:gd name="adj3" fmla="val 14204"/>
                <a:gd name="adj4" fmla="val 5434"/>
                <a:gd name="adj5" fmla="val 112500"/>
                <a:gd name="adj6" fmla="val -46667"/>
              </a:avLst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74" y="1489589"/>
            <a:ext cx="988542" cy="988542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721739" y="3397341"/>
            <a:ext cx="3428915" cy="1183005"/>
            <a:chOff x="2721739" y="3397341"/>
            <a:chExt cx="3428915" cy="1183005"/>
          </a:xfrm>
        </p:grpSpPr>
        <p:cxnSp>
          <p:nvCxnSpPr>
            <p:cNvPr id="62" name="Прямая соединительная линия 61"/>
            <p:cNvCxnSpPr/>
            <p:nvPr/>
          </p:nvCxnSpPr>
          <p:spPr>
            <a:xfrm>
              <a:off x="4409562" y="4306763"/>
              <a:ext cx="0" cy="273583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/>
            <p:cNvGrpSpPr/>
            <p:nvPr/>
          </p:nvGrpSpPr>
          <p:grpSpPr>
            <a:xfrm>
              <a:off x="2721739" y="3419370"/>
              <a:ext cx="1434626" cy="946740"/>
              <a:chOff x="2721739" y="3419370"/>
              <a:chExt cx="1434626" cy="946740"/>
            </a:xfrm>
          </p:grpSpPr>
          <p:sp>
            <p:nvSpPr>
              <p:cNvPr id="63" name="Выноска 2 (без границы) 62"/>
              <p:cNvSpPr/>
              <p:nvPr/>
            </p:nvSpPr>
            <p:spPr>
              <a:xfrm flipH="1" flipV="1">
                <a:off x="2721739" y="4003724"/>
                <a:ext cx="1080958" cy="362386"/>
              </a:xfrm>
              <a:prstGeom prst="callout2">
                <a:avLst>
                  <a:gd name="adj1" fmla="val 9657"/>
                  <a:gd name="adj2" fmla="val 93786"/>
                  <a:gd name="adj3" fmla="val 14204"/>
                  <a:gd name="adj4" fmla="val 5434"/>
                  <a:gd name="adj5" fmla="val 112500"/>
                  <a:gd name="adj6" fmla="val -46667"/>
                </a:avLst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00"/>
              </a:p>
            </p:txBody>
          </p:sp>
          <p:sp>
            <p:nvSpPr>
              <p:cNvPr id="64" name="Выноска 2 (без границы) 63"/>
              <p:cNvSpPr/>
              <p:nvPr/>
            </p:nvSpPr>
            <p:spPr>
              <a:xfrm flipH="1">
                <a:off x="2778525" y="3419370"/>
                <a:ext cx="1080958" cy="362386"/>
              </a:xfrm>
              <a:prstGeom prst="callout2">
                <a:avLst>
                  <a:gd name="adj1" fmla="val 11930"/>
                  <a:gd name="adj2" fmla="val 95310"/>
                  <a:gd name="adj3" fmla="val 14204"/>
                  <a:gd name="adj4" fmla="val 5434"/>
                  <a:gd name="adj5" fmla="val 112500"/>
                  <a:gd name="adj6" fmla="val -46667"/>
                </a:avLst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00"/>
              </a:p>
            </p:txBody>
          </p: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2818066" y="3893189"/>
                <a:ext cx="1338299" cy="2365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/>
            <p:cNvGrpSpPr/>
            <p:nvPr/>
          </p:nvGrpSpPr>
          <p:grpSpPr>
            <a:xfrm flipH="1">
              <a:off x="4772814" y="3397341"/>
              <a:ext cx="1377840" cy="959405"/>
              <a:chOff x="4308283" y="3388123"/>
              <a:chExt cx="1377840" cy="959405"/>
            </a:xfrm>
          </p:grpSpPr>
          <p:sp>
            <p:nvSpPr>
              <p:cNvPr id="68" name="Выноска 2 (без границы) 67"/>
              <p:cNvSpPr/>
              <p:nvPr/>
            </p:nvSpPr>
            <p:spPr>
              <a:xfrm flipH="1">
                <a:off x="4308283" y="3388123"/>
                <a:ext cx="1080958" cy="362386"/>
              </a:xfrm>
              <a:prstGeom prst="callout2">
                <a:avLst>
                  <a:gd name="adj1" fmla="val 11930"/>
                  <a:gd name="adj2" fmla="val 95310"/>
                  <a:gd name="adj3" fmla="val 14204"/>
                  <a:gd name="adj4" fmla="val 5434"/>
                  <a:gd name="adj5" fmla="val 112500"/>
                  <a:gd name="adj6" fmla="val -46667"/>
                </a:avLst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00"/>
              </a:p>
            </p:txBody>
          </p: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4347824" y="3861942"/>
                <a:ext cx="1338299" cy="2365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Выноска 2 (без границы) 69"/>
              <p:cNvSpPr/>
              <p:nvPr/>
            </p:nvSpPr>
            <p:spPr>
              <a:xfrm flipH="1" flipV="1">
                <a:off x="4320821" y="3985142"/>
                <a:ext cx="1080958" cy="362386"/>
              </a:xfrm>
              <a:prstGeom prst="callout2">
                <a:avLst>
                  <a:gd name="adj1" fmla="val 11930"/>
                  <a:gd name="adj2" fmla="val 93786"/>
                  <a:gd name="adj3" fmla="val 11931"/>
                  <a:gd name="adj4" fmla="val 8482"/>
                  <a:gd name="adj5" fmla="val 112500"/>
                  <a:gd name="adj6" fmla="val -46667"/>
                </a:avLst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00"/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37" y="3335857"/>
            <a:ext cx="1017305" cy="1017305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6387983" y="3312910"/>
            <a:ext cx="2396294" cy="1055491"/>
            <a:chOff x="6387983" y="3312910"/>
            <a:chExt cx="2396294" cy="1055491"/>
          </a:xfrm>
        </p:grpSpPr>
        <p:grpSp>
          <p:nvGrpSpPr>
            <p:cNvPr id="71" name="Группа 70"/>
            <p:cNvGrpSpPr/>
            <p:nvPr/>
          </p:nvGrpSpPr>
          <p:grpSpPr>
            <a:xfrm flipH="1">
              <a:off x="7344277" y="3408996"/>
              <a:ext cx="1440000" cy="959405"/>
              <a:chOff x="4308283" y="3388123"/>
              <a:chExt cx="1377840" cy="959405"/>
            </a:xfrm>
          </p:grpSpPr>
          <p:sp>
            <p:nvSpPr>
              <p:cNvPr id="72" name="Выноска 2 (без границы) 71"/>
              <p:cNvSpPr/>
              <p:nvPr/>
            </p:nvSpPr>
            <p:spPr>
              <a:xfrm flipH="1">
                <a:off x="4308283" y="3388123"/>
                <a:ext cx="1080958" cy="362386"/>
              </a:xfrm>
              <a:prstGeom prst="callout2">
                <a:avLst>
                  <a:gd name="adj1" fmla="val 11930"/>
                  <a:gd name="adj2" fmla="val 95310"/>
                  <a:gd name="adj3" fmla="val 14204"/>
                  <a:gd name="adj4" fmla="val 5434"/>
                  <a:gd name="adj5" fmla="val 112500"/>
                  <a:gd name="adj6" fmla="val -46667"/>
                </a:avLst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00"/>
              </a:p>
            </p:txBody>
          </p:sp>
          <p:cxnSp>
            <p:nvCxnSpPr>
              <p:cNvPr id="73" name="Прямая соединительная линия 72"/>
              <p:cNvCxnSpPr/>
              <p:nvPr/>
            </p:nvCxnSpPr>
            <p:spPr>
              <a:xfrm>
                <a:off x="4347824" y="3861942"/>
                <a:ext cx="1338299" cy="2365"/>
              </a:xfrm>
              <a:prstGeom prst="line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Выноска 2 (без границы) 73"/>
              <p:cNvSpPr/>
              <p:nvPr/>
            </p:nvSpPr>
            <p:spPr>
              <a:xfrm flipH="1" flipV="1">
                <a:off x="4320821" y="3985142"/>
                <a:ext cx="1080958" cy="362386"/>
              </a:xfrm>
              <a:prstGeom prst="callout2">
                <a:avLst>
                  <a:gd name="adj1" fmla="val 11930"/>
                  <a:gd name="adj2" fmla="val 93786"/>
                  <a:gd name="adj3" fmla="val 11931"/>
                  <a:gd name="adj4" fmla="val 8482"/>
                  <a:gd name="adj5" fmla="val 112500"/>
                  <a:gd name="adj6" fmla="val -46667"/>
                </a:avLst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0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983" y="3312910"/>
              <a:ext cx="1019622" cy="1019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855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D9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D9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D9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D9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D9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D96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 build="allAtOnce" animBg="1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7656" y="3119348"/>
            <a:ext cx="3232756" cy="20293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545492" cy="51435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58775" y="361950"/>
            <a:ext cx="1771135" cy="4419600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jazz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rock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band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singer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concert hall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song writer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artist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pop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classic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performance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composer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concert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art gallery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sculptor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painter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sculpture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exhibition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audience</a:t>
            </a:r>
          </a:p>
          <a:p>
            <a:pPr marL="108000" lvl="0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actor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12" y="3119349"/>
            <a:ext cx="3373587" cy="20241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08" y="1427989"/>
            <a:ext cx="2537556" cy="1691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56" y="1422840"/>
            <a:ext cx="1891702" cy="1697537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94" y="0"/>
            <a:ext cx="4416472" cy="147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.pxhere.com/photos/7f/92/performer_kid_rock_music_entertainer_recording_artist_musician_performance-895070.jpg!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65" y="-5148"/>
            <a:ext cx="2182036" cy="31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67566" y="2726774"/>
            <a:ext cx="4476434" cy="60939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108000">
              <a:lnSpc>
                <a:spcPct val="120000"/>
              </a:lnSpc>
            </a:pPr>
            <a:r>
              <a:rPr lang="en-US" sz="1400" dirty="0"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Look at these photos. </a:t>
            </a:r>
          </a:p>
          <a:p>
            <a:pPr marL="108000">
              <a:lnSpc>
                <a:spcPct val="120000"/>
              </a:lnSpc>
            </a:pPr>
            <a:r>
              <a:rPr lang="en-US" sz="1400" dirty="0"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Which words from the box can you see in them?</a:t>
            </a:r>
          </a:p>
        </p:txBody>
      </p:sp>
    </p:spTree>
    <p:extLst>
      <p:ext uri="{BB962C8B-B14F-4D97-AF65-F5344CB8AC3E}">
        <p14:creationId xmlns:p14="http://schemas.microsoft.com/office/powerpoint/2010/main" val="30987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" dur="500" fill="hold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" fill="hold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5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1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7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3" dur="50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D493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build="allAtOnce" animBg="1"/>
      <p:bldP spid="19" grpId="0" animBg="1"/>
      <p:bldP spid="19" grpI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BD69759-B811-4F5A-9037-7969E2EB5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986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D3C059A-FEEA-4650-ADA4-2E5F82D56988}"/>
              </a:ext>
            </a:extLst>
          </p:cNvPr>
          <p:cNvSpPr/>
          <p:nvPr/>
        </p:nvSpPr>
        <p:spPr>
          <a:xfrm>
            <a:off x="0" y="419862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</a:rPr>
              <a:t>This can’t be art… or can it</a:t>
            </a:r>
            <a:r>
              <a:rPr lang="ru-RU" sz="5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5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57655" y="974468"/>
            <a:ext cx="324460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miniature</a:t>
            </a: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the eye of a needle </a:t>
            </a:r>
          </a:p>
          <a:p>
            <a:pPr defTabSz="342900"/>
            <a:endParaRPr lang="en-US" sz="225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tiny </a:t>
            </a:r>
            <a:endParaRPr lang="ru-RU" sz="2250" b="1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significant </a:t>
            </a:r>
            <a:endParaRPr lang="ru-RU" sz="2250" b="1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carving </a:t>
            </a:r>
            <a:endParaRPr lang="ru-RU" sz="2250" b="1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hosted</a:t>
            </a: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impress </a:t>
            </a:r>
            <a:endParaRPr lang="ru-RU" sz="2250" b="1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turn up  </a:t>
            </a:r>
            <a:endParaRPr lang="ru-RU" sz="2250" b="1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remain anonymous  </a:t>
            </a: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vandalism </a:t>
            </a:r>
            <a:endParaRPr lang="ru-RU" sz="2250" b="1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  <a:p>
            <a:pPr defTabSz="342900"/>
            <a:r>
              <a:rPr lang="en-US" sz="225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remove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12625" y="1445666"/>
            <a:ext cx="141495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presented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45936" y="2879694"/>
            <a:ext cx="347755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Segoe UI"/>
              </a:rPr>
              <a:t>а </a:t>
            </a:r>
            <a:r>
              <a:rPr lang="en-US" sz="1800" b="1" dirty="0">
                <a:solidFill>
                  <a:srgbClr val="002060"/>
                </a:solidFill>
                <a:latin typeface="Segoe UI"/>
              </a:rPr>
              <a:t>very small copy  of an object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2260" y="2539669"/>
            <a:ext cx="5645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800" b="1" dirty="0">
                <a:solidFill>
                  <a:srgbClr val="002060"/>
                </a:solidFill>
                <a:latin typeface="Segoe UI"/>
              </a:rPr>
              <a:t>the hole in a needle through which you put thread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17888" y="3801977"/>
            <a:ext cx="190058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extremely small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61781" y="3210770"/>
            <a:ext cx="265354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important, meaningful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09908" y="1992884"/>
            <a:ext cx="118173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sculpting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3569" y="877664"/>
            <a:ext cx="12848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take away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75495" y="1166631"/>
            <a:ext cx="252344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command admiration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59176" y="1698717"/>
            <a:ext cx="224042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appear somewhere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56550" y="3460514"/>
            <a:ext cx="283834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continue to be unknown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08528" y="2270937"/>
            <a:ext cx="457811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act of damaging other people’s</a:t>
            </a:r>
            <a:r>
              <a:rPr lang="ru-RU" sz="1800" b="1" dirty="0">
                <a:solidFill>
                  <a:srgbClr val="002060"/>
                </a:solidFill>
                <a:latin typeface="Segoe UI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Segoe UI"/>
              </a:rPr>
              <a:t>property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94721" y="3107871"/>
            <a:ext cx="141495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presented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6644" y="1036899"/>
            <a:ext cx="347755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ru-RU" sz="1800" b="1" dirty="0">
                <a:solidFill>
                  <a:srgbClr val="002060"/>
                </a:solidFill>
                <a:latin typeface="Segoe UI"/>
              </a:rPr>
              <a:t>а </a:t>
            </a:r>
            <a:r>
              <a:rPr lang="en-US" sz="1800" b="1" dirty="0">
                <a:solidFill>
                  <a:srgbClr val="002060"/>
                </a:solidFill>
                <a:latin typeface="Segoe UI"/>
              </a:rPr>
              <a:t>very small copy  of an object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68536" y="1308546"/>
            <a:ext cx="3447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800" b="1" dirty="0">
                <a:solidFill>
                  <a:srgbClr val="002060"/>
                </a:solidFill>
                <a:latin typeface="Segoe UI"/>
              </a:rPr>
              <a:t>the hole in a needle </a:t>
            </a:r>
          </a:p>
          <a:p>
            <a:pPr defTabSz="342900"/>
            <a:r>
              <a:rPr lang="en-US" sz="1800" b="1" dirty="0">
                <a:solidFill>
                  <a:srgbClr val="002060"/>
                </a:solidFill>
                <a:latin typeface="Segoe UI"/>
              </a:rPr>
              <a:t>through which you put thread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06961" y="2093618"/>
            <a:ext cx="1900585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extremely small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629260" y="2440376"/>
            <a:ext cx="265354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important, meaningful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01095" y="2786873"/>
            <a:ext cx="118173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8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sculpting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347952" y="4804522"/>
            <a:ext cx="12848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take away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47952" y="3454050"/>
            <a:ext cx="252344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command admiration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279023" y="3785664"/>
            <a:ext cx="224042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appear somewhere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63636" y="4122745"/>
            <a:ext cx="283834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continue to be unknown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724104" y="4491157"/>
            <a:ext cx="457811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lnSpc>
                <a:spcPct val="90000"/>
              </a:lnSpc>
            </a:pPr>
            <a:r>
              <a:rPr lang="en-US" sz="1800" b="1" dirty="0">
                <a:solidFill>
                  <a:srgbClr val="002060"/>
                </a:solidFill>
                <a:latin typeface="Segoe UI"/>
              </a:rPr>
              <a:t>act of damaging other people’s</a:t>
            </a:r>
            <a:r>
              <a:rPr lang="ru-RU" sz="1800" b="1" dirty="0">
                <a:solidFill>
                  <a:srgbClr val="002060"/>
                </a:solidFill>
                <a:latin typeface="Segoe UI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Segoe UI"/>
              </a:rPr>
              <a:t>property</a:t>
            </a:r>
            <a:endParaRPr lang="ru-RU" sz="1800" b="1" dirty="0">
              <a:solidFill>
                <a:srgbClr val="002060"/>
              </a:solidFill>
              <a:latin typeface="Segoe UI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8C1F52E-B530-4862-B62B-189114C45ED0}"/>
              </a:ext>
            </a:extLst>
          </p:cNvPr>
          <p:cNvSpPr/>
          <p:nvPr/>
        </p:nvSpPr>
        <p:spPr>
          <a:xfrm>
            <a:off x="1141510" y="74347"/>
            <a:ext cx="63898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n-US" sz="40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Explain the words in bold</a:t>
            </a:r>
            <a:endParaRPr lang="ru-RU" sz="4000" dirty="0">
              <a:solidFill>
                <a:srgbClr val="00206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26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257175" y="923229"/>
            <a:ext cx="3928571" cy="36054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buNone/>
            </a:pPr>
            <a:r>
              <a:rPr lang="en-US" sz="2100" dirty="0">
                <a:solidFill>
                  <a:prstClr val="black"/>
                </a:solidFill>
                <a:latin typeface="Segoe UI"/>
              </a:rPr>
              <a:t>1</a:t>
            </a:r>
            <a:r>
              <a:rPr lang="en-US" sz="2100" b="1" dirty="0">
                <a:solidFill>
                  <a:srgbClr val="002060"/>
                </a:solidFill>
                <a:latin typeface="Segoe UI"/>
              </a:rPr>
              <a:t>. ______________ sculptures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2. remain _______________ 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3. ____________ a look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4. ________________ difficulties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5. ________________ </a:t>
            </a:r>
            <a:r>
              <a:rPr lang="en-US" sz="2100" b="1" dirty="0" err="1">
                <a:solidFill>
                  <a:srgbClr val="002060"/>
                </a:solidFill>
                <a:latin typeface="Segoe UI"/>
              </a:rPr>
              <a:t>behaviourist</a:t>
            </a:r>
            <a:endParaRPr lang="en-US" sz="2100" b="1" dirty="0">
              <a:solidFill>
                <a:srgbClr val="002060"/>
              </a:solidFill>
              <a:latin typeface="Segoe UI"/>
            </a:endParaRP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6. ______________________still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7. ________________ creativity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8. _______________ value to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9. _______________ property</a:t>
            </a:r>
          </a:p>
          <a:p>
            <a:pPr marL="171450" indent="-171450" defTabSz="685800">
              <a:buNone/>
            </a:pPr>
            <a:r>
              <a:rPr lang="en-US" sz="2100" b="1" dirty="0">
                <a:solidFill>
                  <a:srgbClr val="002060"/>
                </a:solidFill>
                <a:latin typeface="Segoe UI"/>
              </a:rPr>
              <a:t>10. ____________   of rice</a:t>
            </a:r>
          </a:p>
          <a:p>
            <a:pPr marL="171450" indent="-171450" defTabSz="685800">
              <a:buNone/>
            </a:pPr>
            <a:endParaRPr lang="en-US" sz="2100" dirty="0">
              <a:solidFill>
                <a:prstClr val="black"/>
              </a:solidFill>
              <a:latin typeface="Segoe UI"/>
            </a:endParaRPr>
          </a:p>
          <a:p>
            <a:pPr marL="171450" indent="-171450" defTabSz="685800">
              <a:buNone/>
            </a:pPr>
            <a:endParaRPr lang="ru-RU" sz="2100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4" name="Содержимое 3"/>
          <p:cNvSpPr txBox="1">
            <a:spLocks/>
          </p:cNvSpPr>
          <p:nvPr/>
        </p:nvSpPr>
        <p:spPr>
          <a:xfrm>
            <a:off x="6160376" y="957757"/>
            <a:ext cx="2494893" cy="34112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grains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take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private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artistic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anonymous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miniature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animal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learning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add</a:t>
            </a:r>
          </a:p>
          <a:p>
            <a:pPr marL="171450" indent="-171450" defTabSz="685800"/>
            <a:r>
              <a:rPr lang="en-US" sz="21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stay perfectly</a:t>
            </a:r>
          </a:p>
          <a:p>
            <a:pPr marL="0" indent="0" defTabSz="685800">
              <a:buNone/>
            </a:pPr>
            <a:endParaRPr lang="en-US" sz="21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  <a:p>
            <a:pPr marL="171450" indent="-171450" defTabSz="685800"/>
            <a:endParaRPr lang="ru-RU" sz="2100" dirty="0">
              <a:solidFill>
                <a:srgbClr val="00B05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4216" y="797586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miniature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1905" y="1140486"/>
            <a:ext cx="180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anonymous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2457" y="1471563"/>
            <a:ext cx="805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take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71579" y="1838111"/>
            <a:ext cx="135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learning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33176" y="2210026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animal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7865" y="2529278"/>
            <a:ext cx="2198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stay perfectly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18875" y="2890459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artistic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14479" y="3280656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add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8876" y="3588083"/>
            <a:ext cx="1199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private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54347" y="3954631"/>
            <a:ext cx="1075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2400" b="1" dirty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grains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5351" y="4520253"/>
            <a:ext cx="6450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/>
            <a:r>
              <a:rPr lang="en-US" sz="1800" b="1" i="1" dirty="0">
                <a:solidFill>
                  <a:srgbClr val="C00000"/>
                </a:solidFill>
                <a:latin typeface="Segoe UI"/>
              </a:rPr>
              <a:t>Make up sentences based on the text: </a:t>
            </a:r>
          </a:p>
          <a:p>
            <a:pPr defTabSz="342900"/>
            <a:r>
              <a:rPr lang="en-US" sz="1800" b="1" i="1" dirty="0" err="1">
                <a:solidFill>
                  <a:srgbClr val="0070C0"/>
                </a:solidFill>
                <a:latin typeface="Segoe UI"/>
              </a:rPr>
              <a:t>Williard</a:t>
            </a:r>
            <a:r>
              <a:rPr lang="en-US" sz="1800" b="1" i="1" dirty="0">
                <a:solidFill>
                  <a:srgbClr val="0070C0"/>
                </a:solidFill>
                <a:latin typeface="Segoe UI"/>
              </a:rPr>
              <a:t> </a:t>
            </a:r>
            <a:r>
              <a:rPr lang="en-US" sz="1800" b="1" i="1" dirty="0" err="1">
                <a:solidFill>
                  <a:srgbClr val="0070C0"/>
                </a:solidFill>
                <a:latin typeface="Segoe UI"/>
              </a:rPr>
              <a:t>Wigan’s</a:t>
            </a:r>
            <a:r>
              <a:rPr lang="en-US" sz="1800" b="1" i="1" dirty="0">
                <a:solidFill>
                  <a:srgbClr val="0070C0"/>
                </a:solidFill>
                <a:latin typeface="Segoe UI"/>
              </a:rPr>
              <a:t> miniature sculptures are really amazing.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8BE16DB-AD3D-46BA-9DA8-824BC3C270EC}"/>
              </a:ext>
            </a:extLst>
          </p:cNvPr>
          <p:cNvSpPr/>
          <p:nvPr/>
        </p:nvSpPr>
        <p:spPr>
          <a:xfrm>
            <a:off x="1668115" y="40938"/>
            <a:ext cx="5187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n-US" sz="36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Fill in the missing word</a:t>
            </a:r>
            <a:endParaRPr lang="ru-RU" sz="3600" dirty="0">
              <a:solidFill>
                <a:srgbClr val="00206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966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778252" y="1005576"/>
            <a:ext cx="2225079" cy="39250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h</a:t>
            </a:r>
            <a:r>
              <a:rPr lang="en-US" sz="2100" dirty="0" err="1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uge</a:t>
            </a:r>
            <a:endParaRPr lang="en-US" sz="2100" dirty="0">
              <a:solidFill>
                <a:srgbClr val="7030A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unimportant</a:t>
            </a: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i</a:t>
            </a:r>
            <a:r>
              <a:rPr lang="en-US" sz="2100" dirty="0" err="1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mpatiently</a:t>
            </a:r>
            <a:endParaRPr lang="en-US" sz="2100" dirty="0">
              <a:solidFill>
                <a:srgbClr val="7030A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e</a:t>
            </a:r>
            <a:r>
              <a:rPr lang="en-US" sz="2100" dirty="0" err="1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xcluded</a:t>
            </a:r>
            <a:endParaRPr lang="en-US" sz="21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i</a:t>
            </a:r>
            <a:r>
              <a:rPr lang="en-US" sz="2100" dirty="0" err="1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nability</a:t>
            </a:r>
            <a:endParaRPr lang="en-US" sz="2100" dirty="0">
              <a:solidFill>
                <a:srgbClr val="00B05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srgbClr val="FFC00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b</a:t>
            </a:r>
            <a:r>
              <a:rPr lang="en-US" sz="2100" dirty="0" err="1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eautiful</a:t>
            </a:r>
            <a:endParaRPr lang="en-US" sz="2100" dirty="0">
              <a:solidFill>
                <a:srgbClr val="00B0F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r</a:t>
            </a:r>
            <a:r>
              <a:rPr lang="en-US" sz="2100" dirty="0" err="1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esponsible</a:t>
            </a:r>
            <a:endParaRPr lang="en-US" sz="2100" dirty="0">
              <a:solidFill>
                <a:srgbClr val="00B0F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p</a:t>
            </a:r>
            <a:r>
              <a:rPr lang="en-US" sz="2100" dirty="0" err="1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ublic</a:t>
            </a:r>
            <a:endParaRPr lang="en-US" sz="2100" dirty="0">
              <a:solidFill>
                <a:srgbClr val="00B0F0"/>
              </a:solidFill>
              <a:latin typeface="Aharoni" pitchFamily="2" charset="-79"/>
              <a:cs typeface="Aharoni" pitchFamily="2" charset="-79"/>
            </a:endParaRPr>
          </a:p>
          <a:p>
            <a:pPr marL="171450" indent="-17145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worthless</a:t>
            </a:r>
          </a:p>
          <a:p>
            <a:pPr>
              <a:lnSpc>
                <a:spcPct val="90000"/>
              </a:lnSpc>
              <a:spcBef>
                <a:spcPct val="30000"/>
              </a:spcBef>
              <a:defRPr/>
            </a:pPr>
            <a:endParaRPr lang="ru-RU" sz="2100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603" y="1229710"/>
            <a:ext cx="3901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100" b="1" dirty="0">
                <a:solidFill>
                  <a:srgbClr val="FF0000"/>
                </a:solidFill>
                <a:latin typeface="Segoe UI"/>
              </a:rPr>
              <a:t>A</a:t>
            </a:r>
            <a:endParaRPr lang="ru-RU" sz="2100" b="1" dirty="0">
              <a:solidFill>
                <a:srgbClr val="FF0000"/>
              </a:solidFill>
              <a:latin typeface="Segoe U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014" y="3791607"/>
            <a:ext cx="3901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100" b="1" dirty="0">
                <a:solidFill>
                  <a:srgbClr val="FF0000"/>
                </a:solidFill>
                <a:latin typeface="Segoe UI"/>
              </a:rPr>
              <a:t>C</a:t>
            </a:r>
            <a:endParaRPr lang="ru-RU" sz="2100" b="1" dirty="0">
              <a:solidFill>
                <a:srgbClr val="FF0000"/>
              </a:solidFill>
              <a:latin typeface="Segoe U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721" y="2522483"/>
            <a:ext cx="3901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100" b="1" dirty="0">
                <a:solidFill>
                  <a:srgbClr val="FF0000"/>
                </a:solidFill>
                <a:latin typeface="Segoe UI"/>
              </a:rPr>
              <a:t>B</a:t>
            </a:r>
            <a:endParaRPr lang="ru-RU" sz="2100" b="1" dirty="0">
              <a:solidFill>
                <a:srgbClr val="FF0000"/>
              </a:solidFill>
              <a:latin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0758" y="922282"/>
            <a:ext cx="2825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tiny</a:t>
            </a:r>
          </a:p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significant</a:t>
            </a:r>
          </a:p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patiently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14701" y="3374985"/>
            <a:ext cx="2384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ugly</a:t>
            </a:r>
          </a:p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irresponsible</a:t>
            </a:r>
          </a:p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private</a:t>
            </a:r>
          </a:p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valuable</a:t>
            </a:r>
            <a:endParaRPr lang="ru-RU" sz="2400" b="1" dirty="0">
              <a:solidFill>
                <a:srgbClr val="002060"/>
              </a:solidFill>
              <a:latin typeface="Segoe UI"/>
              <a:cs typeface="Aharoni" pitchFamily="2" charset="-79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2876" y="2341200"/>
            <a:ext cx="2171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included</a:t>
            </a:r>
          </a:p>
          <a:p>
            <a:pPr defTabSz="342900"/>
            <a:r>
              <a:rPr lang="en-US" sz="2400" b="1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ability</a:t>
            </a:r>
          </a:p>
        </p:txBody>
      </p:sp>
      <p:pic>
        <p:nvPicPr>
          <p:cNvPr id="11" name="Рисунок 10" descr="imagesCMPGS9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957" y="3296471"/>
            <a:ext cx="2159441" cy="1617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agesF6YM3EG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115" y="1352139"/>
            <a:ext cx="2067728" cy="1692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imagesVFW6CID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576" y="1136614"/>
            <a:ext cx="1692535" cy="2067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E16BD06-C7E9-4D77-AED8-A35116B32839}"/>
              </a:ext>
            </a:extLst>
          </p:cNvPr>
          <p:cNvSpPr/>
          <p:nvPr/>
        </p:nvSpPr>
        <p:spPr>
          <a:xfrm>
            <a:off x="494871" y="64355"/>
            <a:ext cx="7787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n-US" sz="40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Find the opposites to the words</a:t>
            </a:r>
            <a:endParaRPr lang="ru-RU" sz="4000" dirty="0">
              <a:solidFill>
                <a:srgbClr val="00206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83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29249"/>
            <a:ext cx="9144000" cy="1075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ru-RU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358221" y="1472394"/>
            <a:ext cx="2304256" cy="172819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3300" dirty="0">
                <a:solidFill>
                  <a:srgbClr val="000066"/>
                </a:solidFill>
                <a:latin typeface="Broadway" pitchFamily="82" charset="0"/>
                <a:cs typeface="Aharoni" pitchFamily="2" charset="-79"/>
              </a:rPr>
              <a:t>Types of art</a:t>
            </a:r>
            <a:endParaRPr lang="ru-RU" sz="3300" dirty="0">
              <a:solidFill>
                <a:srgbClr val="000066"/>
              </a:solidFill>
              <a:latin typeface="Segoe UI"/>
              <a:cs typeface="Aharoni" pitchFamily="2" charset="-79"/>
            </a:endParaRPr>
          </a:p>
        </p:txBody>
      </p:sp>
      <p:cxnSp>
        <p:nvCxnSpPr>
          <p:cNvPr id="8" name="Прямая соединительная линия 7"/>
          <p:cNvCxnSpPr>
            <a:stCxn id="4" idx="0"/>
          </p:cNvCxnSpPr>
          <p:nvPr/>
        </p:nvCxnSpPr>
        <p:spPr>
          <a:xfrm flipV="1">
            <a:off x="4510348" y="841875"/>
            <a:ext cx="0" cy="63052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697948" y="2224231"/>
            <a:ext cx="99429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188887" y="88997"/>
            <a:ext cx="2756685" cy="7020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painting</a:t>
            </a:r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ru-RU" sz="2100" dirty="0">
                <a:solidFill>
                  <a:srgbClr val="0070C0"/>
                </a:solidFill>
                <a:latin typeface="Segoe UI"/>
                <a:cs typeface="Aharoni" pitchFamily="2" charset="-79"/>
              </a:rPr>
              <a:t>живопись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94491" y="1883500"/>
            <a:ext cx="2355222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sculpture</a:t>
            </a:r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ru-RU" sz="1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скульптура</a:t>
            </a:r>
            <a:endParaRPr lang="en-US" sz="18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endParaRPr lang="ru-RU" sz="2400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385792" y="2903553"/>
            <a:ext cx="914400" cy="59406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159625" y="3452806"/>
            <a:ext cx="2804864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photography</a:t>
            </a:r>
          </a:p>
          <a:p>
            <a:pPr algn="ctr" defTabSz="342900"/>
            <a:r>
              <a:rPr lang="ru-RU" sz="1800" dirty="0">
                <a:solidFill>
                  <a:srgbClr val="0070C0"/>
                </a:solidFill>
                <a:latin typeface="Segoe UI"/>
                <a:cs typeface="Aharoni" pitchFamily="2" charset="-79"/>
              </a:rPr>
              <a:t>фотография</a:t>
            </a:r>
          </a:p>
        </p:txBody>
      </p:sp>
      <p:cxnSp>
        <p:nvCxnSpPr>
          <p:cNvPr id="27" name="Прямая соединительная линия 26"/>
          <p:cNvCxnSpPr>
            <a:stCxn id="4" idx="4"/>
          </p:cNvCxnSpPr>
          <p:nvPr/>
        </p:nvCxnSpPr>
        <p:spPr>
          <a:xfrm>
            <a:off x="4510348" y="3200586"/>
            <a:ext cx="0" cy="93733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88887" y="3921901"/>
            <a:ext cx="2654105" cy="8905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spray painting</a:t>
            </a:r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ru-RU" sz="1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аэрография</a:t>
            </a:r>
          </a:p>
          <a:p>
            <a:pPr algn="ctr" defTabSz="342900"/>
            <a:endParaRPr lang="ru-RU" sz="2400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987825" y="841874"/>
            <a:ext cx="792088" cy="79547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39553" y="498974"/>
            <a:ext cx="2448271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en-US" sz="21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drawing  </a:t>
            </a:r>
          </a:p>
          <a:p>
            <a:pPr algn="ctr" defTabSz="342900"/>
            <a:r>
              <a:rPr lang="ru-RU" sz="21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рисование</a:t>
            </a:r>
            <a:endParaRPr lang="en-US" sz="21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endParaRPr lang="ru-RU" sz="2400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339752" y="2072686"/>
            <a:ext cx="104411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106045" y="1729786"/>
            <a:ext cx="2160239" cy="8419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pottery</a:t>
            </a:r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defTabSz="342900"/>
            <a:r>
              <a:rPr lang="ru-RU" sz="1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гончарное дело</a:t>
            </a:r>
          </a:p>
          <a:p>
            <a:pPr algn="ctr" defTabSz="342900"/>
            <a:endParaRPr lang="ru-RU" sz="2400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>
            <a:off x="2627784" y="2911507"/>
            <a:ext cx="966676" cy="5413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106044" y="3182155"/>
            <a:ext cx="2521740" cy="11177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endParaRPr lang="en-US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en-US" sz="24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model making</a:t>
            </a:r>
            <a:endParaRPr lang="ru-RU" sz="24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r>
              <a:rPr lang="ru-RU" sz="1800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моделирование</a:t>
            </a:r>
            <a:endParaRPr lang="en-US" sz="1800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  <a:p>
            <a:pPr algn="ctr" defTabSz="342900"/>
            <a:endParaRPr lang="ru-RU" sz="2400" dirty="0">
              <a:solidFill>
                <a:srgbClr val="FF0000"/>
              </a:solidFill>
              <a:latin typeface="Segoe UI"/>
              <a:cs typeface="Aharoni" pitchFamily="2" charset="-79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5320031" y="1113598"/>
            <a:ext cx="975166" cy="57776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Прямоугольник 1023"/>
          <p:cNvSpPr/>
          <p:nvPr/>
        </p:nvSpPr>
        <p:spPr>
          <a:xfrm>
            <a:off x="6363525" y="492023"/>
            <a:ext cx="2433299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carving</a:t>
            </a:r>
          </a:p>
          <a:p>
            <a:pPr algn="ctr" defTabSz="342900"/>
            <a:r>
              <a:rPr lang="ru-RU" sz="1800" dirty="0">
                <a:solidFill>
                  <a:srgbClr val="0070C0"/>
                </a:solidFill>
                <a:latin typeface="Segoe UI"/>
              </a:rPr>
              <a:t>резьба</a:t>
            </a:r>
            <a:endParaRPr lang="ru-RU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5604" y="4520253"/>
            <a:ext cx="268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800" b="1" dirty="0">
                <a:solidFill>
                  <a:srgbClr val="000066"/>
                </a:solidFill>
                <a:latin typeface="Segoe UI"/>
              </a:rPr>
              <a:t>Which do you like / </a:t>
            </a:r>
          </a:p>
          <a:p>
            <a:pPr defTabSz="342900"/>
            <a:r>
              <a:rPr lang="en-US" sz="1800" b="1" dirty="0">
                <a:solidFill>
                  <a:srgbClr val="000066"/>
                </a:solidFill>
                <a:latin typeface="Segoe UI"/>
              </a:rPr>
              <a:t>don’t you like? Why?</a:t>
            </a:r>
            <a:endParaRPr lang="ru-RU" sz="1800" b="1" dirty="0">
              <a:solidFill>
                <a:srgbClr val="000066"/>
              </a:solidFill>
              <a:latin typeface="Segoe U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0735" y="4520253"/>
            <a:ext cx="287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800" b="1" dirty="0">
                <a:solidFill>
                  <a:srgbClr val="7030A0"/>
                </a:solidFill>
                <a:latin typeface="Segoe UI"/>
              </a:rPr>
              <a:t>I like drawing because </a:t>
            </a:r>
          </a:p>
          <a:p>
            <a:pPr defTabSz="342900"/>
            <a:r>
              <a:rPr lang="en-US" sz="1800" b="1" dirty="0">
                <a:solidFill>
                  <a:srgbClr val="7030A0"/>
                </a:solidFill>
                <a:latin typeface="Segoe UI"/>
              </a:rPr>
              <a:t>it makes me feel relaxed.</a:t>
            </a:r>
            <a:endParaRPr lang="ru-RU" sz="1800" b="1" dirty="0">
              <a:solidFill>
                <a:srgbClr val="7030A0"/>
              </a:solidFill>
              <a:latin typeface="Segoe U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0"/>
            <a:ext cx="361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800" b="1" dirty="0">
                <a:solidFill>
                  <a:srgbClr val="70AD47">
                    <a:lumMod val="75000"/>
                  </a:srgbClr>
                </a:solidFill>
                <a:latin typeface="Segoe UI"/>
              </a:rPr>
              <a:t>Can you add any more types?</a:t>
            </a:r>
            <a:endParaRPr lang="ru-RU" sz="1800" b="1" dirty="0">
              <a:solidFill>
                <a:srgbClr val="70AD47">
                  <a:lumMod val="75000"/>
                </a:srgbClr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3841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71475" y="1662237"/>
            <a:ext cx="2547892" cy="674603"/>
          </a:xfrm>
          <a:prstGeom prst="roundRect">
            <a:avLst/>
          </a:prstGeom>
          <a:solidFill>
            <a:schemeClr val="tx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a) Salvador Dali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1475" y="2614256"/>
            <a:ext cx="2547892" cy="674603"/>
          </a:xfrm>
          <a:prstGeom prst="roundRect">
            <a:avLst/>
          </a:prstGeom>
          <a:solidFill>
            <a:schemeClr val="tx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b) Michelangelo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1473" y="3571416"/>
            <a:ext cx="2547895" cy="674603"/>
          </a:xfrm>
          <a:prstGeom prst="roundRect">
            <a:avLst/>
          </a:prstGeom>
          <a:solidFill>
            <a:schemeClr val="tx1">
              <a:alpha val="5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c) Leonardo da Vinci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1472" y="2614256"/>
            <a:ext cx="2547895" cy="674603"/>
          </a:xfrm>
          <a:prstGeom prst="roundRect">
            <a:avLst/>
          </a:prstGeom>
          <a:solidFill>
            <a:srgbClr val="FFC000">
              <a:alpha val="8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180000" rIns="90000" bIns="180000" rtlCol="0" anchor="ctr">
            <a:spAutoFit/>
          </a:bodyPr>
          <a:lstStyle/>
          <a:p>
            <a:pPr marL="90488"/>
            <a:r>
              <a:rPr lang="en-US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Open Sans" panose="020B0606030504020204" pitchFamily="34" charset="0"/>
              </a:rPr>
              <a:t>b) Michelangelo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28033" y="620411"/>
            <a:ext cx="3281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Roboto Slab" pitchFamily="2" charset="0"/>
                <a:ea typeface="Roboto Slab" pitchFamily="2" charset="0"/>
              </a:rPr>
              <a:t>Which artist spent four years on his back painting the Sistine Chapel?</a:t>
            </a:r>
            <a:endParaRPr lang="ru-RU" sz="16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71475" y="381006"/>
            <a:ext cx="446568" cy="456161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1</a:t>
            </a:r>
          </a:p>
        </p:txBody>
      </p:sp>
      <p:pic>
        <p:nvPicPr>
          <p:cNvPr id="2054" name="Picture 6" descr="https://1.bp.blogspot.com/-2c6cU6GcJsg/Vx0OQ6s-GoI/AAAAAAAAHR8/zo7u0dFZDWUrrJhcL2qKtRuB2cSKZitVQCLcB/s1600/capela_sistina_20160422_p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9049" y="0"/>
            <a:ext cx="46049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8860" y="88618"/>
            <a:ext cx="133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</a:t>
            </a:r>
            <a:endParaRPr lang="ru-RU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uiExpand="1" build="allAtOnce" animBg="1"/>
      <p:bldP spid="12" grpId="0" animBg="1"/>
      <p:bldP spid="13" grpId="0" animBg="1"/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829</Words>
  <Application>Microsoft Office PowerPoint</Application>
  <PresentationFormat>Экран (16:9)</PresentationFormat>
  <Paragraphs>255</Paragraphs>
  <Slides>19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2018-12-18T11:57:43Z</dcterms:created>
  <dcterms:modified xsi:type="dcterms:W3CDTF">2020-05-21T17:43:01Z</dcterms:modified>
</cp:coreProperties>
</file>