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26" r:id="rId2"/>
    <p:sldId id="410" r:id="rId3"/>
    <p:sldId id="379" r:id="rId4"/>
    <p:sldId id="413" r:id="rId5"/>
    <p:sldId id="406" r:id="rId6"/>
    <p:sldId id="414" r:id="rId7"/>
    <p:sldId id="415" r:id="rId8"/>
    <p:sldId id="416" r:id="rId9"/>
    <p:sldId id="417" r:id="rId10"/>
    <p:sldId id="418" r:id="rId11"/>
    <p:sldId id="419" r:id="rId12"/>
    <p:sldId id="412" r:id="rId13"/>
    <p:sldId id="391" r:id="rId1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4F81BD"/>
    <a:srgbClr val="F9FEB4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5" autoAdjust="0"/>
    <p:restoredTop sz="92910" autoAdjust="0"/>
  </p:normalViewPr>
  <p:slideViewPr>
    <p:cSldViewPr>
      <p:cViewPr>
        <p:scale>
          <a:sx n="75" d="100"/>
          <a:sy n="75" d="100"/>
        </p:scale>
        <p:origin x="-1278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58BC502-1BBB-4A99-AD55-A5D240B9C813}" type="datetimeFigureOut">
              <a:rPr lang="ru-RU"/>
              <a:pPr>
                <a:defRPr/>
              </a:pPr>
              <a:t>14.05.2020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A4CBC65-F31B-40DD-8F19-C655FD389BE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19287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4CBC65-F31B-40DD-8F19-C655FD389BEF}" type="slidenum">
              <a:rPr lang="ru-RU" altLang="ru-RU" smtClean="0"/>
              <a:pPr>
                <a:defRPr/>
              </a:pPr>
              <a:t>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93273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4CBC65-F31B-40DD-8F19-C655FD389BEF}" type="slidenum">
              <a:rPr lang="ru-RU" altLang="ru-RU" smtClean="0"/>
              <a:pPr>
                <a:defRPr/>
              </a:pPr>
              <a:t>9</a:t>
            </a:fld>
            <a:endParaRPr lang="ru-RU" alt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4CBC65-F31B-40DD-8F19-C655FD389BEF}" type="slidenum">
              <a:rPr lang="ru-RU" altLang="ru-RU" smtClean="0"/>
              <a:pPr>
                <a:defRPr/>
              </a:pPr>
              <a:t>13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18952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post-279854-1298288370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8" descr="97e6b01896c7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2F612-0DAC-4CC2-8914-6234DE49AB26}" type="datetimeFigureOut">
              <a:rPr lang="ru-RU"/>
              <a:pPr>
                <a:defRPr/>
              </a:pPr>
              <a:t>14.05.2020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8902F-BF31-4EEC-B98B-869CBFA67D8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41636035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66429-3380-4AB2-968F-F3E81DE0C722}" type="datetimeFigureOut">
              <a:rPr lang="ru-RU"/>
              <a:pPr>
                <a:defRPr/>
              </a:pPr>
              <a:t>14.05.2020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86086-4809-4DF1-9F46-25744DF3E6B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72374362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D10FE-D4E7-4D41-8B7A-CCDF646357F0}" type="datetimeFigureOut">
              <a:rPr lang="ru-RU"/>
              <a:pPr>
                <a:defRPr/>
              </a:pPr>
              <a:t>14.05.2020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C75BD-752F-414A-B0B0-DA3BFFBFD8D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43723610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A80CC-8131-43BA-A830-D2B45B2EF970}" type="datetimeFigureOut">
              <a:rPr lang="ru-RU"/>
              <a:pPr>
                <a:defRPr/>
              </a:pPr>
              <a:t>14.05.2020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5E5DE-6D93-42AD-ABF8-1E0CE44627B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50084102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E7D11-32EC-4097-865C-257D77152121}" type="datetimeFigureOut">
              <a:rPr lang="ru-RU"/>
              <a:pPr>
                <a:defRPr/>
              </a:pPr>
              <a:t>14.05.2020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F4100-EDA8-4CFA-836B-784FFEA5D8F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16083837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DA43C-4BB1-4010-9090-CCFF03400110}" type="datetimeFigureOut">
              <a:rPr lang="ru-RU"/>
              <a:pPr>
                <a:defRPr/>
              </a:pPr>
              <a:t>14.05.2020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C2DCC-6B7C-4840-9571-06F1BF0FE6C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14675776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223B1-1C4C-467D-BC11-53FCDC9379B9}" type="datetimeFigureOut">
              <a:rPr lang="ru-RU"/>
              <a:pPr>
                <a:defRPr/>
              </a:pPr>
              <a:t>14.05.2020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0D0D6-E10C-4FFD-8029-D08FCDB5D4D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54130821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5DD91-4EC0-4019-A000-4C38D357788A}" type="datetimeFigureOut">
              <a:rPr lang="ru-RU"/>
              <a:pPr>
                <a:defRPr/>
              </a:pPr>
              <a:t>14.05.2020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92FE1-7D5A-4DB7-83C8-93EE62DEC82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22761846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DEA09-6623-4625-AC70-737A309A5E06}" type="datetimeFigureOut">
              <a:rPr lang="ru-RU"/>
              <a:pPr>
                <a:defRPr/>
              </a:pPr>
              <a:t>14.05.2020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F9FA1-6480-47A8-B11D-79A9873810D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95953126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0978-60C9-48DC-AB7C-61048A8A3B36}" type="datetimeFigureOut">
              <a:rPr lang="ru-RU"/>
              <a:pPr>
                <a:defRPr/>
              </a:pPr>
              <a:t>14.05.2020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96596-CA6F-4C28-A016-CF6732D1EED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01326962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B6233-D69E-4955-9E1F-6810A27185FB}" type="datetimeFigureOut">
              <a:rPr lang="ru-RU"/>
              <a:pPr>
                <a:defRPr/>
              </a:pPr>
              <a:t>14.05.2020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156D2-2255-4984-9080-25A2BC6B105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84218780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E2D8AA2-861F-402B-80D0-0DD98296F401}" type="datetimeFigureOut">
              <a:rPr lang="ru-RU"/>
              <a:pPr>
                <a:defRPr/>
              </a:pPr>
              <a:t>14.05.2020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5DD2DA2-801D-4D54-9667-67DF6884DF9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transition spd="slow">
    <p:cove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2.rozetka.ua/goods/2806062/16793972_images_28060623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2935">
            <a:off x="-161697" y="3921482"/>
            <a:ext cx="2394928" cy="309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14348" y="1643050"/>
            <a:ext cx="7561565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/>
                <a:solidFill>
                  <a:srgbClr val="C00000"/>
                </a:solidFill>
              </a:rPr>
              <a:t>Тема:</a:t>
            </a:r>
          </a:p>
          <a:p>
            <a:pPr algn="ctr"/>
            <a:r>
              <a:rPr lang="ru-RU" sz="4400" b="1" dirty="0" smtClean="0">
                <a:ln/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Самостоятельные </a:t>
            </a:r>
          </a:p>
          <a:p>
            <a:pPr algn="ctr"/>
            <a:r>
              <a:rPr lang="ru-RU" sz="4400" b="1" dirty="0" smtClean="0">
                <a:ln/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и служебные части речи</a:t>
            </a:r>
          </a:p>
        </p:txBody>
      </p:sp>
      <p:sp>
        <p:nvSpPr>
          <p:cNvPr id="2" name="Управляющая кнопка: документ 1">
            <a:hlinkClick r:id="" action="ppaction://hlinkshowjump?jump=lastslide" highlightClick="1"/>
          </p:cNvPr>
          <p:cNvSpPr/>
          <p:nvPr/>
        </p:nvSpPr>
        <p:spPr>
          <a:xfrm>
            <a:off x="224536" y="192581"/>
            <a:ext cx="360040" cy="360040"/>
          </a:xfrm>
          <a:prstGeom prst="actionButton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18469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28596" y="214290"/>
            <a:ext cx="8183562" cy="105092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ru-RU" dirty="0" smtClean="0">
                <a:solidFill>
                  <a:srgbClr val="FF0000"/>
                </a:solidFill>
                <a:effectLst/>
              </a:rPr>
              <a:t>Служебные части речи</a:t>
            </a:r>
          </a:p>
        </p:txBody>
      </p:sp>
      <p:sp>
        <p:nvSpPr>
          <p:cNvPr id="16387" name="Rectangle 3"/>
          <p:cNvSpPr>
            <a:spLocks noGrp="1"/>
          </p:cNvSpPr>
          <p:nvPr>
            <p:ph type="body" idx="4294967295"/>
          </p:nvPr>
        </p:nvSpPr>
        <p:spPr>
          <a:xfrm>
            <a:off x="0" y="1214422"/>
            <a:ext cx="8686800" cy="5072098"/>
          </a:xfrm>
        </p:spPr>
        <p:txBody>
          <a:bodyPr/>
          <a:lstStyle/>
          <a:p>
            <a:pPr algn="ctr">
              <a:buNone/>
            </a:pPr>
            <a:r>
              <a:rPr lang="ru-RU" altLang="ru-RU" sz="4000" b="1" dirty="0" smtClean="0">
                <a:solidFill>
                  <a:srgbClr val="0033CC"/>
                </a:solidFill>
              </a:rPr>
              <a:t>В, И, ОТ, ПРО, ПО, ИЛИ, НО, А, НЕ, НИ, КАК, БЫ</a:t>
            </a:r>
          </a:p>
          <a:p>
            <a:pPr algn="ctr">
              <a:buNone/>
            </a:pPr>
            <a:r>
              <a:rPr lang="ru-RU" altLang="ru-RU" sz="4000" b="1" dirty="0" smtClean="0">
                <a:solidFill>
                  <a:srgbClr val="0033CC"/>
                </a:solidFill>
              </a:rPr>
              <a:t>Попробуйте составить предложение  с данными словами. Получилось?</a:t>
            </a:r>
          </a:p>
          <a:p>
            <a:pPr algn="ctr">
              <a:buNone/>
            </a:pPr>
            <a:r>
              <a:rPr lang="ru-RU" altLang="ru-RU" sz="4000" b="1" dirty="0" smtClean="0">
                <a:solidFill>
                  <a:srgbClr val="C00000"/>
                </a:solidFill>
              </a:rPr>
              <a:t>Вывод: к служебным частям речи нельзя задать вопрос, они не являются членами предложения </a:t>
            </a:r>
          </a:p>
          <a:p>
            <a:pPr algn="ctr">
              <a:buNone/>
            </a:pPr>
            <a:endParaRPr lang="ru-RU" altLang="ru-RU" sz="4000" dirty="0" smtClean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73" name="Group 29"/>
          <p:cNvGraphicFramePr>
            <a:graphicFrameLocks noGrp="1"/>
          </p:cNvGraphicFramePr>
          <p:nvPr/>
        </p:nvGraphicFramePr>
        <p:xfrm>
          <a:off x="755650" y="765175"/>
          <a:ext cx="7358063" cy="5472113"/>
        </p:xfrm>
        <a:graphic>
          <a:graphicData uri="http://schemas.openxmlformats.org/drawingml/2006/table">
            <a:tbl>
              <a:tblPr/>
              <a:tblGrid>
                <a:gridCol w="2452688"/>
                <a:gridCol w="2452687"/>
                <a:gridCol w="2452688"/>
              </a:tblGrid>
              <a:tr h="746125"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Предлоги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Союзы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Частицы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0"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    от   про   по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    или   а    но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как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 ни   бы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1988"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gerian" panose="04020705040A02060702" pitchFamily="82" charset="0"/>
                          <a:cs typeface="Arial" panose="020B0604020202020204" pitchFamily="34" charset="0"/>
                        </a:rPr>
                        <a:t>Связывают слова в предложениях и словосочета-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gerian" panose="04020705040A02060702" pitchFamily="82" charset="0"/>
                          <a:cs typeface="Arial" panose="020B0604020202020204" pitchFamily="34" charset="0"/>
                        </a:rPr>
                        <a:t>ниях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gerian" panose="04020705040A02060702" pitchFamily="8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Связывают: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gerian" panose="04020705040A02060702" pitchFamily="8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-однородные члены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gerian" panose="04020705040A02060702" pitchFamily="8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предложения,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gerian" panose="04020705040A02060702" pitchFamily="8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gerian" panose="04020705040A02060702" pitchFamily="8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части сложного предложения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gerian" panose="04020705040A02060702" pitchFamily="82" charset="0"/>
                          <a:cs typeface="Arial" panose="020B0604020202020204" pitchFamily="34" charset="0"/>
                        </a:rPr>
                        <a:t>Вносят </a:t>
                      </a:r>
                      <a:r>
                        <a:rPr kumimoji="0" lang="ru-RU" alt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gerian" panose="04020705040A02060702" pitchFamily="82" charset="0"/>
                          <a:cs typeface="Arial" panose="020B0604020202020204" pitchFamily="34" charset="0"/>
                        </a:rPr>
                        <a:t>дополнитель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gerian" panose="04020705040A02060702" pitchFamily="82" charset="0"/>
                          <a:cs typeface="Arial" panose="020B0604020202020204" pitchFamily="34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gerian" panose="04020705040A02060702" pitchFamily="82" charset="0"/>
                          <a:cs typeface="Arial" panose="020B0604020202020204" pitchFamily="34" charset="0"/>
                        </a:rPr>
                        <a:t>ные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gerian" panose="04020705040A02060702" pitchFamily="82" charset="0"/>
                          <a:cs typeface="Arial" panose="020B0604020202020204" pitchFamily="34" charset="0"/>
                        </a:rPr>
                        <a:t> оттенки в значение других слов и предложений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lgerian" panose="04020705040A02060702" pitchFamily="8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52" name="TextBox 6"/>
          <p:cNvSpPr txBox="1">
            <a:spLocks noChangeArrowheads="1"/>
          </p:cNvSpPr>
          <p:nvPr/>
        </p:nvSpPr>
        <p:spPr bwMode="auto">
          <a:xfrm>
            <a:off x="5724525" y="3933825"/>
            <a:ext cx="2643188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15000"/>
              </a:lnSpc>
            </a:pPr>
            <a:endParaRPr lang="ru-RU" altLang="ru-RU" sz="2400" b="1">
              <a:latin typeface="Times New Roman" pitchFamily="18" charset="0"/>
              <a:cs typeface="Arial" charset="0"/>
            </a:endParaRPr>
          </a:p>
          <a:p>
            <a:pPr algn="ctr" eaLnBrk="1" hangingPunct="1">
              <a:lnSpc>
                <a:spcPct val="115000"/>
              </a:lnSpc>
            </a:pPr>
            <a:endParaRPr lang="ru-RU" altLang="ru-RU" sz="2400" b="1">
              <a:latin typeface="Times New Roman" pitchFamily="18" charset="0"/>
              <a:cs typeface="Arial" charset="0"/>
            </a:endParaRPr>
          </a:p>
          <a:p>
            <a:pPr algn="ctr" eaLnBrk="1" hangingPunct="1">
              <a:lnSpc>
                <a:spcPct val="115000"/>
              </a:lnSpc>
            </a:pPr>
            <a:endParaRPr lang="ru-RU" altLang="ru-RU" sz="2400" b="1">
              <a:latin typeface="Times New Roman" pitchFamily="18" charset="0"/>
              <a:cs typeface="Arial" charset="0"/>
            </a:endParaRPr>
          </a:p>
          <a:p>
            <a:pPr algn="ctr" eaLnBrk="1" hangingPunct="1"/>
            <a:endParaRPr lang="ru-RU" altLang="ru-RU" sz="2400" b="1"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Выполни письменно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C00000"/>
                </a:solidFill>
              </a:rPr>
              <a:t>упр. 177 стр.118; 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упр. 179 стр.119; 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учебник 2010г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tx2"/>
                </a:solidFill>
              </a:rPr>
              <a:t>упр. 207 стр.121; </a:t>
            </a:r>
            <a:br>
              <a:rPr lang="ru-RU" sz="3600" dirty="0" smtClean="0">
                <a:solidFill>
                  <a:schemeClr val="tx2"/>
                </a:solidFill>
              </a:rPr>
            </a:br>
            <a:r>
              <a:rPr lang="ru-RU" sz="3600" dirty="0" smtClean="0">
                <a:solidFill>
                  <a:schemeClr val="tx2"/>
                </a:solidFill>
              </a:rPr>
              <a:t>упр. 209 стр.122 </a:t>
            </a:r>
            <a:br>
              <a:rPr lang="ru-RU" sz="3600" dirty="0" smtClean="0">
                <a:solidFill>
                  <a:schemeClr val="tx2"/>
                </a:solidFill>
              </a:rPr>
            </a:br>
            <a:r>
              <a:rPr lang="ru-RU" sz="3600" dirty="0" smtClean="0">
                <a:solidFill>
                  <a:schemeClr val="tx2"/>
                </a:solidFill>
              </a:rPr>
              <a:t>учебник 2014г</a:t>
            </a:r>
            <a:endParaRPr lang="ru-RU" sz="36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6050" y="285728"/>
            <a:ext cx="39862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 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>
            <a:hlinkClick r:id="" action="ppaction://hlinkshowjump?jump=nextslide"/>
          </p:cNvPr>
          <p:cNvSpPr/>
          <p:nvPr/>
        </p:nvSpPr>
        <p:spPr>
          <a:xfrm>
            <a:off x="0" y="5661248"/>
            <a:ext cx="971600" cy="1196752"/>
          </a:xfrm>
          <a:prstGeom prst="round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5874" t="35147" r="21382" b="19941"/>
          <a:stretch/>
        </p:blipFill>
        <p:spPr>
          <a:xfrm>
            <a:off x="407767" y="857232"/>
            <a:ext cx="8736233" cy="351580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57356" y="4572008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2800" dirty="0" smtClean="0"/>
              <a:t>Домашнее задание отправь </a:t>
            </a:r>
          </a:p>
          <a:p>
            <a:pPr algn="ctr">
              <a:buFont typeface="Arial" charset="0"/>
              <a:buNone/>
            </a:pPr>
            <a:r>
              <a:rPr lang="ru-RU" sz="2800" dirty="0" smtClean="0"/>
              <a:t>на </a:t>
            </a:r>
            <a:r>
              <a:rPr lang="en-US" sz="2800" b="1" dirty="0" err="1" smtClean="0"/>
              <a:t>WhatsApp</a:t>
            </a:r>
            <a:r>
              <a:rPr lang="ru-RU" sz="2800" b="1" dirty="0" smtClean="0"/>
              <a:t> учителя. </a:t>
            </a:r>
          </a:p>
          <a:p>
            <a:pPr algn="ctr">
              <a:buFont typeface="Arial" charset="0"/>
              <a:buNone/>
            </a:pPr>
            <a:r>
              <a:rPr lang="ru-RU" sz="2800" b="1" dirty="0" smtClean="0"/>
              <a:t>Спасибо за урок!</a:t>
            </a:r>
            <a:r>
              <a:rPr lang="ru-RU" sz="2800" dirty="0" smtClean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396587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Открой тетрадь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Запиши число,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классная работа. Перепиши в тетрадь словарные слова, вставляя пропущенные буквы.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hlinkClick r:id="" action="ppaction://hlinkshowjump?jump=nextslide"/>
          </p:cNvPr>
          <p:cNvSpPr/>
          <p:nvPr/>
        </p:nvSpPr>
        <p:spPr>
          <a:xfrm>
            <a:off x="0" y="5661248"/>
            <a:ext cx="971600" cy="1196752"/>
          </a:xfrm>
          <a:prstGeom prst="round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l="21621" t="23102" r="33397" b="56515"/>
          <a:stretch/>
        </p:blipFill>
        <p:spPr>
          <a:xfrm>
            <a:off x="179512" y="169668"/>
            <a:ext cx="7111754" cy="18118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/>
          <a:srcRect l="23837" t="58956" r="37256" b="34515"/>
          <a:stretch/>
        </p:blipFill>
        <p:spPr>
          <a:xfrm>
            <a:off x="609673" y="2756433"/>
            <a:ext cx="6580236" cy="6207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/>
          <a:srcRect l="21635" t="43288" r="33397" b="47167"/>
          <a:stretch/>
        </p:blipFill>
        <p:spPr>
          <a:xfrm>
            <a:off x="611560" y="1894978"/>
            <a:ext cx="7344816" cy="8765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/>
          <a:srcRect l="27310" t="56206" r="37895" b="33013"/>
          <a:stretch/>
        </p:blipFill>
        <p:spPr>
          <a:xfrm>
            <a:off x="609673" y="3426891"/>
            <a:ext cx="5799160" cy="101020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/>
          <a:srcRect l="27310" t="70067" r="37895" b="19152"/>
          <a:stretch/>
        </p:blipFill>
        <p:spPr>
          <a:xfrm>
            <a:off x="609673" y="4243722"/>
            <a:ext cx="5287137" cy="9210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/>
          <a:srcRect l="12247" t="64214" r="42526" b="28732"/>
          <a:stretch/>
        </p:blipFill>
        <p:spPr>
          <a:xfrm>
            <a:off x="505409" y="5077070"/>
            <a:ext cx="8303632" cy="72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0768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611188" y="836613"/>
            <a:ext cx="8064500" cy="23320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6EA0B0"/>
              </a:buClr>
              <a:buSzPct val="75000"/>
              <a:defRPr/>
            </a:pPr>
            <a:r>
              <a:rPr lang="ru-RU" altLang="ru-RU" sz="3600" b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Местоимение, предлог, существительное, числительное, частица, глагол, прилагательное, наречие, союз  </a:t>
            </a:r>
          </a:p>
        </p:txBody>
      </p:sp>
      <p:sp>
        <p:nvSpPr>
          <p:cNvPr id="7" name="Заголовок 6"/>
          <p:cNvSpPr>
            <a:spLocks/>
          </p:cNvSpPr>
          <p:nvPr/>
        </p:nvSpPr>
        <p:spPr bwMode="auto">
          <a:xfrm>
            <a:off x="611188" y="3716338"/>
            <a:ext cx="8183562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ru-RU" altLang="ru-RU" sz="3200" b="1" dirty="0">
                <a:solidFill>
                  <a:schemeClr val="hlink"/>
                </a:solidFill>
                <a:latin typeface="Times New Roman" pitchFamily="18" charset="0"/>
              </a:rPr>
              <a:t>Распределите части речи на две </a:t>
            </a:r>
            <a:r>
              <a:rPr lang="ru-RU" altLang="ru-RU" sz="3200" b="1" dirty="0" smtClean="0">
                <a:solidFill>
                  <a:schemeClr val="hlink"/>
                </a:solidFill>
                <a:latin typeface="Times New Roman" pitchFamily="18" charset="0"/>
              </a:rPr>
              <a:t>группы (устно)</a:t>
            </a:r>
            <a:endParaRPr lang="ru-RU" altLang="ru-RU" sz="3200" b="1" dirty="0">
              <a:solidFill>
                <a:schemeClr val="hlin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03485" y="407990"/>
            <a:ext cx="3137030" cy="79208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hangingPunct="0">
              <a:lnSpc>
                <a:spcPct val="115000"/>
              </a:lnSpc>
              <a:spcBef>
                <a:spcPts val="40"/>
              </a:spcBef>
              <a:spcAft>
                <a:spcPts val="0"/>
              </a:spcAft>
            </a:pPr>
            <a:r>
              <a:rPr lang="ru-RU" sz="2400" b="1" cap="all" dirty="0">
                <a:solidFill>
                  <a:srgbClr val="FF0000"/>
                </a:solidFill>
                <a:latin typeface="Times New Roman"/>
                <a:ea typeface="Times New Roman"/>
              </a:rPr>
              <a:t>части речи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85952" y="1654384"/>
            <a:ext cx="3686048" cy="576064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hangingPunct="0">
              <a:lnSpc>
                <a:spcPct val="115000"/>
              </a:lnSpc>
              <a:spcBef>
                <a:spcPts val="4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САМОСТОЯТЕЛЬНЫЕ</a:t>
            </a:r>
            <a:endParaRPr lang="ru-RU" sz="2400" b="1" dirty="0">
              <a:solidFill>
                <a:srgbClr val="002060"/>
              </a:solidFill>
              <a:latin typeface="Times New Roman"/>
              <a:ea typeface="Times New Roman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670888" y="2465306"/>
            <a:ext cx="1214772" cy="576064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lnSpc>
                <a:spcPct val="115000"/>
              </a:lnSpc>
              <a:spcBef>
                <a:spcPts val="40"/>
              </a:spcBef>
              <a:spcAft>
                <a:spcPts val="0"/>
              </a:spcAft>
            </a:pPr>
            <a:endParaRPr lang="ru-RU" b="1" dirty="0">
              <a:solidFill>
                <a:srgbClr val="7030A0"/>
              </a:solidFill>
              <a:latin typeface="Times New Roman"/>
              <a:ea typeface="Times New Roman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61307" y="2443635"/>
            <a:ext cx="1384136" cy="576064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lnSpc>
                <a:spcPct val="115000"/>
              </a:lnSpc>
              <a:spcBef>
                <a:spcPts val="40"/>
              </a:spcBef>
              <a:spcAft>
                <a:spcPts val="0"/>
              </a:spcAft>
            </a:pPr>
            <a:endParaRPr lang="ru-RU" sz="2400" b="1" dirty="0">
              <a:solidFill>
                <a:srgbClr val="002060"/>
              </a:solidFill>
              <a:latin typeface="Times New Roman"/>
              <a:ea typeface="Times New Roman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04540" y="1696912"/>
            <a:ext cx="3312368" cy="576064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hangingPunct="0">
              <a:lnSpc>
                <a:spcPct val="115000"/>
              </a:lnSpc>
              <a:spcBef>
                <a:spcPts val="4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СЛУЖЕБНЫЕ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/>
              <a:ea typeface="Times New Roman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9571" y="2443635"/>
            <a:ext cx="1240120" cy="576064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lnSpc>
                <a:spcPct val="115000"/>
              </a:lnSpc>
              <a:spcBef>
                <a:spcPts val="40"/>
              </a:spcBef>
              <a:spcAft>
                <a:spcPts val="0"/>
              </a:spcAft>
            </a:pPr>
            <a:endParaRPr lang="ru-RU" sz="2400" b="1" cap="all" dirty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82213" y="2492273"/>
            <a:ext cx="1240120" cy="527426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lnSpc>
                <a:spcPct val="115000"/>
              </a:lnSpc>
              <a:spcBef>
                <a:spcPts val="40"/>
              </a:spcBef>
              <a:spcAft>
                <a:spcPts val="0"/>
              </a:spcAft>
            </a:pPr>
            <a:endParaRPr lang="ru-RU" sz="2400" b="1" dirty="0">
              <a:solidFill>
                <a:srgbClr val="002060"/>
              </a:solidFill>
              <a:latin typeface="Times New Roman"/>
              <a:ea typeface="Times New Roman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757236" y="3447552"/>
            <a:ext cx="1093636" cy="576064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lnSpc>
                <a:spcPct val="115000"/>
              </a:lnSpc>
              <a:spcBef>
                <a:spcPts val="40"/>
              </a:spcBef>
              <a:spcAft>
                <a:spcPts val="0"/>
              </a:spcAft>
            </a:pPr>
            <a:endParaRPr lang="ru-RU" b="1" dirty="0">
              <a:solidFill>
                <a:srgbClr val="7030A0"/>
              </a:solidFill>
              <a:latin typeface="Times New Roman"/>
              <a:ea typeface="Times New Roman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793752" y="2451554"/>
            <a:ext cx="1108132" cy="576064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lnSpc>
                <a:spcPct val="115000"/>
              </a:lnSpc>
              <a:spcBef>
                <a:spcPts val="40"/>
              </a:spcBef>
              <a:spcAft>
                <a:spcPts val="0"/>
              </a:spcAft>
            </a:pPr>
            <a:endParaRPr lang="ru-RU" b="1" dirty="0">
              <a:solidFill>
                <a:srgbClr val="7030A0"/>
              </a:solidFill>
              <a:latin typeface="Times New Roman"/>
              <a:ea typeface="Times New Roman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70888" y="2465306"/>
            <a:ext cx="1600588" cy="576064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lnSpc>
                <a:spcPct val="115000"/>
              </a:lnSpc>
              <a:spcBef>
                <a:spcPts val="40"/>
              </a:spcBef>
              <a:spcAft>
                <a:spcPts val="0"/>
              </a:spcAft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ПРЕДЛОГ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/>
              <a:ea typeface="Times New Roman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61307" y="2450381"/>
            <a:ext cx="1667548" cy="576064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lnSpc>
                <a:spcPct val="115000"/>
              </a:lnSpc>
              <a:spcBef>
                <a:spcPts val="4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ПРИЛАГ.</a:t>
            </a:r>
            <a:endParaRPr lang="ru-RU" sz="2400" b="1" dirty="0">
              <a:solidFill>
                <a:srgbClr val="002060"/>
              </a:solidFill>
              <a:latin typeface="Times New Roman"/>
              <a:ea typeface="Times New Roman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69571" y="2450381"/>
            <a:ext cx="1240120" cy="576064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lnSpc>
                <a:spcPct val="115000"/>
              </a:lnSpc>
              <a:spcBef>
                <a:spcPts val="40"/>
              </a:spcBef>
              <a:spcAft>
                <a:spcPts val="0"/>
              </a:spcAft>
            </a:pPr>
            <a:r>
              <a:rPr lang="ru-RU" sz="2400" b="1" cap="all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Сущ.</a:t>
            </a:r>
            <a:endParaRPr lang="ru-RU" sz="2400" b="1" cap="all" dirty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640507" y="2450381"/>
            <a:ext cx="1523532" cy="576064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lnSpc>
                <a:spcPct val="115000"/>
              </a:lnSpc>
              <a:spcBef>
                <a:spcPts val="4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ГЛАГОЛ</a:t>
            </a:r>
            <a:endParaRPr lang="ru-RU" sz="2400" b="1" dirty="0">
              <a:solidFill>
                <a:srgbClr val="002060"/>
              </a:solidFill>
              <a:latin typeface="Times New Roman"/>
              <a:ea typeface="Times New Roman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801000" y="2465306"/>
            <a:ext cx="1093636" cy="576064"/>
          </a:xfrm>
          <a:prstGeom prst="roundRect">
            <a:avLst>
              <a:gd name="adj" fmla="val 19167"/>
            </a:avLst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lnSpc>
                <a:spcPct val="115000"/>
              </a:lnSpc>
              <a:spcBef>
                <a:spcPts val="40"/>
              </a:spcBef>
              <a:spcAft>
                <a:spcPts val="0"/>
              </a:spcAft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СОЮЗ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/>
              <a:ea typeface="Times New Roman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516216" y="3440920"/>
            <a:ext cx="1575676" cy="576064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lnSpc>
                <a:spcPct val="115000"/>
              </a:lnSpc>
              <a:spcBef>
                <a:spcPts val="40"/>
              </a:spcBef>
              <a:spcAft>
                <a:spcPts val="0"/>
              </a:spcAft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ЧАСТИЦА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/>
              <a:ea typeface="Times New Roman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948439" y="3306944"/>
            <a:ext cx="1384136" cy="576064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lnSpc>
                <a:spcPct val="115000"/>
              </a:lnSpc>
              <a:spcBef>
                <a:spcPts val="40"/>
              </a:spcBef>
              <a:spcAft>
                <a:spcPts val="0"/>
              </a:spcAft>
            </a:pPr>
            <a:endParaRPr lang="ru-RU" sz="2400" b="1" dirty="0">
              <a:solidFill>
                <a:srgbClr val="002060"/>
              </a:solidFill>
              <a:latin typeface="Times New Roman"/>
              <a:ea typeface="Times New Roman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71650" y="3316871"/>
            <a:ext cx="1565212" cy="576064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lnSpc>
                <a:spcPct val="115000"/>
              </a:lnSpc>
              <a:spcBef>
                <a:spcPts val="40"/>
              </a:spcBef>
              <a:spcAft>
                <a:spcPts val="0"/>
              </a:spcAft>
            </a:pPr>
            <a:endParaRPr lang="ru-RU" sz="2400" b="1" cap="all" dirty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723241" y="4289969"/>
            <a:ext cx="1422202" cy="576064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lnSpc>
                <a:spcPct val="115000"/>
              </a:lnSpc>
              <a:spcBef>
                <a:spcPts val="40"/>
              </a:spcBef>
              <a:spcAft>
                <a:spcPts val="0"/>
              </a:spcAft>
            </a:pPr>
            <a:endParaRPr lang="ru-RU" sz="2400" b="1" dirty="0">
              <a:solidFill>
                <a:srgbClr val="002060"/>
              </a:solidFill>
              <a:latin typeface="Times New Roman"/>
              <a:ea typeface="Times New Roman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822480" y="3290506"/>
            <a:ext cx="1749520" cy="620193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lnSpc>
                <a:spcPct val="115000"/>
              </a:lnSpc>
              <a:spcBef>
                <a:spcPts val="4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числит.</a:t>
            </a:r>
            <a:endParaRPr lang="ru-RU" sz="3200" b="1" dirty="0">
              <a:solidFill>
                <a:srgbClr val="002060"/>
              </a:solidFill>
              <a:latin typeface="Times New Roman"/>
              <a:ea typeface="Times New Roman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33488" y="3246378"/>
            <a:ext cx="2041535" cy="664322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lnSpc>
                <a:spcPct val="115000"/>
              </a:lnSpc>
              <a:spcBef>
                <a:spcPts val="40"/>
              </a:spcBef>
              <a:spcAft>
                <a:spcPts val="0"/>
              </a:spcAft>
            </a:pPr>
            <a:r>
              <a:rPr lang="ru-RU" sz="2400" b="1" cap="all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местоим</a:t>
            </a:r>
            <a:r>
              <a:rPr lang="ru-RU" sz="2400" b="1" cap="all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sz="2400" b="1" cap="all" dirty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705282" y="4240038"/>
            <a:ext cx="1914629" cy="675926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lnSpc>
                <a:spcPct val="115000"/>
              </a:lnSpc>
              <a:spcBef>
                <a:spcPts val="4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наречие</a:t>
            </a:r>
            <a:endParaRPr lang="ru-RU" sz="3200" b="1" dirty="0">
              <a:solidFill>
                <a:srgbClr val="002060"/>
              </a:solidFill>
              <a:latin typeface="Times New Roman"/>
              <a:ea typeface="Times New Roman"/>
            </a:endParaRPr>
          </a:p>
        </p:txBody>
      </p:sp>
      <p:cxnSp>
        <p:nvCxnSpPr>
          <p:cNvPr id="32" name="Прямая со стрелкой 31"/>
          <p:cNvCxnSpPr>
            <a:stCxn id="2" idx="2"/>
            <a:endCxn id="3" idx="0"/>
          </p:cNvCxnSpPr>
          <p:nvPr/>
        </p:nvCxnSpPr>
        <p:spPr>
          <a:xfrm flipH="1">
            <a:off x="2728976" y="1200078"/>
            <a:ext cx="1843024" cy="4543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2" idx="2"/>
            <a:endCxn id="6" idx="0"/>
          </p:cNvCxnSpPr>
          <p:nvPr/>
        </p:nvCxnSpPr>
        <p:spPr>
          <a:xfrm>
            <a:off x="4572000" y="1200078"/>
            <a:ext cx="2588724" cy="496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8248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8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9750" y="476250"/>
            <a:ext cx="8183563" cy="2592388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ru-RU" sz="4400" smtClean="0">
                <a:solidFill>
                  <a:srgbClr val="0033CC"/>
                </a:solidFill>
                <a:effectLst/>
                <a:latin typeface="Times New Roman" pitchFamily="18" charset="0"/>
              </a:rPr>
              <a:t>Чем служебные части речи отличаются от самостоятельных?</a:t>
            </a:r>
          </a:p>
        </p:txBody>
      </p:sp>
      <p:pic>
        <p:nvPicPr>
          <p:cNvPr id="10243" name="Picture 4" descr="C:\Users\User\Desktop\Вопросик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3500438"/>
            <a:ext cx="2103437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533400" indent="-533400">
              <a:buNone/>
            </a:pPr>
            <a:r>
              <a:rPr lang="ru-RU" altLang="ru-RU" sz="3200" b="1" dirty="0" smtClean="0">
                <a:solidFill>
                  <a:schemeClr val="hlink"/>
                </a:solidFill>
                <a:latin typeface="Times New Roman" pitchFamily="18" charset="0"/>
              </a:rPr>
              <a:t>Попробуй составить предложения с данными словами </a:t>
            </a:r>
          </a:p>
          <a:p>
            <a:pPr marL="533400" indent="-533400">
              <a:buFont typeface="Wingdings 2" pitchFamily="18" charset="2"/>
              <a:buNone/>
            </a:pPr>
            <a:r>
              <a:rPr lang="ru-RU" altLang="ru-RU" sz="3600" b="1" dirty="0" smtClean="0">
                <a:solidFill>
                  <a:schemeClr val="hlink"/>
                </a:solidFill>
                <a:latin typeface="Times New Roman" pitchFamily="18" charset="0"/>
              </a:rPr>
              <a:t>1. Радостная, облетела, мир, весть</a:t>
            </a:r>
          </a:p>
          <a:p>
            <a:pPr marL="533400" indent="-533400">
              <a:buFont typeface="Wingdings 2" pitchFamily="18" charset="2"/>
              <a:buNone/>
            </a:pPr>
            <a:endParaRPr lang="ru-RU" altLang="ru-RU" sz="3600" b="1" dirty="0" smtClean="0">
              <a:solidFill>
                <a:schemeClr val="hlink"/>
              </a:solidFill>
              <a:latin typeface="Times New Roman" pitchFamily="18" charset="0"/>
            </a:endParaRPr>
          </a:p>
          <a:p>
            <a:pPr marL="533400" indent="-533400">
              <a:buFont typeface="Wingdings 2" pitchFamily="18" charset="2"/>
              <a:buNone/>
            </a:pPr>
            <a:r>
              <a:rPr lang="ru-RU" altLang="ru-RU" sz="3600" b="1" dirty="0" smtClean="0">
                <a:solidFill>
                  <a:srgbClr val="0033CC"/>
                </a:solidFill>
                <a:latin typeface="Times New Roman" pitchFamily="18" charset="0"/>
              </a:rPr>
              <a:t>2.  Полет, первый, состоялся, космический</a:t>
            </a:r>
          </a:p>
        </p:txBody>
      </p:sp>
      <p:pic>
        <p:nvPicPr>
          <p:cNvPr id="11271" name="Picture 7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214290"/>
            <a:ext cx="1428728" cy="135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body" idx="4294967295"/>
          </p:nvPr>
        </p:nvSpPr>
        <p:spPr>
          <a:xfrm>
            <a:off x="611188" y="404813"/>
            <a:ext cx="8183562" cy="55451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altLang="ru-RU" sz="2800" dirty="0" smtClean="0"/>
              <a:t>       </a:t>
            </a:r>
            <a:r>
              <a:rPr lang="ru-RU" altLang="ru-RU" sz="2800" b="1" dirty="0" smtClean="0"/>
              <a:t>прил.    сущ.      гл.          сущ.</a:t>
            </a:r>
          </a:p>
          <a:p>
            <a:pPr>
              <a:buFont typeface="Wingdings 2" pitchFamily="18" charset="2"/>
              <a:buNone/>
            </a:pPr>
            <a:r>
              <a:rPr lang="ru-RU" altLang="ru-RU" sz="2800" b="1" dirty="0" smtClean="0">
                <a:solidFill>
                  <a:schemeClr val="hlink"/>
                </a:solidFill>
              </a:rPr>
              <a:t>Радостная  весть  облетела  мир.</a:t>
            </a:r>
          </a:p>
          <a:p>
            <a:pPr>
              <a:buFont typeface="Wingdings 2" pitchFamily="18" charset="2"/>
              <a:buNone/>
            </a:pPr>
            <a:r>
              <a:rPr lang="ru-RU" altLang="ru-RU" sz="2800" b="1" dirty="0" smtClean="0">
                <a:solidFill>
                  <a:schemeClr val="hlink"/>
                </a:solidFill>
              </a:rPr>
              <a:t>           </a:t>
            </a:r>
            <a:r>
              <a:rPr lang="ru-RU" altLang="ru-RU" sz="2800" b="1" dirty="0" smtClean="0"/>
              <a:t>гл.        </a:t>
            </a:r>
            <a:r>
              <a:rPr lang="ru-RU" altLang="ru-RU" sz="2800" b="1" dirty="0" err="1" smtClean="0"/>
              <a:t>числ</a:t>
            </a:r>
            <a:r>
              <a:rPr lang="ru-RU" altLang="ru-RU" sz="2800" b="1" dirty="0" smtClean="0"/>
              <a:t>.        прил.</a:t>
            </a:r>
            <a:r>
              <a:rPr lang="ru-RU" altLang="ru-RU" sz="2800" b="1" dirty="0" smtClean="0">
                <a:solidFill>
                  <a:srgbClr val="0033CC"/>
                </a:solidFill>
              </a:rPr>
              <a:t>               </a:t>
            </a:r>
            <a:r>
              <a:rPr lang="ru-RU" altLang="ru-RU" sz="2800" b="1" dirty="0" smtClean="0"/>
              <a:t>сущ.</a:t>
            </a:r>
          </a:p>
          <a:p>
            <a:pPr>
              <a:buFont typeface="Wingdings 2" pitchFamily="18" charset="2"/>
              <a:buNone/>
            </a:pPr>
            <a:r>
              <a:rPr lang="ru-RU" altLang="ru-RU" sz="2800" b="1" dirty="0" smtClean="0">
                <a:solidFill>
                  <a:srgbClr val="0033CC"/>
                </a:solidFill>
              </a:rPr>
              <a:t>Состоялся   первый   космический   полет</a:t>
            </a:r>
          </a:p>
          <a:p>
            <a:pPr>
              <a:buFont typeface="Wingdings 2" pitchFamily="18" charset="2"/>
              <a:buNone/>
            </a:pPr>
            <a:r>
              <a:rPr lang="ru-RU" altLang="ru-RU" sz="2800" b="1" dirty="0" smtClean="0">
                <a:solidFill>
                  <a:srgbClr val="0033CC"/>
                </a:solidFill>
              </a:rPr>
              <a:t>  </a:t>
            </a:r>
            <a:r>
              <a:rPr lang="ru-RU" altLang="ru-RU" sz="2800" b="1" dirty="0" smtClean="0">
                <a:solidFill>
                  <a:srgbClr val="C00000"/>
                </a:solidFill>
              </a:rPr>
              <a:t>Вывод:  к данным словам можно задать вопрос, все они имеют лексическое значение,  с ними можно составить предложение</a:t>
            </a:r>
          </a:p>
        </p:txBody>
      </p:sp>
      <p:pic>
        <p:nvPicPr>
          <p:cNvPr id="12292" name="Picture 4" descr="C:\Users\User\Desktop\229944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63742">
            <a:off x="7102814" y="5157598"/>
            <a:ext cx="1795462" cy="189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/>
          </p:cNvSpPr>
          <p:nvPr>
            <p:ph type="body" idx="4294967295"/>
          </p:nvPr>
        </p:nvSpPr>
        <p:spPr>
          <a:xfrm>
            <a:off x="214282" y="285728"/>
            <a:ext cx="8183562" cy="55451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ru-RU" altLang="ru-RU" sz="3200" dirty="0" smtClean="0"/>
          </a:p>
          <a:p>
            <a:pPr>
              <a:buFont typeface="Wingdings 2" pitchFamily="18" charset="2"/>
              <a:buNone/>
            </a:pPr>
            <a:r>
              <a:rPr lang="ru-RU" altLang="ru-RU" sz="3200" dirty="0" smtClean="0"/>
              <a:t>       </a:t>
            </a:r>
            <a:r>
              <a:rPr lang="ru-RU" altLang="ru-RU" sz="3200" b="1" dirty="0" smtClean="0"/>
              <a:t>прил.    сущ.      гл.      сущ.</a:t>
            </a:r>
          </a:p>
          <a:p>
            <a:pPr>
              <a:buFont typeface="Wingdings 2" pitchFamily="18" charset="2"/>
              <a:buNone/>
            </a:pPr>
            <a:r>
              <a:rPr lang="ru-RU" altLang="ru-RU" sz="3200" b="1" dirty="0" smtClean="0">
                <a:solidFill>
                  <a:schemeClr val="hlink"/>
                </a:solidFill>
              </a:rPr>
              <a:t>Радостная весть облетела мир.</a:t>
            </a:r>
          </a:p>
          <a:p>
            <a:pPr>
              <a:buFont typeface="Wingdings 2" pitchFamily="18" charset="2"/>
              <a:buNone/>
            </a:pPr>
            <a:endParaRPr lang="ru-RU" altLang="ru-RU" sz="3200" b="1" dirty="0" smtClean="0">
              <a:solidFill>
                <a:schemeClr val="hlink"/>
              </a:solidFill>
            </a:endParaRPr>
          </a:p>
          <a:p>
            <a:pPr>
              <a:buFont typeface="Wingdings 2" pitchFamily="18" charset="2"/>
              <a:buNone/>
            </a:pPr>
            <a:endParaRPr lang="ru-RU" altLang="ru-RU" sz="3200" b="1" dirty="0" smtClean="0">
              <a:solidFill>
                <a:schemeClr val="hlink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ru-RU" altLang="ru-RU" sz="3200" b="1" dirty="0" smtClean="0">
                <a:solidFill>
                  <a:schemeClr val="hlink"/>
                </a:solidFill>
              </a:rPr>
              <a:t>           </a:t>
            </a:r>
            <a:r>
              <a:rPr lang="ru-RU" altLang="ru-RU" sz="3200" b="1" dirty="0" smtClean="0"/>
              <a:t>гл.      </a:t>
            </a:r>
            <a:r>
              <a:rPr lang="ru-RU" altLang="ru-RU" sz="3200" b="1" dirty="0" err="1" smtClean="0"/>
              <a:t>числ</a:t>
            </a:r>
            <a:r>
              <a:rPr lang="ru-RU" altLang="ru-RU" sz="3200" b="1" dirty="0" smtClean="0"/>
              <a:t>.       прил.</a:t>
            </a:r>
            <a:r>
              <a:rPr lang="ru-RU" altLang="ru-RU" b="1" dirty="0" smtClean="0"/>
              <a:t>              сущ</a:t>
            </a:r>
            <a:r>
              <a:rPr lang="ru-RU" altLang="ru-RU" b="1" dirty="0" smtClean="0">
                <a:solidFill>
                  <a:srgbClr val="0033CC"/>
                </a:solidFill>
              </a:rPr>
              <a:t>.</a:t>
            </a:r>
            <a:endParaRPr lang="ru-RU" altLang="ru-RU" sz="3200" b="1" dirty="0" smtClean="0"/>
          </a:p>
          <a:p>
            <a:pPr>
              <a:buFont typeface="Wingdings 2" pitchFamily="18" charset="2"/>
              <a:buNone/>
            </a:pPr>
            <a:r>
              <a:rPr lang="ru-RU" altLang="ru-RU" sz="3200" b="1" dirty="0" smtClean="0">
                <a:solidFill>
                  <a:srgbClr val="0033CC"/>
                </a:solidFill>
              </a:rPr>
              <a:t>Состоялся первый космический  </a:t>
            </a:r>
            <a:r>
              <a:rPr lang="ru-RU" altLang="ru-RU" b="1" dirty="0" smtClean="0">
                <a:solidFill>
                  <a:srgbClr val="0033CC"/>
                </a:solidFill>
              </a:rPr>
              <a:t>полет</a:t>
            </a:r>
            <a:endParaRPr lang="ru-RU" altLang="ru-RU" sz="3200" b="1" dirty="0" smtClean="0">
              <a:solidFill>
                <a:srgbClr val="0033CC"/>
              </a:solidFill>
            </a:endParaRPr>
          </a:p>
          <a:p>
            <a:pPr>
              <a:buFont typeface="Wingdings 2" pitchFamily="18" charset="2"/>
              <a:buNone/>
            </a:pPr>
            <a:endParaRPr lang="ru-RU" altLang="ru-RU" sz="3200" b="1" dirty="0" smtClean="0">
              <a:solidFill>
                <a:srgbClr val="0033CC"/>
              </a:solidFill>
            </a:endParaRPr>
          </a:p>
          <a:p>
            <a:pPr algn="r">
              <a:buFont typeface="Wingdings 2" pitchFamily="18" charset="2"/>
              <a:buNone/>
            </a:pPr>
            <a:r>
              <a:rPr lang="ru-RU" altLang="ru-RU" b="1" dirty="0" smtClean="0">
                <a:solidFill>
                  <a:srgbClr val="C00000"/>
                </a:solidFill>
              </a:rPr>
              <a:t>Они являются членами предложения.  Поэтому их называют самостоятельные        части речи </a:t>
            </a:r>
            <a:endParaRPr lang="ru-RU" altLang="ru-RU" sz="3200" b="1" dirty="0" smtClean="0">
              <a:solidFill>
                <a:srgbClr val="C00000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ru-RU" altLang="ru-RU" sz="3200" b="1" dirty="0" smtClean="0">
                <a:solidFill>
                  <a:srgbClr val="0033CC"/>
                </a:solidFill>
              </a:rPr>
              <a:t>     </a:t>
            </a:r>
          </a:p>
          <a:p>
            <a:pPr>
              <a:buFont typeface="Wingdings 2" pitchFamily="18" charset="2"/>
              <a:buNone/>
            </a:pPr>
            <a:r>
              <a:rPr lang="ru-RU" altLang="ru-RU" sz="3200" b="1" dirty="0" smtClean="0">
                <a:solidFill>
                  <a:srgbClr val="0033CC"/>
                </a:solidFill>
              </a:rPr>
              <a:t>   </a:t>
            </a:r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071678"/>
            <a:ext cx="2286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9" y="4357694"/>
            <a:ext cx="142876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4429132"/>
            <a:ext cx="2214578" cy="299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4" name="Line 10"/>
          <p:cNvSpPr>
            <a:spLocks noChangeShapeType="1"/>
          </p:cNvSpPr>
          <p:nvPr/>
        </p:nvSpPr>
        <p:spPr bwMode="auto">
          <a:xfrm>
            <a:off x="500034" y="4572008"/>
            <a:ext cx="20177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>
            <a:off x="500034" y="4429132"/>
            <a:ext cx="20177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76" name="Line 12"/>
          <p:cNvSpPr>
            <a:spLocks noChangeShapeType="1"/>
          </p:cNvSpPr>
          <p:nvPr/>
        </p:nvSpPr>
        <p:spPr bwMode="auto">
          <a:xfrm flipV="1">
            <a:off x="2714612" y="2071678"/>
            <a:ext cx="785818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>
            <a:off x="6215074" y="4286256"/>
            <a:ext cx="16557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79" name="Line 15"/>
          <p:cNvSpPr>
            <a:spLocks noChangeShapeType="1"/>
          </p:cNvSpPr>
          <p:nvPr/>
        </p:nvSpPr>
        <p:spPr bwMode="auto">
          <a:xfrm>
            <a:off x="5214942" y="2071678"/>
            <a:ext cx="100965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>
            <a:off x="3643306" y="2071678"/>
            <a:ext cx="135732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81" name="Line 17"/>
          <p:cNvSpPr>
            <a:spLocks noChangeShapeType="1"/>
          </p:cNvSpPr>
          <p:nvPr/>
        </p:nvSpPr>
        <p:spPr bwMode="auto">
          <a:xfrm>
            <a:off x="3643306" y="2143116"/>
            <a:ext cx="135732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6" name="Picture 4" descr="C:\Users\User\Desktop\229944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15233">
            <a:off x="7040743" y="104662"/>
            <a:ext cx="1522412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4" grpId="0" animBg="1"/>
      <p:bldP spid="36875" grpId="0" animBg="1"/>
      <p:bldP spid="36876" grpId="0" animBg="1"/>
      <p:bldP spid="36877" grpId="0" animBg="1"/>
      <p:bldP spid="36879" grpId="0" animBg="1"/>
      <p:bldP spid="36880" grpId="0" animBg="1"/>
      <p:bldP spid="3688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6090</TotalTime>
  <Words>309</Words>
  <Application>Microsoft Office PowerPoint</Application>
  <PresentationFormat>Экран (4:3)</PresentationFormat>
  <Paragraphs>72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Открой тетрадь</vt:lpstr>
      <vt:lpstr>Презентация PowerPoint</vt:lpstr>
      <vt:lpstr>Презентация PowerPoint</vt:lpstr>
      <vt:lpstr>Презентация PowerPoint</vt:lpstr>
      <vt:lpstr>Чем служебные части речи отличаются от самостоятельных?</vt:lpstr>
      <vt:lpstr>Презентация PowerPoint</vt:lpstr>
      <vt:lpstr>Презентация PowerPoint</vt:lpstr>
      <vt:lpstr>Презентация PowerPoint</vt:lpstr>
      <vt:lpstr>Служебные части речи</vt:lpstr>
      <vt:lpstr>Презентация PowerPoint</vt:lpstr>
      <vt:lpstr>Выполни письменно 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natasha23</dc:creator>
  <cp:lastModifiedBy>Фидания Фидаиловна</cp:lastModifiedBy>
  <cp:revision>555</cp:revision>
  <dcterms:created xsi:type="dcterms:W3CDTF">2011-08-02T23:19:04Z</dcterms:created>
  <dcterms:modified xsi:type="dcterms:W3CDTF">2020-05-14T13:17:45Z</dcterms:modified>
</cp:coreProperties>
</file>