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  <p:sldMasterId id="2147484135" r:id="rId2"/>
  </p:sldMasterIdLst>
  <p:notesMasterIdLst>
    <p:notesMasterId r:id="rId14"/>
  </p:notesMasterIdLst>
  <p:sldIdLst>
    <p:sldId id="340" r:id="rId3"/>
    <p:sldId id="332" r:id="rId4"/>
    <p:sldId id="335" r:id="rId5"/>
    <p:sldId id="311" r:id="rId6"/>
    <p:sldId id="312" r:id="rId7"/>
    <p:sldId id="339" r:id="rId8"/>
    <p:sldId id="313" r:id="rId9"/>
    <p:sldId id="25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66FFFF"/>
    <a:srgbClr val="CC00CC"/>
    <a:srgbClr val="4D4D4D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9655" autoAdjust="0"/>
  </p:normalViewPr>
  <p:slideViewPr>
    <p:cSldViewPr>
      <p:cViewPr varScale="1">
        <p:scale>
          <a:sx n="67" d="100"/>
          <a:sy n="67" d="100"/>
        </p:scale>
        <p:origin x="13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6E03264-19A7-4379-8869-0EE510DD0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ECFE6A-744E-49D6-BA95-C45CEABB99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2D5EFD-DFC6-4EC4-B475-C91A0C53FF46}" type="datetimeFigureOut">
              <a:rPr lang="ru-RU"/>
              <a:pPr>
                <a:defRPr/>
              </a:pPr>
              <a:t>20.05.2020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FD8F2F0-9440-4706-B515-B94AD7019E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588E1010-557C-4DB8-B227-6A865B5A0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A9794D-8656-4663-911C-1BF6D32840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E775A0-320D-488F-A451-746042C47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63F80F-8CD2-4266-819B-8F95ABAAD4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>
            <a:extLst>
              <a:ext uri="{FF2B5EF4-FFF2-40B4-BE49-F238E27FC236}">
                <a16:creationId xmlns:a16="http://schemas.microsoft.com/office/drawing/2014/main" id="{75CA6B0A-2106-4CB3-8D84-2968D28C8D50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7">
            <a:extLst>
              <a:ext uri="{FF2B5EF4-FFF2-40B4-BE49-F238E27FC236}">
                <a16:creationId xmlns:a16="http://schemas.microsoft.com/office/drawing/2014/main" id="{FCAD077C-2EFF-43E4-A098-FC546A5843EB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29">
            <a:extLst>
              <a:ext uri="{FF2B5EF4-FFF2-40B4-BE49-F238E27FC236}">
                <a16:creationId xmlns:a16="http://schemas.microsoft.com/office/drawing/2014/main" id="{3055AAA4-3419-46B2-8DEA-E9724722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>
            <a:extLst>
              <a:ext uri="{FF2B5EF4-FFF2-40B4-BE49-F238E27FC236}">
                <a16:creationId xmlns:a16="http://schemas.microsoft.com/office/drawing/2014/main" id="{A75306E3-1C4A-4129-8F7A-1365804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>
            <a:extLst>
              <a:ext uri="{FF2B5EF4-FFF2-40B4-BE49-F238E27FC236}">
                <a16:creationId xmlns:a16="http://schemas.microsoft.com/office/drawing/2014/main" id="{D595C637-ACBB-4AD6-ACB8-C2FAEC8F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8E2A5-FD92-4AA2-B310-C39AB82CB2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80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82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84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12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38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21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8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>
            <a:extLst>
              <a:ext uri="{FF2B5EF4-FFF2-40B4-BE49-F238E27FC236}">
                <a16:creationId xmlns:a16="http://schemas.microsoft.com/office/drawing/2014/main" id="{A51703F2-88DD-4813-8F07-79F938C9C25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7">
            <a:extLst>
              <a:ext uri="{FF2B5EF4-FFF2-40B4-BE49-F238E27FC236}">
                <a16:creationId xmlns:a16="http://schemas.microsoft.com/office/drawing/2014/main" id="{F2F1B495-030E-4881-A80E-ADEE82E83643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25CF609F-0194-4494-9377-71888C73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0B63B773-59C6-469E-9DD5-86B5333C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6CF514EC-5614-4B28-81C9-3E86FFB6D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76897-7BF8-4530-89B6-8CC785B317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45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6C2BFCC2-3B9D-4E5F-9FC8-B03AB316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89CE547F-4B1F-4D51-AACF-3EDEB5B2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E0003EB8-AEBD-4F47-939F-F7484ECF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39FAB-2605-4596-810C-C2D4BD6F25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1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>
            <a:extLst>
              <a:ext uri="{FF2B5EF4-FFF2-40B4-BE49-F238E27FC236}">
                <a16:creationId xmlns:a16="http://schemas.microsoft.com/office/drawing/2014/main" id="{01F1EBB0-EB3A-4017-872E-24EAEE3D4E3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7">
            <a:extLst>
              <a:ext uri="{FF2B5EF4-FFF2-40B4-BE49-F238E27FC236}">
                <a16:creationId xmlns:a16="http://schemas.microsoft.com/office/drawing/2014/main" id="{47E3947F-9EC0-413A-9008-22CC484A3CF1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l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38CF5CD5-3771-4456-BD4A-3DBDC16E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DBD1DE81-5BD8-4F95-980F-B41AB012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C577B4FA-F1EF-4FFD-B7BC-BAD6375C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AE73A61-D235-458E-81EC-607E32028D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317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A2FC0-3653-4B60-8E61-F6FADEB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4DBA12-5FC7-4B23-8AE8-7218864E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C9D70D-99E9-440B-A90E-D26ADD05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7CEE-E27F-4C5D-BA54-08D874682F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808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52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5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5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8">
            <a:extLst>
              <a:ext uri="{FF2B5EF4-FFF2-40B4-BE49-F238E27FC236}">
                <a16:creationId xmlns:a16="http://schemas.microsoft.com/office/drawing/2014/main" id="{85F5B27D-EBAF-4A7F-8BF0-0FC06DF2AD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29">
            <a:extLst>
              <a:ext uri="{FF2B5EF4-FFF2-40B4-BE49-F238E27FC236}">
                <a16:creationId xmlns:a16="http://schemas.microsoft.com/office/drawing/2014/main" id="{5DC71025-2EF4-4341-9D5B-79029C4ED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8DFB93A5-E8B8-4589-B548-E25D23A8B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>
              <a:defRPr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5B38E180-E773-40A3-91A8-39E58E59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>
              <a:defRPr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D7E801B4-8441-45A5-B638-2FBCD4A9C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24559"/>
                </a:solidFill>
              </a:defRPr>
            </a:lvl1pPr>
          </a:lstStyle>
          <a:p>
            <a:fld id="{FFDF8AD4-32E3-456A-AE90-8EDBDF2F42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0" r:id="rId3"/>
    <p:sldLayoutId id="2147484134" r:id="rId4"/>
    <p:sldLayoutId id="214748413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3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1B7AC-3059-4F4D-8EE0-090299318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575" y="897112"/>
            <a:ext cx="7571936" cy="4800600"/>
          </a:xfrm>
        </p:spPr>
        <p:txBody>
          <a:bodyPr/>
          <a:lstStyle/>
          <a:p>
            <a:r>
              <a:rPr lang="ru-RU" dirty="0"/>
              <a:t>Жизнь и творчество Р. </a:t>
            </a:r>
            <a:r>
              <a:rPr lang="ru-RU" dirty="0" err="1"/>
              <a:t>Миннуллина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Жизнь и творчество Ш. </a:t>
            </a:r>
            <a:r>
              <a:rPr lang="ru-RU" dirty="0" err="1"/>
              <a:t>Галиева</a:t>
            </a:r>
            <a:r>
              <a:rPr lang="ru-RU" dirty="0"/>
              <a:t>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E0C7C-409A-47FF-8890-96EB449BA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9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wallhaven-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481"/>
            <a:ext cx="9144000" cy="57610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8480"/>
            <a:ext cx="4572000" cy="11167328"/>
          </a:xfrm>
        </p:spPr>
        <p:txBody>
          <a:bodyPr numCol="1" anchor="t">
            <a:normAutofit/>
          </a:bodyPr>
          <a:lstStyle/>
          <a:p>
            <a:pPr>
              <a:buNone/>
            </a:pPr>
            <a:r>
              <a:rPr lang="tt-RU" i="1">
                <a:latin typeface="Minion Pro" pitchFamily="18" charset="0"/>
                <a:cs typeface="Aharoni" pitchFamily="2" charset="-79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334300"/>
            <a:ext cx="4499992" cy="11167327"/>
          </a:xfrm>
        </p:spPr>
        <p:txBody>
          <a:bodyPr>
            <a:no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Казанга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Кичке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мәктәпне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тәмамлагач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белемен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тирәнәйтү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Мәскәүдә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Язучылар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берлегенең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югары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курсларында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вакытта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иҗат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шөгыльләнә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төрле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Чынлык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Мөхәммәтҗан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!», </a:t>
            </a:r>
          </a:p>
        </p:txBody>
      </p:sp>
      <p:pic>
        <p:nvPicPr>
          <p:cNvPr id="2" name="Picture 2" descr="C:\Users\Техникум\Desktop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9"/>
            <a:ext cx="3071834" cy="4462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wallhaven-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481"/>
            <a:ext cx="9144000" cy="57610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052736"/>
            <a:ext cx="4572000" cy="4896544"/>
          </a:xfrm>
        </p:spPr>
        <p:txBody>
          <a:bodyPr numCol="1" anchor="t">
            <a:normAutofit/>
          </a:bodyPr>
          <a:lstStyle/>
          <a:p>
            <a:pPr marL="0" indent="0">
              <a:buNone/>
            </a:pPr>
            <a:r>
              <a:rPr lang="tt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«Фикердәшкә». «Сөенечләрем, көенечләрем» кебек әйбәт шигырь җыентыклары басылып чыга.</a:t>
            </a:r>
          </a:p>
          <a:p>
            <a:pPr marL="0" indent="0">
              <a:buNone/>
            </a:pPr>
            <a:r>
              <a:rPr lang="tt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 елдан бирле балалар һәм үсмерләр газетасы «Сабантуй» («Яшь ленинчы») белән хезмәттәшлек итә.</a:t>
            </a:r>
          </a:p>
          <a:p>
            <a:pPr marL="0" indent="0">
              <a:buNone/>
            </a:pPr>
            <a:r>
              <a:rPr lang="tt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Әдип 2011 елның 7 маенда якты дөньядан китте</a:t>
            </a:r>
          </a:p>
          <a:p>
            <a:pPr marL="0" indent="0">
              <a:buNone/>
            </a:pPr>
            <a:r>
              <a:rPr lang="tt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 өлкәсенә Шәүкәт Галиев Икенче дөнья сугышыннан соң килә. 1948 елдан республика 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басмаларында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шигырьләре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башлый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иҗатында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юморга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урын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бирә</a:t>
            </a:r>
            <a:endParaRPr lang="tt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764705"/>
            <a:ext cx="4499992" cy="117369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чиратта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Шәүкәт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әдәбиятында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шаян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шигырләре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тормышның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кызыклы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якларын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бүлешә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аларны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рәхәтләнеп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көлдерә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яхшыны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DD8244-2238-457A-A753-1D78F7A0CEC7}"/>
              </a:ext>
            </a:extLst>
          </p:cNvPr>
          <p:cNvSpPr/>
          <p:nvPr/>
        </p:nvSpPr>
        <p:spPr>
          <a:xfrm>
            <a:off x="4716016" y="4077072"/>
            <a:ext cx="4427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начардан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затлыны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затсыздан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аерып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күрсәтә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Шуңа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сурәтләгән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хәлләр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үтемле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йөрәккә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керә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онытылмый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укучыны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үзенә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тарта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B6FDB4C7-026E-43D9-AC62-B4E7FBB6DF6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76600" y="609600"/>
            <a:ext cx="5638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Шагыйрь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 Журналист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Татарстан Дәүләт Советы депутаты</a:t>
            </a:r>
          </a:p>
          <a:p>
            <a:pPr>
              <a:lnSpc>
                <a:spcPct val="90000"/>
              </a:lnSpc>
            </a:pP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 Мәдәният һәм милли мәсьәләләр буенча комиссия рәисе</a:t>
            </a:r>
            <a:r>
              <a:rPr lang="ru-RU" altLang="ru-RU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43" name="Picture 4" descr="mso1568C">
            <a:extLst>
              <a:ext uri="{FF2B5EF4-FFF2-40B4-BE49-F238E27FC236}">
                <a16:creationId xmlns:a16="http://schemas.microsoft.com/office/drawing/2014/main" id="{0BE049A2-386D-43DD-ACA6-874B702DF60E}"/>
              </a:ext>
            </a:extLst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18437" r="30630" b="43301"/>
          <a:stretch>
            <a:fillRect/>
          </a:stretch>
        </p:blipFill>
        <p:spPr>
          <a:xfrm>
            <a:off x="381000" y="457200"/>
            <a:ext cx="2819400" cy="373380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0EACDD-DAFA-415A-9150-EF6691280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solidFill>
                  <a:schemeClr val="accent1"/>
                </a:solidFill>
              </a:rPr>
              <a:t>Роберт </a:t>
            </a:r>
            <a:r>
              <a:rPr lang="ru-RU" altLang="ru-RU" sz="2400" dirty="0" err="1">
                <a:solidFill>
                  <a:schemeClr val="accent1"/>
                </a:solidFill>
              </a:rPr>
              <a:t>Мөгаллим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улы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Миңнуллин</a:t>
            </a:r>
            <a:r>
              <a:rPr lang="ru-RU" altLang="ru-RU" sz="2400" dirty="0">
                <a:solidFill>
                  <a:schemeClr val="accent1"/>
                </a:solidFill>
              </a:rPr>
              <a:t> 1948 </a:t>
            </a:r>
            <a:r>
              <a:rPr lang="ru-RU" altLang="ru-RU" sz="2400" dirty="0" err="1">
                <a:solidFill>
                  <a:schemeClr val="accent1"/>
                </a:solidFill>
              </a:rPr>
              <a:t>елның</a:t>
            </a:r>
            <a:r>
              <a:rPr lang="ru-RU" altLang="ru-RU" sz="2400" dirty="0">
                <a:solidFill>
                  <a:schemeClr val="accent1"/>
                </a:solidFill>
              </a:rPr>
              <a:t> 1 </a:t>
            </a:r>
            <a:r>
              <a:rPr lang="ru-RU" altLang="ru-RU" sz="2400" dirty="0" err="1">
                <a:solidFill>
                  <a:schemeClr val="accent1"/>
                </a:solidFill>
              </a:rPr>
              <a:t>августында</a:t>
            </a:r>
            <a:r>
              <a:rPr lang="ru-RU" altLang="ru-RU" sz="2400" dirty="0">
                <a:solidFill>
                  <a:schemeClr val="accent1"/>
                </a:solidFill>
              </a:rPr>
              <a:t>  </a:t>
            </a:r>
            <a:r>
              <a:rPr lang="ru-RU" altLang="ru-RU" sz="2400" dirty="0" err="1">
                <a:solidFill>
                  <a:schemeClr val="accent1"/>
                </a:solidFill>
              </a:rPr>
              <a:t>Башкортстан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Республикасының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Илеш</a:t>
            </a:r>
            <a:r>
              <a:rPr lang="ru-RU" altLang="ru-RU" sz="2400" dirty="0">
                <a:solidFill>
                  <a:schemeClr val="accent1"/>
                </a:solidFill>
              </a:rPr>
              <a:t> районы </a:t>
            </a:r>
            <a:r>
              <a:rPr lang="ru-RU" altLang="ru-RU" sz="2400" dirty="0" err="1">
                <a:solidFill>
                  <a:schemeClr val="accent1"/>
                </a:solidFill>
              </a:rPr>
              <a:t>Нәҗеде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авылында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дөньяга</a:t>
            </a:r>
            <a:r>
              <a:rPr lang="ru-RU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 err="1">
                <a:solidFill>
                  <a:schemeClr val="accent1"/>
                </a:solidFill>
              </a:rPr>
              <a:t>килгән</a:t>
            </a:r>
            <a:r>
              <a:rPr lang="ru-RU" altLang="ru-RU" sz="2400" dirty="0">
                <a:solidFill>
                  <a:schemeClr val="accent1"/>
                </a:solidFill>
              </a:rPr>
              <a:t>. 2020 </a:t>
            </a:r>
            <a:r>
              <a:rPr lang="ru-RU" altLang="ru-RU" sz="2400" dirty="0" err="1">
                <a:solidFill>
                  <a:schemeClr val="accent1"/>
                </a:solidFill>
              </a:rPr>
              <a:t>нче</a:t>
            </a:r>
            <a:r>
              <a:rPr lang="ru-RU" altLang="ru-RU" sz="2400" dirty="0">
                <a:solidFill>
                  <a:schemeClr val="accent1"/>
                </a:solidFill>
              </a:rPr>
              <a:t> елда </a:t>
            </a:r>
            <a:r>
              <a:rPr lang="ru-RU" altLang="ru-RU" sz="2400" dirty="0" err="1">
                <a:solidFill>
                  <a:schemeClr val="accent1"/>
                </a:solidFill>
              </a:rPr>
              <a:t>вафат</a:t>
            </a:r>
            <a:r>
              <a:rPr lang="ru-RU" altLang="ru-RU" sz="2400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4_cr">
            <a:extLst>
              <a:ext uri="{FF2B5EF4-FFF2-40B4-BE49-F238E27FC236}">
                <a16:creationId xmlns:a16="http://schemas.microsoft.com/office/drawing/2014/main" id="{EB34B77A-C44C-428D-A5AA-620F1348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ре">
            <a:extLst>
              <a:ext uri="{FF2B5EF4-FFF2-40B4-BE49-F238E27FC236}">
                <a16:creationId xmlns:a16="http://schemas.microsoft.com/office/drawing/2014/main" id="{14B42615-CA0E-42E6-AE03-C9F8795C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>
            <a:extLst>
              <a:ext uri="{FF2B5EF4-FFF2-40B4-BE49-F238E27FC236}">
                <a16:creationId xmlns:a16="http://schemas.microsoft.com/office/drawing/2014/main" id="{8C9B3B96-5339-4EE6-81E0-4FF9A0C31B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5013325"/>
            <a:ext cx="3454400" cy="143033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t-RU" sz="3200"/>
              <a:t>Хатыны Клара белән.</a:t>
            </a:r>
            <a:endParaRPr lang="ru-RU" sz="3200"/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3F3D75F1-910D-4D14-ABBD-C48C5BDAE2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87900" y="5084763"/>
            <a:ext cx="4013200" cy="1295400"/>
          </a:xfrm>
        </p:spPr>
        <p:txBody>
          <a:bodyPr/>
          <a:lstStyle/>
          <a:p>
            <a:r>
              <a:rPr lang="tt-RU" altLang="ru-RU">
                <a:latin typeface="Arial" panose="020B0604020202020204" pitchFamily="34" charset="0"/>
              </a:rPr>
              <a:t>Балалары Алмаз һәм Таңсылу белән.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6A3DC7-2801-4DCF-9614-46EE4A5F5C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458200" cy="715962"/>
          </a:xfrm>
        </p:spPr>
        <p:txBody>
          <a:bodyPr/>
          <a:lstStyle/>
          <a:p>
            <a:pPr algn="ctr"/>
            <a:r>
              <a:rPr lang="tt-RU" altLang="ru-RU" sz="3600" b="1" i="1">
                <a:solidFill>
                  <a:srgbClr val="0000FF"/>
                </a:solidFill>
                <a:latin typeface="Arial" panose="020B0604020202020204" pitchFamily="34" charset="0"/>
              </a:rPr>
              <a:t>Р.Миңнуллин – нәниләр шагыйре.</a:t>
            </a:r>
            <a:endParaRPr lang="ru-RU" altLang="ru-RU" sz="36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100E7FA-A37E-48F4-B3BB-F1C6BA9E3B3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077200" cy="49831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Rectangle 12">
            <a:extLst>
              <a:ext uri="{FF2B5EF4-FFF2-40B4-BE49-F238E27FC236}">
                <a16:creationId xmlns:a16="http://schemas.microsoft.com/office/drawing/2014/main" id="{6A5C7FC6-15AF-4476-B7B7-0A7917636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ru-RU" altLang="ru-RU"/>
          </a:p>
        </p:txBody>
      </p:sp>
      <p:sp>
        <p:nvSpPr>
          <p:cNvPr id="11269" name="Rectangle 13">
            <a:extLst>
              <a:ext uri="{FF2B5EF4-FFF2-40B4-BE49-F238E27FC236}">
                <a16:creationId xmlns:a16="http://schemas.microsoft.com/office/drawing/2014/main" id="{B01A5A90-BB08-475C-B431-4B8DF58B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0" name="Picture 11" descr="42">
            <a:extLst>
              <a:ext uri="{FF2B5EF4-FFF2-40B4-BE49-F238E27FC236}">
                <a16:creationId xmlns:a16="http://schemas.microsoft.com/office/drawing/2014/main" id="{6C5648E4-3778-49A6-8BD9-50076CEF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5">
            <a:extLst>
              <a:ext uri="{FF2B5EF4-FFF2-40B4-BE49-F238E27FC236}">
                <a16:creationId xmlns:a16="http://schemas.microsoft.com/office/drawing/2014/main" id="{B2FE231B-B55E-464E-8316-D2B570B3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2" name="Picture 10" descr="43">
            <a:extLst>
              <a:ext uri="{FF2B5EF4-FFF2-40B4-BE49-F238E27FC236}">
                <a16:creationId xmlns:a16="http://schemas.microsoft.com/office/drawing/2014/main" id="{9EB1155B-55FD-470A-9A79-BD43F1A0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17">
            <a:extLst>
              <a:ext uri="{FF2B5EF4-FFF2-40B4-BE49-F238E27FC236}">
                <a16:creationId xmlns:a16="http://schemas.microsoft.com/office/drawing/2014/main" id="{E235944C-0DAA-4C9F-A97D-FD225132B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4" name="Picture 9" descr="37">
            <a:extLst>
              <a:ext uri="{FF2B5EF4-FFF2-40B4-BE49-F238E27FC236}">
                <a16:creationId xmlns:a16="http://schemas.microsoft.com/office/drawing/2014/main" id="{74D4A5B5-559A-4C8E-BF6D-09116EDB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9">
            <a:extLst>
              <a:ext uri="{FF2B5EF4-FFF2-40B4-BE49-F238E27FC236}">
                <a16:creationId xmlns:a16="http://schemas.microsoft.com/office/drawing/2014/main" id="{C1F9D657-DE51-490E-80A2-9DEA6F88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6" name="Picture 8" descr="45">
            <a:extLst>
              <a:ext uri="{FF2B5EF4-FFF2-40B4-BE49-F238E27FC236}">
                <a16:creationId xmlns:a16="http://schemas.microsoft.com/office/drawing/2014/main" id="{5976DFC4-79A2-44F9-85E5-CC9642622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0"/>
            <a:ext cx="1638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21">
            <a:extLst>
              <a:ext uri="{FF2B5EF4-FFF2-40B4-BE49-F238E27FC236}">
                <a16:creationId xmlns:a16="http://schemas.microsoft.com/office/drawing/2014/main" id="{2465EAE3-D6FA-4124-80F6-15B80179F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8" name="Picture 7" descr="47">
            <a:extLst>
              <a:ext uri="{FF2B5EF4-FFF2-40B4-BE49-F238E27FC236}">
                <a16:creationId xmlns:a16="http://schemas.microsoft.com/office/drawing/2014/main" id="{639FAFAA-8E1D-40F9-9713-D382A985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67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23">
            <a:extLst>
              <a:ext uri="{FF2B5EF4-FFF2-40B4-BE49-F238E27FC236}">
                <a16:creationId xmlns:a16="http://schemas.microsoft.com/office/drawing/2014/main" id="{49A16D14-BC70-48B0-98F2-34A98E8D9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80" name="Picture 6" descr="62">
            <a:extLst>
              <a:ext uri="{FF2B5EF4-FFF2-40B4-BE49-F238E27FC236}">
                <a16:creationId xmlns:a16="http://schemas.microsoft.com/office/drawing/2014/main" id="{3E86C218-B0C8-4F9F-B023-5BA8FD93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Rectangle 25">
            <a:extLst>
              <a:ext uri="{FF2B5EF4-FFF2-40B4-BE49-F238E27FC236}">
                <a16:creationId xmlns:a16="http://schemas.microsoft.com/office/drawing/2014/main" id="{7CBC7654-B53C-4413-B280-430AB9EE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82" name="Picture 5" descr="48">
            <a:extLst>
              <a:ext uri="{FF2B5EF4-FFF2-40B4-BE49-F238E27FC236}">
                <a16:creationId xmlns:a16="http://schemas.microsoft.com/office/drawing/2014/main" id="{8526040B-0C9D-4F8E-B732-BB5B9ECA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1685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Rectangle 27">
            <a:extLst>
              <a:ext uri="{FF2B5EF4-FFF2-40B4-BE49-F238E27FC236}">
                <a16:creationId xmlns:a16="http://schemas.microsoft.com/office/drawing/2014/main" id="{235E0F7C-8396-4DCD-9C4C-5D331972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84" name="Picture 4" descr="61">
            <a:extLst>
              <a:ext uri="{FF2B5EF4-FFF2-40B4-BE49-F238E27FC236}">
                <a16:creationId xmlns:a16="http://schemas.microsoft.com/office/drawing/2014/main" id="{AB4D641E-8D37-4740-9412-670C3861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638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7564" name="Group 44">
            <a:extLst>
              <a:ext uri="{FF2B5EF4-FFF2-40B4-BE49-F238E27FC236}">
                <a16:creationId xmlns:a16="http://schemas.microsoft.com/office/drawing/2014/main" id="{E49F8BFF-F8DB-4657-BF28-E2D1F515318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895600"/>
          <a:ext cx="914409" cy="975240"/>
        </p:xfrm>
        <a:graphic>
          <a:graphicData uri="http://schemas.openxmlformats.org/drawingml/2006/table">
            <a:tbl>
              <a:tblPr/>
              <a:tblGrid>
                <a:gridCol w="23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EBA6177-FA08-4DDB-8B53-435864E52A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848600" cy="715962"/>
          </a:xfrm>
        </p:spPr>
        <p:txBody>
          <a:bodyPr/>
          <a:lstStyle/>
          <a:p>
            <a:pPr algn="ctr"/>
            <a:r>
              <a:rPr lang="tt-RU" altLang="ru-RU" sz="5000" b="1" i="1">
                <a:solidFill>
                  <a:srgbClr val="0000FF"/>
                </a:solidFill>
                <a:latin typeface="Arial" panose="020B0604020202020204" pitchFamily="34" charset="0"/>
              </a:rPr>
              <a:t>Китап – күңел көзгесе</a:t>
            </a:r>
            <a:endParaRPr lang="ru-RU" altLang="ru-RU" sz="5000" b="1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6777AEA-F9C9-4CF9-B17D-E807D0AF229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077200" cy="49831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5A28EC1-C2A6-4442-B9FC-FB5695A3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ru-RU" altLang="ru-RU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FEE93CD-67EE-4203-8654-84DC7A398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Rectangle 7">
            <a:extLst>
              <a:ext uri="{FF2B5EF4-FFF2-40B4-BE49-F238E27FC236}">
                <a16:creationId xmlns:a16="http://schemas.microsoft.com/office/drawing/2014/main" id="{FCEE7786-1D1D-45F0-9B97-7630FD91D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268A75B5-EF54-4660-A1B9-C80651A4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0" name="Rectangle 11">
            <a:extLst>
              <a:ext uri="{FF2B5EF4-FFF2-40B4-BE49-F238E27FC236}">
                <a16:creationId xmlns:a16="http://schemas.microsoft.com/office/drawing/2014/main" id="{36CD9670-080D-425B-9009-F9C3B72F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1" name="Rectangle 13">
            <a:extLst>
              <a:ext uri="{FF2B5EF4-FFF2-40B4-BE49-F238E27FC236}">
                <a16:creationId xmlns:a16="http://schemas.microsoft.com/office/drawing/2014/main" id="{44C915D4-F830-44E7-9A92-D518157CA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2" name="Rectangle 15">
            <a:extLst>
              <a:ext uri="{FF2B5EF4-FFF2-40B4-BE49-F238E27FC236}">
                <a16:creationId xmlns:a16="http://schemas.microsoft.com/office/drawing/2014/main" id="{909D291B-2159-4F69-B6BF-780C5F3A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3" name="Rectangle 17">
            <a:extLst>
              <a:ext uri="{FF2B5EF4-FFF2-40B4-BE49-F238E27FC236}">
                <a16:creationId xmlns:a16="http://schemas.microsoft.com/office/drawing/2014/main" id="{01B00BA0-AAFA-4441-B6F1-D121378E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4" name="Rectangle 19">
            <a:extLst>
              <a:ext uri="{FF2B5EF4-FFF2-40B4-BE49-F238E27FC236}">
                <a16:creationId xmlns:a16="http://schemas.microsoft.com/office/drawing/2014/main" id="{433210F9-416D-4592-BC3F-F985DC87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8565" name="Group 21">
            <a:extLst>
              <a:ext uri="{FF2B5EF4-FFF2-40B4-BE49-F238E27FC236}">
                <a16:creationId xmlns:a16="http://schemas.microsoft.com/office/drawing/2014/main" id="{A5B4737D-0ED3-4FD0-864C-4A368281DBD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895600"/>
          <a:ext cx="914409" cy="975240"/>
        </p:xfrm>
        <a:graphic>
          <a:graphicData uri="http://schemas.openxmlformats.org/drawingml/2006/table">
            <a:tbl>
              <a:tblPr/>
              <a:tblGrid>
                <a:gridCol w="23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08" marR="91408" marT="45690" marB="456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4" name="Rectangle 42">
            <a:extLst>
              <a:ext uri="{FF2B5EF4-FFF2-40B4-BE49-F238E27FC236}">
                <a16:creationId xmlns:a16="http://schemas.microsoft.com/office/drawing/2014/main" id="{8521418C-63D3-49F3-8346-7FDED70BD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35" name="Picture 41" descr="67">
            <a:extLst>
              <a:ext uri="{FF2B5EF4-FFF2-40B4-BE49-F238E27FC236}">
                <a16:creationId xmlns:a16="http://schemas.microsoft.com/office/drawing/2014/main" id="{48508AC4-F694-4581-9225-1BD697CC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44">
            <a:extLst>
              <a:ext uri="{FF2B5EF4-FFF2-40B4-BE49-F238E27FC236}">
                <a16:creationId xmlns:a16="http://schemas.microsoft.com/office/drawing/2014/main" id="{462C7AF8-9F27-47FE-B9AC-DA83B9DD7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37" name="Picture 40" descr="70">
            <a:extLst>
              <a:ext uri="{FF2B5EF4-FFF2-40B4-BE49-F238E27FC236}">
                <a16:creationId xmlns:a16="http://schemas.microsoft.com/office/drawing/2014/main" id="{3A229B65-EDA4-4D91-B02B-4FA1017A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Rectangle 46">
            <a:extLst>
              <a:ext uri="{FF2B5EF4-FFF2-40B4-BE49-F238E27FC236}">
                <a16:creationId xmlns:a16="http://schemas.microsoft.com/office/drawing/2014/main" id="{A1197616-4EA7-492B-B771-AE7AF6224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39" name="Picture 39" descr="72">
            <a:extLst>
              <a:ext uri="{FF2B5EF4-FFF2-40B4-BE49-F238E27FC236}">
                <a16:creationId xmlns:a16="http://schemas.microsoft.com/office/drawing/2014/main" id="{722EB184-72AE-4D62-9CF9-533B58B9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1581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0" name="Rectangle 48">
            <a:extLst>
              <a:ext uri="{FF2B5EF4-FFF2-40B4-BE49-F238E27FC236}">
                <a16:creationId xmlns:a16="http://schemas.microsoft.com/office/drawing/2014/main" id="{AFF81795-5603-480F-8E43-7C63AF91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1" name="Picture 38" descr="77">
            <a:extLst>
              <a:ext uri="{FF2B5EF4-FFF2-40B4-BE49-F238E27FC236}">
                <a16:creationId xmlns:a16="http://schemas.microsoft.com/office/drawing/2014/main" id="{B90B8CF4-008E-4953-B906-2A53C8E3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1409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Rectangle 50">
            <a:extLst>
              <a:ext uri="{FF2B5EF4-FFF2-40B4-BE49-F238E27FC236}">
                <a16:creationId xmlns:a16="http://schemas.microsoft.com/office/drawing/2014/main" id="{440051A6-12A5-45A0-BAED-C395FEA08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5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3" name="Picture 37" descr="83">
            <a:extLst>
              <a:ext uri="{FF2B5EF4-FFF2-40B4-BE49-F238E27FC236}">
                <a16:creationId xmlns:a16="http://schemas.microsoft.com/office/drawing/2014/main" id="{4EFEA42E-31D0-4FFD-B636-44ADA9CD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552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Rectangle 52">
            <a:extLst>
              <a:ext uri="{FF2B5EF4-FFF2-40B4-BE49-F238E27FC236}">
                <a16:creationId xmlns:a16="http://schemas.microsoft.com/office/drawing/2014/main" id="{36F1EC42-E1DD-4DAF-9A30-00437BA4F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0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5" name="Picture 36" descr="84">
            <a:extLst>
              <a:ext uri="{FF2B5EF4-FFF2-40B4-BE49-F238E27FC236}">
                <a16:creationId xmlns:a16="http://schemas.microsoft.com/office/drawing/2014/main" id="{31B6A54A-8198-4644-B1D0-1733EDAE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6" name="Rectangle 54">
            <a:extLst>
              <a:ext uri="{FF2B5EF4-FFF2-40B4-BE49-F238E27FC236}">
                <a16:creationId xmlns:a16="http://schemas.microsoft.com/office/drawing/2014/main" id="{C2B22E6F-D9AB-4939-81DC-541C405C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95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7" name="Picture 35" descr="52">
            <a:extLst>
              <a:ext uri="{FF2B5EF4-FFF2-40B4-BE49-F238E27FC236}">
                <a16:creationId xmlns:a16="http://schemas.microsoft.com/office/drawing/2014/main" id="{DCBF7310-CC39-4436-B454-57257146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Rectangle 56">
            <a:extLst>
              <a:ext uri="{FF2B5EF4-FFF2-40B4-BE49-F238E27FC236}">
                <a16:creationId xmlns:a16="http://schemas.microsoft.com/office/drawing/2014/main" id="{98F10CD3-D1B1-4E11-8EBA-647CD67D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859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49" name="Picture 34" descr="53">
            <a:extLst>
              <a:ext uri="{FF2B5EF4-FFF2-40B4-BE49-F238E27FC236}">
                <a16:creationId xmlns:a16="http://schemas.microsoft.com/office/drawing/2014/main" id="{04355F11-A768-48DA-A1DD-DD39985C1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619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8616" name="Group 72">
            <a:extLst>
              <a:ext uri="{FF2B5EF4-FFF2-40B4-BE49-F238E27FC236}">
                <a16:creationId xmlns:a16="http://schemas.microsoft.com/office/drawing/2014/main" id="{A9FFE7E9-6C06-4AF2-870E-1CE666F1022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19200"/>
          <a:ext cx="923925" cy="2590800"/>
        </p:xfrm>
        <a:graphic>
          <a:graphicData uri="http://schemas.openxmlformats.org/drawingml/2006/table">
            <a:tbl>
              <a:tblPr/>
              <a:tblGrid>
                <a:gridCol w="236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4DD67-4B25-4594-A4CE-AF048193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3600"/>
            <a:ext cx="7620000" cy="3886199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tt-RU" sz="3600" dirty="0"/>
              <a:t>Роберт Миңнуллин – югары зәвыклы, сизгер рухлы, дөньяны һәм кешеләрне үзенчә тасвирларга омтылучы лирик шагыйрь. Аның ике йөздән артык шигыре көйгә салынган. </a:t>
            </a:r>
            <a:endParaRPr lang="ru-RU" sz="3600" dirty="0"/>
          </a:p>
        </p:txBody>
      </p:sp>
      <p:sp>
        <p:nvSpPr>
          <p:cNvPr id="14339" name="Текст 2">
            <a:extLst>
              <a:ext uri="{FF2B5EF4-FFF2-40B4-BE49-F238E27FC236}">
                <a16:creationId xmlns:a16="http://schemas.microsoft.com/office/drawing/2014/main" id="{6148892F-8D75-4D01-B550-5669F3DD1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7391400" cy="1143000"/>
          </a:xfrm>
        </p:spPr>
        <p:txBody>
          <a:bodyPr/>
          <a:lstStyle/>
          <a:p>
            <a:pPr algn="ctr"/>
            <a:r>
              <a:rPr lang="tt-RU" altLang="ru-RU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Шигыр</a:t>
            </a:r>
            <a:r>
              <a:rPr lang="ru-RU" altLang="ru-RU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altLang="ru-RU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ләрем җырлап тора</a:t>
            </a:r>
            <a:endParaRPr lang="ru-RU" altLang="ru-RU" sz="4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D2A64156-E648-4C32-A714-A6207EAEB6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tt-RU" altLang="ru-RU" sz="5000" b="1">
                <a:solidFill>
                  <a:srgbClr val="0000FF"/>
                </a:solidFill>
                <a:latin typeface="Arial" panose="020B0604020202020204" pitchFamily="34" charset="0"/>
              </a:rPr>
              <a:t>Дәрәҗәле исемнәре</a:t>
            </a:r>
            <a:endParaRPr lang="ru-RU" altLang="ru-RU" sz="5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DE8CF66F-1F24-43E8-8F6D-30924904B65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" y="1371600"/>
            <a:ext cx="7162800" cy="4267200"/>
          </a:xfrm>
        </p:spPr>
        <p:txBody>
          <a:bodyPr/>
          <a:lstStyle/>
          <a:p>
            <a:pPr marL="36513" indent="0"/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Муса Җәлил исемендәге премия иясе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ru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36513" indent="0"/>
            <a:r>
              <a:rPr lang="tt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Абдулла Алиш исемендәге премия иясе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tt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36513" indent="0"/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           “</a:t>
            </a:r>
            <a:r>
              <a:rPr lang="ru-RU" altLang="ru-RU" sz="2000">
                <a:solidFill>
                  <a:srgbClr val="0033CC"/>
                </a:solidFill>
                <a:latin typeface="Arial" panose="020B0604020202020204" pitchFamily="34" charset="0"/>
              </a:rPr>
              <a:t>Дөньядагы иң зур алма” исемле китабы</a:t>
            </a: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   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               </a:t>
            </a:r>
            <a:r>
              <a:rPr lang="ru-RU" altLang="ru-RU" sz="2000">
                <a:solidFill>
                  <a:srgbClr val="0033CC"/>
                </a:solidFill>
                <a:latin typeface="Arial" panose="020B0604020202020204" pitchFamily="34" charset="0"/>
              </a:rPr>
              <a:t>өчен Г.Х.Андерсен исемендәге Почетлы</a:t>
            </a: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</a:t>
            </a:r>
          </a:p>
          <a:p>
            <a:pPr marL="36513" indent="0">
              <a:buFont typeface="Wingdings 2" panose="05020102010507070707" pitchFamily="18" charset="2"/>
              <a:buNone/>
            </a:pP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                 </a:t>
            </a:r>
            <a:r>
              <a:rPr lang="ru-RU" altLang="ru-RU" sz="2000">
                <a:solidFill>
                  <a:srgbClr val="0033CC"/>
                </a:solidFill>
                <a:latin typeface="Arial" panose="020B0604020202020204" pitchFamily="34" charset="0"/>
              </a:rPr>
              <a:t>диплом белән бүләкләнде.</a:t>
            </a:r>
            <a:r>
              <a:rPr lang="ru-RU" altLang="ru-RU" sz="220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</a:p>
          <a:p>
            <a:pPr marL="36513" indent="0">
              <a:buFont typeface="Wingdings 2" panose="05020102010507070707" pitchFamily="18" charset="2"/>
              <a:buNone/>
            </a:pPr>
            <a:endParaRPr lang="tt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36513" indent="0"/>
            <a:r>
              <a:rPr lang="ru-RU" altLang="ru-RU" sz="2000">
                <a:solidFill>
                  <a:srgbClr val="0033CC"/>
                </a:solidFill>
                <a:latin typeface="Arial" panose="020B0604020202020204" pitchFamily="34" charset="0"/>
              </a:rPr>
              <a:t>“Күчтәнәч” исемле балалар китабы өчен Габдулла Тукай исемендәге Дәүләт бүләге бирелде.</a:t>
            </a:r>
            <a:r>
              <a:rPr lang="ru-RU" altLang="ru-RU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endParaRPr lang="ru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marL="36513" indent="0">
              <a:buFont typeface="Wingdings 2" panose="05020102010507070707" pitchFamily="18" charset="2"/>
              <a:buNone/>
            </a:pPr>
            <a:endParaRPr lang="ru-RU" altLang="ru-RU" sz="22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09574" name="Picture 6" descr="62">
            <a:extLst>
              <a:ext uri="{FF2B5EF4-FFF2-40B4-BE49-F238E27FC236}">
                <a16:creationId xmlns:a16="http://schemas.microsoft.com/office/drawing/2014/main" id="{B2034BB2-038C-4661-9CFD-2EF2A20F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9906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wallhaven-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481"/>
            <a:ext cx="9144000" cy="57610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8481"/>
            <a:ext cx="4572000" cy="57610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t-RU" sz="2800" i="1" dirty="0">
              <a:latin typeface="Minion Pro" pitchFamily="18" charset="0"/>
              <a:cs typeface="Aharoni" pitchFamily="2" charset="-79"/>
            </a:endParaRPr>
          </a:p>
          <a:p>
            <a:pPr algn="ctr">
              <a:buNone/>
            </a:pPr>
            <a:r>
              <a:rPr lang="tt-RU" sz="2800" b="1" dirty="0">
                <a:latin typeface="Minion Pro" pitchFamily="18" charset="0"/>
                <a:cs typeface="Aharoni" pitchFamily="2" charset="-79"/>
              </a:rPr>
              <a:t>Шәүкәт Галиев</a:t>
            </a:r>
          </a:p>
          <a:p>
            <a:pPr algn="ctr">
              <a:buNone/>
            </a:pPr>
            <a:r>
              <a:rPr lang="tt-RU" sz="2800" dirty="0">
                <a:cs typeface="Aharoni" pitchFamily="2" charset="-79"/>
              </a:rPr>
              <a:t>(1928 – 2011)</a:t>
            </a:r>
          </a:p>
          <a:p>
            <a:pPr algn="ctr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Сатмас егет илен алтын көмешләргә,</a:t>
            </a:r>
          </a:p>
          <a:p>
            <a:pPr algn="ctr">
              <a:buNone/>
            </a:pPr>
            <a:r>
              <a:rPr lang="tt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Әгәр югалтмаса вөҗданын.</a:t>
            </a:r>
          </a:p>
          <a:p>
            <a:pPr algn="ctr">
              <a:buNone/>
            </a:pPr>
            <a:r>
              <a:rPr lang="tt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Алтынны ул чүпкә санар,</a:t>
            </a:r>
          </a:p>
          <a:p>
            <a:pPr algn="ctr">
              <a:buNone/>
            </a:pPr>
            <a:r>
              <a:rPr lang="tt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Иң кыйммәтле күрер Ватанын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tt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844824"/>
            <a:ext cx="4499992" cy="4464695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pic>
        <p:nvPicPr>
          <p:cNvPr id="2" name="Picture 2" descr="C:\Users\Техникум\Desktop\GALIEV_SHaukat_Galievic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173412" cy="437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wallhaven-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481"/>
            <a:ext cx="9144000" cy="576103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48480"/>
            <a:ext cx="4572000" cy="11167328"/>
          </a:xfrm>
        </p:spPr>
        <p:txBody>
          <a:bodyPr numCol="1" anchor="t">
            <a:normAutofit/>
          </a:bodyPr>
          <a:lstStyle/>
          <a:p>
            <a:pPr>
              <a:buNone/>
            </a:pPr>
            <a:r>
              <a:rPr lang="tt-RU" i="1">
                <a:latin typeface="Minion Pro" pitchFamily="18" charset="0"/>
                <a:cs typeface="Aharoni" pitchFamily="2" charset="-79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334299"/>
            <a:ext cx="4499992" cy="11167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Шәүкәт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1928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ноябрендә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Кайбыч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 Олы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Бакырчы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хәзер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Апас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авылында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елларына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килә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Шагыйрьнең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Әткәйгә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хат» (1958)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поэмасы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сугыш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моңсу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һәйкәл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тора.</a:t>
            </a:r>
          </a:p>
          <a:p>
            <a:pPr>
              <a:buNone/>
            </a:pPr>
            <a:endParaRPr lang="ru-RU" i="1" dirty="0">
              <a:latin typeface="Minion Pro" pitchFamily="18" charset="0"/>
            </a:endParaRPr>
          </a:p>
        </p:txBody>
      </p:sp>
      <p:pic>
        <p:nvPicPr>
          <p:cNvPr id="2050" name="Picture 2" descr="C:\Users\Техникум\Desktop\1322631209805298(nn_21_11_2008_3_1.jpg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1"/>
            <a:ext cx="2964352" cy="3769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_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6_Техническ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1634</TotalTime>
  <Words>391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Minion Pro</vt:lpstr>
      <vt:lpstr>Times New Roman</vt:lpstr>
      <vt:lpstr>Wingdings 2</vt:lpstr>
      <vt:lpstr>6_Техническая</vt:lpstr>
      <vt:lpstr>Тема Office</vt:lpstr>
      <vt:lpstr>Жизнь и творчество Р. Миннуллина. Жизнь и творчество Ш. Галиева. </vt:lpstr>
      <vt:lpstr>Презентация PowerPoint</vt:lpstr>
      <vt:lpstr>Хатыны Клара белән.</vt:lpstr>
      <vt:lpstr>Р.Миңнуллин – нәниләр шагыйре.</vt:lpstr>
      <vt:lpstr>Китап – күңел көзгесе</vt:lpstr>
      <vt:lpstr>Роберт Миңнуллин – югары зәвыклы, сизгер рухлы, дөньяны һәм кешеләрне үзенчә тасвирларга омтылучы лирик шагыйрь. Аның ике йөздән артык шигыре көйгә салынган. </vt:lpstr>
      <vt:lpstr>Дәрәҗәле исемнәре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Диляра Бариева</cp:lastModifiedBy>
  <cp:revision>159</cp:revision>
  <cp:lastPrinted>1601-01-01T00:00:00Z</cp:lastPrinted>
  <dcterms:created xsi:type="dcterms:W3CDTF">1601-01-01T00:00:00Z</dcterms:created>
  <dcterms:modified xsi:type="dcterms:W3CDTF">2020-05-20T17:04:37Z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