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47" r:id="rId2"/>
    <p:sldMasterId id="2147483783" r:id="rId3"/>
    <p:sldMasterId id="2147483796" r:id="rId4"/>
    <p:sldMasterId id="2147483809" r:id="rId5"/>
  </p:sldMasterIdLst>
  <p:sldIdLst>
    <p:sldId id="284" r:id="rId6"/>
    <p:sldId id="287" r:id="rId7"/>
    <p:sldId id="288" r:id="rId8"/>
    <p:sldId id="290" r:id="rId9"/>
    <p:sldId id="291" r:id="rId10"/>
    <p:sldId id="292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 snapToGrid="0"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576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54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91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52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53"/>
            <a:ext cx="1971675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2" y="365153"/>
            <a:ext cx="5800725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975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1E5D-799B-4AC8-8513-0DE33C68F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AFD-895C-4716-9902-684B8D7FFF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792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1E5D-799B-4AC8-8513-0DE33C68F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AFD-895C-4716-9902-684B8D7FFF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19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1E5D-799B-4AC8-8513-0DE33C68F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AFD-895C-4716-9902-684B8D7FFF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829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1E5D-799B-4AC8-8513-0DE33C68F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AFD-895C-4716-9902-684B8D7FFF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366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1E5D-799B-4AC8-8513-0DE33C68F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AFD-895C-4716-9902-684B8D7FFF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724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1E5D-799B-4AC8-8513-0DE33C68F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AFD-895C-4716-9902-684B8D7FFF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376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1E5D-799B-4AC8-8513-0DE33C68F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AFD-895C-4716-9902-684B8D7FFF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917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6600">
                  <a:solidFill>
                    <a:srgbClr val="312E7E"/>
                  </a:solidFill>
                  <a:prstDash val="solid"/>
                </a:ln>
                <a:solidFill>
                  <a:srgbClr val="312E7E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169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1E5D-799B-4AC8-8513-0DE33C68F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AFD-895C-4716-9902-684B8D7FFF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456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1E5D-799B-4AC8-8513-0DE33C68F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AFD-895C-4716-9902-684B8D7FFF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1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1E5D-799B-4AC8-8513-0DE33C68F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AFD-895C-4716-9902-684B8D7FFF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47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1E5D-799B-4AC8-8513-0DE33C68F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AFD-895C-4716-9902-684B8D7FFF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362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2741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6600">
                  <a:solidFill>
                    <a:srgbClr val="312E7E"/>
                  </a:solidFill>
                  <a:prstDash val="solid"/>
                </a:ln>
                <a:solidFill>
                  <a:srgbClr val="312E7E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556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2481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6513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144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58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2467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9074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8643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2366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54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0507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398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53"/>
            <a:ext cx="1971675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2" y="365153"/>
            <a:ext cx="5800725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811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4901" y="3085809"/>
            <a:ext cx="8474199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4" y="1020431"/>
            <a:ext cx="8245162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2495490"/>
            <a:ext cx="8245160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5/15/2020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3342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917" y="2340864"/>
            <a:ext cx="8272211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5/15/2020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5333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5864" y="5142019"/>
            <a:ext cx="8468145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917" y="2393958"/>
            <a:ext cx="8272211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917" y="4541417"/>
            <a:ext cx="827221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5/15/2020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494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917" y="2228004"/>
            <a:ext cx="3896075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2052" y="2228004"/>
            <a:ext cx="389607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5/15/2020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180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8191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916" y="2250891"/>
            <a:ext cx="3896077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917" y="2926097"/>
            <a:ext cx="3896075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2031" y="2250937"/>
            <a:ext cx="3896078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2028" y="2926097"/>
            <a:ext cx="3896078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5/15/2020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3574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729658"/>
            <a:ext cx="8272212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5/15/2020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537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5/15/2020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641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5863" y="601201"/>
            <a:ext cx="2762042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94" y="933454"/>
            <a:ext cx="2273889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5702" y="1179829"/>
            <a:ext cx="4988243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5894" y="2836654"/>
            <a:ext cx="2273889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04486" y="6456961"/>
            <a:ext cx="2133599" cy="365125"/>
          </a:xfrm>
        </p:spPr>
        <p:txBody>
          <a:bodyPr/>
          <a:lstStyle/>
          <a:p>
            <a:fld id="{D82884F1-FFEA-405F-9602-3DCA865EDA4E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5/15/2020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5895" y="6452635"/>
            <a:ext cx="5187908" cy="365125"/>
          </a:xfrm>
        </p:spPr>
        <p:txBody>
          <a:bodyPr/>
          <a:lstStyle/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8747" y="6456961"/>
            <a:ext cx="789383" cy="365125"/>
          </a:xfrm>
        </p:spPr>
        <p:txBody>
          <a:bodyPr/>
          <a:lstStyle/>
          <a:p>
            <a:fld id="{3A98EE3D-8CD1-4C3F-BD1C-C98C9596463C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2146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4693389"/>
            <a:ext cx="827221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641395"/>
            <a:ext cx="8468144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916" y="5260127"/>
            <a:ext cx="8272213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5/15/2020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915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5/15/2020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339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043613" y="599725"/>
            <a:ext cx="2765487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53150" y="863600"/>
            <a:ext cx="234315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215" y="863600"/>
            <a:ext cx="5371219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334901" y="457200"/>
            <a:ext cx="277749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3181373" y="457200"/>
            <a:ext cx="277749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=""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5/15/2020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=""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=""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7120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79525" y="1600206"/>
            <a:ext cx="5257800" cy="4525963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315F6-5107-4645-9AAB-A4068E9BF112}" type="slidenum"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594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4901" y="3085795"/>
            <a:ext cx="8474199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4" y="1020431"/>
            <a:ext cx="8245162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2495476"/>
            <a:ext cx="8245160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5/15/2020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1619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910" y="2340864"/>
            <a:ext cx="8272211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5/15/2020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1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7388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5864" y="5142005"/>
            <a:ext cx="8468145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910" y="2393958"/>
            <a:ext cx="8272211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910" y="4541417"/>
            <a:ext cx="827221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5/15/2020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66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910" y="2228004"/>
            <a:ext cx="3896075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2045" y="2228004"/>
            <a:ext cx="389607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5/15/2020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197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909" y="2250891"/>
            <a:ext cx="3896077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910" y="2926083"/>
            <a:ext cx="3896075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2031" y="2250923"/>
            <a:ext cx="3896078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2028" y="2926083"/>
            <a:ext cx="3896078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5/15/2020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3465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729658"/>
            <a:ext cx="8272212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5/15/2020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8468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5/15/2020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937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5863" y="601201"/>
            <a:ext cx="2762042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94" y="933454"/>
            <a:ext cx="2273889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5702" y="1179829"/>
            <a:ext cx="4988243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5894" y="2836654"/>
            <a:ext cx="2273889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04479" y="6456947"/>
            <a:ext cx="2133599" cy="365125"/>
          </a:xfrm>
        </p:spPr>
        <p:txBody>
          <a:bodyPr/>
          <a:lstStyle/>
          <a:p>
            <a:fld id="{D82884F1-FFEA-405F-9602-3DCA865EDA4E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5/15/2020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5895" y="6452621"/>
            <a:ext cx="5187908" cy="365125"/>
          </a:xfrm>
        </p:spPr>
        <p:txBody>
          <a:bodyPr/>
          <a:lstStyle/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8740" y="6456947"/>
            <a:ext cx="789383" cy="365125"/>
          </a:xfrm>
        </p:spPr>
        <p:txBody>
          <a:bodyPr/>
          <a:lstStyle/>
          <a:p>
            <a:fld id="{3A98EE3D-8CD1-4C3F-BD1C-C98C9596463C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3977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4693389"/>
            <a:ext cx="827221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641381"/>
            <a:ext cx="8468144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909" y="5260127"/>
            <a:ext cx="8272213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5/15/2020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2154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5/15/2020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1725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043613" y="599725"/>
            <a:ext cx="2765487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53150" y="863600"/>
            <a:ext cx="234315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208" y="863600"/>
            <a:ext cx="5371219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334901" y="457200"/>
            <a:ext cx="277749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3181373" y="457200"/>
            <a:ext cx="277749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=""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5/15/2020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=""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=""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3988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79525" y="1600206"/>
            <a:ext cx="5257800" cy="4525963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315F6-5107-4645-9AAB-A4068E9BF112}" type="slidenum"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14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31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65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239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23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24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none" spc="0">
          <a:ln w="3175">
            <a:solidFill>
              <a:srgbClr val="312E7E"/>
            </a:solidFill>
            <a:prstDash val="solid"/>
          </a:ln>
          <a:solidFill>
            <a:srgbClr val="312E7E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152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F152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F152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152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15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91E5D-799B-4AC8-8513-0DE33C68F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07AFD-895C-4716-9902-684B8D7FFF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3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64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none" spc="0">
          <a:ln w="3175">
            <a:solidFill>
              <a:srgbClr val="312E7E"/>
            </a:solidFill>
            <a:prstDash val="solid"/>
          </a:ln>
          <a:solidFill>
            <a:srgbClr val="312E7E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152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F152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F152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152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15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94" y="705124"/>
            <a:ext cx="8272212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2336007"/>
            <a:ext cx="8272212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4486" y="6423959"/>
            <a:ext cx="2133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5/15/2020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95" y="6423959"/>
            <a:ext cx="5187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47" y="6423959"/>
            <a:ext cx="789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4901" y="457200"/>
            <a:ext cx="277749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181373" y="457200"/>
            <a:ext cx="277749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6932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94" y="705124"/>
            <a:ext cx="8272212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2336007"/>
            <a:ext cx="8272212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4479" y="6423945"/>
            <a:ext cx="2133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5/15/2020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95" y="6423945"/>
            <a:ext cx="5187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40" y="6423945"/>
            <a:ext cx="789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4901" y="457200"/>
            <a:ext cx="277749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181373" y="457200"/>
            <a:ext cx="277749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8919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e-D9j15tC8EBkvtcX-oiAfALikpxTZiJv_FI02r3G8B58HFA/viewform?usp=sf_link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4858" y="210065"/>
            <a:ext cx="7772400" cy="4287794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Повторение по теме «Здоровый образ жизни». Лексико-грамматический тест по теме «Здоровый образ жизни»</a:t>
            </a:r>
            <a:endParaRPr lang="en-US" sz="5400" dirty="0">
              <a:ln w="3175">
                <a:solidFill>
                  <a:srgbClr val="312E7E"/>
                </a:solidFill>
                <a:prstDash val="solid"/>
              </a:ln>
              <a:solidFill>
                <a:srgbClr val="312E7E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641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281" y="642551"/>
            <a:ext cx="8889949" cy="6128952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 Rounded MT Bold" panose="020F0704030504030204" pitchFamily="34" charset="0"/>
              </a:rPr>
              <a:t>Trek</a:t>
            </a:r>
            <a:r>
              <a:rPr lang="en-US" sz="3600" dirty="0">
                <a:latin typeface="Arial Rounded MT Bold" panose="020F0704030504030204" pitchFamily="34" charset="0"/>
              </a:rPr>
              <a:t> – </a:t>
            </a:r>
            <a:r>
              <a:rPr lang="ru-RU" sz="3600" dirty="0"/>
              <a:t>переход, путешествие</a:t>
            </a:r>
            <a:endParaRPr lang="en-US" sz="3600" dirty="0">
              <a:latin typeface="Arial Rounded MT Bold" panose="020F0704030504030204" pitchFamily="34" charset="0"/>
            </a:endParaRPr>
          </a:p>
          <a:p>
            <a:r>
              <a:rPr lang="en-US" sz="3600" b="1" dirty="0">
                <a:latin typeface="Arial Rounded MT Bold" panose="020F0704030504030204" pitchFamily="34" charset="0"/>
              </a:rPr>
              <a:t>Big roller coaster</a:t>
            </a:r>
            <a:r>
              <a:rPr lang="ru-RU" sz="3600" b="1" dirty="0"/>
              <a:t> </a:t>
            </a:r>
            <a:r>
              <a:rPr lang="ru-RU" sz="3600" dirty="0"/>
              <a:t>– большие горки </a:t>
            </a:r>
            <a:endParaRPr lang="en-US" sz="3600" dirty="0">
              <a:latin typeface="Arial Rounded MT Bold" panose="020F0704030504030204" pitchFamily="34" charset="0"/>
            </a:endParaRPr>
          </a:p>
          <a:p>
            <a:r>
              <a:rPr lang="en-US" sz="3600" b="1" dirty="0">
                <a:latin typeface="Arial Rounded MT Bold" panose="020F0704030504030204" pitchFamily="34" charset="0"/>
              </a:rPr>
              <a:t>Tightrope</a:t>
            </a:r>
            <a:r>
              <a:rPr lang="en-US" sz="3600" dirty="0">
                <a:latin typeface="Arial Rounded MT Bold" panose="020F0704030504030204" pitchFamily="34" charset="0"/>
              </a:rPr>
              <a:t> – </a:t>
            </a:r>
            <a:r>
              <a:rPr lang="ru-RU" sz="3600" dirty="0"/>
              <a:t>натянутый канат </a:t>
            </a:r>
            <a:endParaRPr lang="en-US" sz="3600" dirty="0">
              <a:latin typeface="Arial Rounded MT Bold" panose="020F0704030504030204" pitchFamily="34" charset="0"/>
            </a:endParaRPr>
          </a:p>
          <a:p>
            <a:r>
              <a:rPr lang="en-US" sz="3600" b="1" dirty="0">
                <a:latin typeface="Arial Rounded MT Bold" panose="020F0704030504030204" pitchFamily="34" charset="0"/>
              </a:rPr>
              <a:t>Skydiving</a:t>
            </a:r>
            <a:r>
              <a:rPr lang="ru-RU" sz="3600" b="1" dirty="0"/>
              <a:t> </a:t>
            </a:r>
            <a:r>
              <a:rPr lang="ru-RU" sz="3600" dirty="0"/>
              <a:t>– затяжные прыжки с парашютом</a:t>
            </a:r>
            <a:endParaRPr lang="en-US" sz="3600" dirty="0">
              <a:latin typeface="Arial Rounded MT Bold" panose="020F0704030504030204" pitchFamily="34" charset="0"/>
            </a:endParaRPr>
          </a:p>
          <a:p>
            <a:r>
              <a:rPr lang="en-US" sz="3600" b="1" dirty="0">
                <a:latin typeface="Arial Rounded MT Bold" panose="020F0704030504030204" pitchFamily="34" charset="0"/>
              </a:rPr>
              <a:t>Kitesurfing</a:t>
            </a:r>
            <a:r>
              <a:rPr lang="ru-RU" sz="3600" dirty="0"/>
              <a:t> – скольжение по воде на доске  с прикрепленным к ней воздушным змеем</a:t>
            </a:r>
            <a:endParaRPr lang="en-US" sz="3600" dirty="0">
              <a:latin typeface="Arial Rounded MT Bold" panose="020F0704030504030204" pitchFamily="34" charset="0"/>
            </a:endParaRPr>
          </a:p>
          <a:p>
            <a:r>
              <a:rPr lang="en-US" sz="3600" b="1" dirty="0">
                <a:latin typeface="Arial Rounded MT Bold" panose="020F0704030504030204" pitchFamily="34" charset="0"/>
              </a:rPr>
              <a:t>Whitewater rafting </a:t>
            </a:r>
            <a:r>
              <a:rPr lang="ru-RU" sz="3600" dirty="0"/>
              <a:t>– сплав на плоту (рафтинг)</a:t>
            </a:r>
            <a:endParaRPr lang="en-US" sz="3600" dirty="0">
              <a:latin typeface="Arial Rounded MT Bold" panose="020F0704030504030204" pitchFamily="34" charset="0"/>
            </a:endParaRP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2358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img.tourister.ru/files/8/3/8/6/6/5/1/clones/900_900_fix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45" y="116285"/>
            <a:ext cx="3484454" cy="3092131"/>
          </a:xfrm>
          <a:prstGeom prst="rect">
            <a:avLst/>
          </a:prstGeom>
          <a:noFill/>
        </p:spPr>
      </p:pic>
      <p:pic>
        <p:nvPicPr>
          <p:cNvPr id="21508" name="Picture 4" descr="https://wetplanetwhitewater.com/wp-content/uploads/2015/03/15049009543_5f07e94e47_o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6578" y="3299861"/>
            <a:ext cx="3743114" cy="3314216"/>
          </a:xfrm>
          <a:prstGeom prst="rect">
            <a:avLst/>
          </a:prstGeom>
          <a:noFill/>
        </p:spPr>
      </p:pic>
      <p:pic>
        <p:nvPicPr>
          <p:cNvPr id="5" name="Picture 4" descr="http://www.bandt.com.au/information/uploads/2015/06/Screen-Shot-2015-06-11-at-4.29.29-PM.png"/>
          <p:cNvPicPr>
            <a:picLocks noChangeAspect="1" noChangeArrowheads="1"/>
          </p:cNvPicPr>
          <p:nvPr/>
        </p:nvPicPr>
        <p:blipFill>
          <a:blip r:embed="rId4" cstate="print"/>
          <a:srcRect l="4687"/>
          <a:stretch>
            <a:fillRect/>
          </a:stretch>
        </p:blipFill>
        <p:spPr bwMode="auto">
          <a:xfrm rot="838126">
            <a:off x="1987262" y="4291517"/>
            <a:ext cx="2255460" cy="2192178"/>
          </a:xfrm>
          <a:prstGeom prst="rect">
            <a:avLst/>
          </a:prstGeom>
          <a:noFill/>
        </p:spPr>
      </p:pic>
      <p:pic>
        <p:nvPicPr>
          <p:cNvPr id="6" name="Picture 8" descr="http://www.ntd.tv/inspiring/assets/uploads/2017/05/AD-Scariest-Roller-Coaster-Rides-In-The-World-08-1.jpeg"/>
          <p:cNvPicPr>
            <a:picLocks noChangeAspect="1" noChangeArrowheads="1"/>
          </p:cNvPicPr>
          <p:nvPr/>
        </p:nvPicPr>
        <p:blipFill>
          <a:blip r:embed="rId5" cstate="print"/>
          <a:srcRect l="14653" t="2519" r="11766"/>
          <a:stretch>
            <a:fillRect/>
          </a:stretch>
        </p:blipFill>
        <p:spPr bwMode="auto">
          <a:xfrm rot="20619094">
            <a:off x="286299" y="3312475"/>
            <a:ext cx="2117300" cy="2172016"/>
          </a:xfrm>
          <a:prstGeom prst="rect">
            <a:avLst/>
          </a:prstGeom>
          <a:noFill/>
        </p:spPr>
      </p:pic>
      <p:pic>
        <p:nvPicPr>
          <p:cNvPr id="7" name="Picture 2" descr="http://himalayantrekkers.com/blog/wp-content/uploads/2016/12/larke-la.jpg"/>
          <p:cNvPicPr>
            <a:picLocks noChangeAspect="1" noChangeArrowheads="1"/>
          </p:cNvPicPr>
          <p:nvPr/>
        </p:nvPicPr>
        <p:blipFill>
          <a:blip r:embed="rId6" cstate="print"/>
          <a:srcRect l="13132" t="2196" r="6113"/>
          <a:stretch>
            <a:fillRect/>
          </a:stretch>
        </p:blipFill>
        <p:spPr bwMode="auto">
          <a:xfrm>
            <a:off x="3689834" y="116285"/>
            <a:ext cx="2615828" cy="2814341"/>
          </a:xfrm>
          <a:prstGeom prst="rect">
            <a:avLst/>
          </a:prstGeom>
          <a:noFill/>
        </p:spPr>
      </p:pic>
      <p:pic>
        <p:nvPicPr>
          <p:cNvPr id="4" name="Picture 9" descr="20100511194649-99859efa"/>
          <p:cNvPicPr>
            <a:picLocks noChangeAspect="1" noChangeArrowheads="1"/>
          </p:cNvPicPr>
          <p:nvPr/>
        </p:nvPicPr>
        <p:blipFill>
          <a:blip r:embed="rId7" cstate="print"/>
          <a:srcRect r="3005"/>
          <a:stretch>
            <a:fillRect/>
          </a:stretch>
        </p:blipFill>
        <p:spPr>
          <a:xfrm rot="1027502">
            <a:off x="6733212" y="531267"/>
            <a:ext cx="2159599" cy="1984372"/>
          </a:xfrm>
          <a:prstGeom prst="rect">
            <a:avLst/>
          </a:prstGeom>
          <a:noFill/>
          <a:ln/>
        </p:spPr>
      </p:pic>
      <p:sp>
        <p:nvSpPr>
          <p:cNvPr id="8" name="TextBox 7"/>
          <p:cNvSpPr txBox="1"/>
          <p:nvPr/>
        </p:nvSpPr>
        <p:spPr>
          <a:xfrm>
            <a:off x="1749402" y="134781"/>
            <a:ext cx="1934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Arial Rounded MT Bold" panose="020F0704030504030204" pitchFamily="34" charset="0"/>
              </a:rPr>
              <a:t>doing kite surfing</a:t>
            </a:r>
            <a:endParaRPr lang="ru-RU" sz="3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9062" y="5846381"/>
            <a:ext cx="357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doing whitewater rafting</a:t>
            </a:r>
            <a:endParaRPr lang="ru-RU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9823" y="5985221"/>
            <a:ext cx="2294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walking a tightrope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40706" y="169477"/>
            <a:ext cx="2052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Arial Rounded MT Bold" panose="020F0704030504030204" pitchFamily="34" charset="0"/>
              </a:rPr>
              <a:t>going trekking </a:t>
            </a:r>
          </a:p>
          <a:p>
            <a:pPr algn="ctr"/>
            <a:r>
              <a:rPr lang="en-US" sz="2400" b="1" dirty="0">
                <a:solidFill>
                  <a:prstClr val="white"/>
                </a:solidFill>
                <a:latin typeface="Arial Rounded MT Bold" panose="020F0704030504030204" pitchFamily="34" charset="0"/>
              </a:rPr>
              <a:t>in the mountains</a:t>
            </a:r>
            <a:endParaRPr lang="ru-RU" sz="2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17284" y="3299861"/>
            <a:ext cx="2094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going on a big roller coaster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61967" y="2468961"/>
            <a:ext cx="2052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doing skydiving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08F6859E-0459-4138-83B3-315EE3D02FE5}"/>
              </a:ext>
            </a:extLst>
          </p:cNvPr>
          <p:cNvSpPr/>
          <p:nvPr/>
        </p:nvSpPr>
        <p:spPr>
          <a:xfrm>
            <a:off x="1953883" y="169476"/>
            <a:ext cx="892835" cy="529264"/>
          </a:xfrm>
          <a:prstGeom prst="roundRect">
            <a:avLst>
              <a:gd name="adj" fmla="val 1233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="" xmlns:a16="http://schemas.microsoft.com/office/drawing/2014/main" id="{D9A97F56-6129-409B-9425-A5C7C99D410C}"/>
              </a:ext>
            </a:extLst>
          </p:cNvPr>
          <p:cNvSpPr/>
          <p:nvPr/>
        </p:nvSpPr>
        <p:spPr>
          <a:xfrm>
            <a:off x="4095390" y="241574"/>
            <a:ext cx="732334" cy="374896"/>
          </a:xfrm>
          <a:prstGeom prst="roundRect">
            <a:avLst>
              <a:gd name="adj" fmla="val 1233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="" xmlns:a16="http://schemas.microsoft.com/office/drawing/2014/main" id="{A1B91044-7256-43C3-8A79-AB337A93E170}"/>
              </a:ext>
            </a:extLst>
          </p:cNvPr>
          <p:cNvSpPr/>
          <p:nvPr/>
        </p:nvSpPr>
        <p:spPr>
          <a:xfrm>
            <a:off x="6561968" y="2527654"/>
            <a:ext cx="732334" cy="374896"/>
          </a:xfrm>
          <a:prstGeom prst="roundRect">
            <a:avLst>
              <a:gd name="adj" fmla="val 1233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="" xmlns:a16="http://schemas.microsoft.com/office/drawing/2014/main" id="{B4003A32-F299-412C-B2FB-35C4DB34E75F}"/>
              </a:ext>
            </a:extLst>
          </p:cNvPr>
          <p:cNvSpPr/>
          <p:nvPr/>
        </p:nvSpPr>
        <p:spPr>
          <a:xfrm>
            <a:off x="235519" y="6104572"/>
            <a:ext cx="941987" cy="374896"/>
          </a:xfrm>
          <a:prstGeom prst="roundRect">
            <a:avLst>
              <a:gd name="adj" fmla="val 1233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="" xmlns:a16="http://schemas.microsoft.com/office/drawing/2014/main" id="{9E885813-09E2-42D8-9578-EC74EA257AE8}"/>
              </a:ext>
            </a:extLst>
          </p:cNvPr>
          <p:cNvSpPr/>
          <p:nvPr/>
        </p:nvSpPr>
        <p:spPr>
          <a:xfrm>
            <a:off x="2375724" y="3397241"/>
            <a:ext cx="622190" cy="374896"/>
          </a:xfrm>
          <a:prstGeom prst="roundRect">
            <a:avLst>
              <a:gd name="adj" fmla="val 1233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="" xmlns:a16="http://schemas.microsoft.com/office/drawing/2014/main" id="{ACDF99F4-A1DC-4BE2-8ED6-D422C7B02559}"/>
              </a:ext>
            </a:extLst>
          </p:cNvPr>
          <p:cNvSpPr/>
          <p:nvPr/>
        </p:nvSpPr>
        <p:spPr>
          <a:xfrm>
            <a:off x="5674560" y="5943519"/>
            <a:ext cx="814368" cy="374896"/>
          </a:xfrm>
          <a:prstGeom prst="roundRect">
            <a:avLst>
              <a:gd name="adj" fmla="val 1233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2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>
            <a:extLst>
              <a:ext uri="{FF2B5EF4-FFF2-40B4-BE49-F238E27FC236}">
                <a16:creationId xmlns="" xmlns:a16="http://schemas.microsoft.com/office/drawing/2014/main" id="{717053BA-315A-4126-B702-488B0E23B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951" y="4651310"/>
            <a:ext cx="1771213" cy="200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4">
            <a:extLst>
              <a:ext uri="{FF2B5EF4-FFF2-40B4-BE49-F238E27FC236}">
                <a16:creationId xmlns="" xmlns:a16="http://schemas.microsoft.com/office/drawing/2014/main" id="{41EA4809-1E8F-429C-99CA-13636C360026}"/>
              </a:ext>
            </a:extLst>
          </p:cNvPr>
          <p:cNvSpPr>
            <a:spLocks/>
          </p:cNvSpPr>
          <p:nvPr/>
        </p:nvSpPr>
        <p:spPr bwMode="auto">
          <a:xfrm>
            <a:off x="4693444" y="5476922"/>
            <a:ext cx="178593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400">
                <a:solidFill>
                  <a:srgbClr val="2B2922"/>
                </a:solidFill>
                <a:latin typeface="Copperplate" charset="0"/>
                <a:ea typeface="ヒラギノ明朝 ProN W3" charset="-128"/>
                <a:sym typeface="Copperplate" charset="0"/>
              </a:defRPr>
            </a:lvl1pPr>
            <a:lvl2pPr marL="742950" indent="-285750" eaLnBrk="0" hangingPunct="0">
              <a:defRPr sz="4400">
                <a:solidFill>
                  <a:srgbClr val="2B2922"/>
                </a:solidFill>
                <a:latin typeface="Copperplate" charset="0"/>
                <a:ea typeface="ヒラギノ明朝 ProN W3" charset="-128"/>
                <a:sym typeface="Copperplate" charset="0"/>
              </a:defRPr>
            </a:lvl2pPr>
            <a:lvl3pPr marL="1143000" indent="-228600" eaLnBrk="0" hangingPunct="0">
              <a:defRPr sz="4400">
                <a:solidFill>
                  <a:srgbClr val="2B2922"/>
                </a:solidFill>
                <a:latin typeface="Copperplate" charset="0"/>
                <a:ea typeface="ヒラギノ明朝 ProN W3" charset="-128"/>
                <a:sym typeface="Copperplate" charset="0"/>
              </a:defRPr>
            </a:lvl3pPr>
            <a:lvl4pPr marL="1600200" indent="-228600" eaLnBrk="0" hangingPunct="0">
              <a:defRPr sz="4400">
                <a:solidFill>
                  <a:srgbClr val="2B2922"/>
                </a:solidFill>
                <a:latin typeface="Copperplate" charset="0"/>
                <a:ea typeface="ヒラギノ明朝 ProN W3" charset="-128"/>
                <a:sym typeface="Copperplate" charset="0"/>
              </a:defRPr>
            </a:lvl4pPr>
            <a:lvl5pPr marL="2057400" indent="-228600" eaLnBrk="0" hangingPunct="0">
              <a:defRPr sz="4400">
                <a:solidFill>
                  <a:srgbClr val="2B2922"/>
                </a:solidFill>
                <a:latin typeface="Copperplate" charset="0"/>
                <a:ea typeface="ヒラギノ明朝 ProN W3" charset="-128"/>
                <a:sym typeface="Copperplate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B2922"/>
                </a:solidFill>
                <a:latin typeface="Copperplate" charset="0"/>
                <a:ea typeface="ヒラギノ明朝 ProN W3" charset="-128"/>
                <a:sym typeface="Copperplate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B2922"/>
                </a:solidFill>
                <a:latin typeface="Copperplate" charset="0"/>
                <a:ea typeface="ヒラギノ明朝 ProN W3" charset="-128"/>
                <a:sym typeface="Copperplate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B2922"/>
                </a:solidFill>
                <a:latin typeface="Copperplate" charset="0"/>
                <a:ea typeface="ヒラギノ明朝 ProN W3" charset="-128"/>
                <a:sym typeface="Copperplate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B2922"/>
                </a:solidFill>
                <a:latin typeface="Copperplate" charset="0"/>
                <a:ea typeface="ヒラギノ明朝 ProN W3" charset="-128"/>
                <a:sym typeface="Copperplate" charset="0"/>
              </a:defRPr>
            </a:lvl9pPr>
          </a:lstStyle>
          <a:p>
            <a:pPr algn="ctr" defTabSz="617220" eaLnBrk="1" fontAlgn="base" hangingPunct="1">
              <a:spcBef>
                <a:spcPts val="2250"/>
              </a:spcBef>
              <a:spcAft>
                <a:spcPct val="0"/>
              </a:spcAft>
            </a:pPr>
            <a:r>
              <a:rPr lang="en-US" altLang="ru-RU" sz="1800">
                <a:latin typeface="Apple Casual" charset="0"/>
                <a:ea typeface="MS PGothic" panose="020B0600070205080204" pitchFamily="34" charset="-128"/>
                <a:sym typeface="Apple Casual" charset="0"/>
              </a:rPr>
              <a:t>I will catch</a:t>
            </a:r>
            <a:br>
              <a:rPr lang="en-US" altLang="ru-RU" sz="1800">
                <a:latin typeface="Apple Casual" charset="0"/>
                <a:ea typeface="MS PGothic" panose="020B0600070205080204" pitchFamily="34" charset="-128"/>
                <a:sym typeface="Apple Casual" charset="0"/>
              </a:rPr>
            </a:br>
            <a:r>
              <a:rPr lang="en-US" altLang="ru-RU" sz="1800">
                <a:latin typeface="Apple Casual" charset="0"/>
                <a:ea typeface="MS PGothic" panose="020B0600070205080204" pitchFamily="34" charset="-128"/>
                <a:sym typeface="Apple Casual" charset="0"/>
              </a:rPr>
              <a:t>a fish</a:t>
            </a:r>
            <a:br>
              <a:rPr lang="en-US" altLang="ru-RU" sz="1800">
                <a:latin typeface="Apple Casual" charset="0"/>
                <a:ea typeface="MS PGothic" panose="020B0600070205080204" pitchFamily="34" charset="-128"/>
                <a:sym typeface="Apple Casual" charset="0"/>
              </a:rPr>
            </a:br>
            <a:r>
              <a:rPr lang="en-US" altLang="ru-RU" sz="1800">
                <a:latin typeface="Apple Casual" charset="0"/>
                <a:ea typeface="MS PGothic" panose="020B0600070205080204" pitchFamily="34" charset="-128"/>
                <a:sym typeface="Apple Casual" charset="0"/>
              </a:rPr>
              <a:t>today!</a:t>
            </a:r>
            <a:br>
              <a:rPr lang="en-US" altLang="ru-RU" sz="1800">
                <a:latin typeface="Apple Casual" charset="0"/>
                <a:ea typeface="MS PGothic" panose="020B0600070205080204" pitchFamily="34" charset="-128"/>
                <a:sym typeface="Apple Casual" charset="0"/>
              </a:rPr>
            </a:br>
            <a:endParaRPr lang="en-US" altLang="ru-RU" sz="1800">
              <a:latin typeface="Apple Casual" charset="0"/>
              <a:ea typeface="MS PGothic" panose="020B0600070205080204" pitchFamily="34" charset="-128"/>
              <a:sym typeface="Apple Casual" charset="0"/>
            </a:endParaRPr>
          </a:p>
        </p:txBody>
      </p:sp>
      <p:pic>
        <p:nvPicPr>
          <p:cNvPr id="30725" name="Picture 5">
            <a:extLst>
              <a:ext uri="{FF2B5EF4-FFF2-40B4-BE49-F238E27FC236}">
                <a16:creationId xmlns="" xmlns:a16="http://schemas.microsoft.com/office/drawing/2014/main" id="{245D08CC-F9FB-402F-A7FF-4290EC9D4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745" y="419101"/>
            <a:ext cx="2657475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>
            <a:extLst>
              <a:ext uri="{FF2B5EF4-FFF2-40B4-BE49-F238E27FC236}">
                <a16:creationId xmlns="" xmlns:a16="http://schemas.microsoft.com/office/drawing/2014/main" id="{A5DDE591-19B3-495C-973F-2ABBECE07B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9397" y="604204"/>
            <a:ext cx="8272212" cy="45354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>
                <a:solidFill>
                  <a:srgbClr val="81AF26">
                    <a:lumMod val="75000"/>
                  </a:srgbClr>
                </a:solidFill>
                <a:latin typeface="Arial Rounded MT Bold" panose="020F0704030504030204" pitchFamily="34" charset="0"/>
                <a:ea typeface="Heiti SC Light" charset="0"/>
                <a:cs typeface="Heiti SC Light" charset="0"/>
                <a:sym typeface="Heiti SC Light" charset="0"/>
              </a:rPr>
              <a:t>reported speech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Heiti SC Light" charset="0"/>
              <a:ea typeface="Heiti SC Light" charset="0"/>
              <a:cs typeface="Heiti SC Light" charset="0"/>
              <a:sym typeface="Heiti SC Light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EC597AD4-AEFD-49D6-98B7-1F9C5650AC7C}"/>
              </a:ext>
            </a:extLst>
          </p:cNvPr>
          <p:cNvSpPr/>
          <p:nvPr/>
        </p:nvSpPr>
        <p:spPr>
          <a:xfrm>
            <a:off x="465377" y="1543522"/>
            <a:ext cx="58541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17220" fontAlgn="base">
              <a:spcBef>
                <a:spcPts val="2250"/>
              </a:spcBef>
              <a:spcAft>
                <a:spcPct val="0"/>
              </a:spcAft>
            </a:pPr>
            <a:r>
              <a:rPr lang="en-US" altLang="ru-RU" sz="3200" dirty="0">
                <a:solidFill>
                  <a:srgbClr val="CE2D1E">
                    <a:lumMod val="75000"/>
                  </a:srgbClr>
                </a:solidFill>
                <a:latin typeface="Arial Rounded MT Bold" panose="020F0704030504030204" pitchFamily="34" charset="0"/>
                <a:ea typeface="MS PGothic" panose="020B0600070205080204" pitchFamily="34" charset="-128"/>
                <a:sym typeface="Calibri Bold Italic" panose="020F07020304040A0204" pitchFamily="34" charset="0"/>
              </a:rPr>
              <a:t>The girl said </a:t>
            </a:r>
            <a:r>
              <a:rPr lang="en-US" altLang="ru-RU" sz="3200" u="sng" dirty="0">
                <a:solidFill>
                  <a:srgbClr val="CE2D1E">
                    <a:lumMod val="75000"/>
                  </a:srgbClr>
                </a:solidFill>
                <a:latin typeface="Arial Rounded MT Bold" panose="020F0704030504030204" pitchFamily="34" charset="0"/>
                <a:ea typeface="MS PGothic" panose="020B0600070205080204" pitchFamily="34" charset="-128"/>
                <a:sym typeface="Calibri Bold Italic" panose="020F07020304040A0204" pitchFamily="34" charset="0"/>
              </a:rPr>
              <a:t>she</a:t>
            </a:r>
            <a:r>
              <a:rPr lang="en-US" altLang="ru-RU" sz="3200" dirty="0">
                <a:solidFill>
                  <a:srgbClr val="CE2D1E">
                    <a:lumMod val="75000"/>
                  </a:srgbClr>
                </a:solidFill>
                <a:latin typeface="Arial Rounded MT Bold" panose="020F0704030504030204" pitchFamily="34" charset="0"/>
                <a:ea typeface="MS PGothic" panose="020B0600070205080204" pitchFamily="34" charset="-128"/>
                <a:sym typeface="Calibri Bold Italic" panose="020F07020304040A0204" pitchFamily="34" charset="0"/>
              </a:rPr>
              <a:t> </a:t>
            </a:r>
            <a:r>
              <a:rPr lang="en-US" altLang="ru-RU" sz="3200" u="sng" dirty="0">
                <a:solidFill>
                  <a:srgbClr val="CE2D1E">
                    <a:lumMod val="75000"/>
                  </a:srgbClr>
                </a:solidFill>
                <a:latin typeface="Arial Rounded MT Bold" panose="020F0704030504030204" pitchFamily="34" charset="0"/>
                <a:ea typeface="MS PGothic" panose="020B0600070205080204" pitchFamily="34" charset="-128"/>
                <a:sym typeface="Calibri Bold Italic" panose="020F07020304040A0204" pitchFamily="34" charset="0"/>
              </a:rPr>
              <a:t>would</a:t>
            </a:r>
            <a:r>
              <a:rPr lang="en-US" altLang="ru-RU" sz="3200" dirty="0">
                <a:solidFill>
                  <a:srgbClr val="CE2D1E">
                    <a:lumMod val="75000"/>
                  </a:srgbClr>
                </a:solidFill>
                <a:latin typeface="Arial Rounded MT Bold" panose="020F0704030504030204" pitchFamily="34" charset="0"/>
                <a:ea typeface="MS PGothic" panose="020B0600070205080204" pitchFamily="34" charset="-128"/>
                <a:sym typeface="Calibri Bold Italic" panose="020F07020304040A0204" pitchFamily="34" charset="0"/>
              </a:rPr>
              <a:t> catch a fish </a:t>
            </a:r>
            <a:r>
              <a:rPr lang="en-US" altLang="ru-RU" sz="3200" u="sng" dirty="0">
                <a:solidFill>
                  <a:srgbClr val="CE2D1E">
                    <a:lumMod val="75000"/>
                  </a:srgbClr>
                </a:solidFill>
                <a:latin typeface="Arial Rounded MT Bold" panose="020F0704030504030204" pitchFamily="34" charset="0"/>
                <a:ea typeface="MS PGothic" panose="020B0600070205080204" pitchFamily="34" charset="-128"/>
                <a:sym typeface="Calibri Bold Italic" panose="020F07020304040A0204" pitchFamily="34" charset="0"/>
              </a:rPr>
              <a:t>that</a:t>
            </a:r>
            <a:r>
              <a:rPr lang="en-US" altLang="ru-RU" sz="3200" dirty="0">
                <a:solidFill>
                  <a:srgbClr val="CE2D1E">
                    <a:lumMod val="75000"/>
                  </a:srgbClr>
                </a:solidFill>
                <a:latin typeface="Arial Rounded MT Bold" panose="020F0704030504030204" pitchFamily="34" charset="0"/>
                <a:ea typeface="MS PGothic" panose="020B0600070205080204" pitchFamily="34" charset="-128"/>
                <a:sym typeface="Calibri Bold Italic" panose="020F07020304040A0204" pitchFamily="34" charset="0"/>
              </a:rPr>
              <a:t> day.</a:t>
            </a:r>
          </a:p>
        </p:txBody>
      </p:sp>
    </p:spTree>
    <p:extLst>
      <p:ext uri="{BB962C8B-B14F-4D97-AF65-F5344CB8AC3E}">
        <p14:creationId xmlns:p14="http://schemas.microsoft.com/office/powerpoint/2010/main" val="269024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>
            <a:extLst>
              <a:ext uri="{FF2B5EF4-FFF2-40B4-BE49-F238E27FC236}">
                <a16:creationId xmlns="" xmlns:a16="http://schemas.microsoft.com/office/drawing/2014/main" id="{B64F092B-4446-41EF-9C68-41B970288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308" y="3614598"/>
            <a:ext cx="2009812" cy="211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4">
            <a:extLst>
              <a:ext uri="{FF2B5EF4-FFF2-40B4-BE49-F238E27FC236}">
                <a16:creationId xmlns="" xmlns:a16="http://schemas.microsoft.com/office/drawing/2014/main" id="{D006D907-6FFA-41E3-A829-B8F9554A5177}"/>
              </a:ext>
            </a:extLst>
          </p:cNvPr>
          <p:cNvSpPr>
            <a:spLocks/>
          </p:cNvSpPr>
          <p:nvPr/>
        </p:nvSpPr>
        <p:spPr bwMode="auto">
          <a:xfrm>
            <a:off x="4882307" y="4881609"/>
            <a:ext cx="178593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400">
                <a:solidFill>
                  <a:srgbClr val="2B2922"/>
                </a:solidFill>
                <a:latin typeface="Copperplate" charset="0"/>
                <a:ea typeface="ヒラギノ明朝 ProN W3" charset="-128"/>
                <a:sym typeface="Copperplate" charset="0"/>
              </a:defRPr>
            </a:lvl1pPr>
            <a:lvl2pPr marL="742950" indent="-285750" eaLnBrk="0" hangingPunct="0">
              <a:defRPr sz="4400">
                <a:solidFill>
                  <a:srgbClr val="2B2922"/>
                </a:solidFill>
                <a:latin typeface="Copperplate" charset="0"/>
                <a:ea typeface="ヒラギノ明朝 ProN W3" charset="-128"/>
                <a:sym typeface="Copperplate" charset="0"/>
              </a:defRPr>
            </a:lvl2pPr>
            <a:lvl3pPr marL="1143000" indent="-228600" eaLnBrk="0" hangingPunct="0">
              <a:defRPr sz="4400">
                <a:solidFill>
                  <a:srgbClr val="2B2922"/>
                </a:solidFill>
                <a:latin typeface="Copperplate" charset="0"/>
                <a:ea typeface="ヒラギノ明朝 ProN W3" charset="-128"/>
                <a:sym typeface="Copperplate" charset="0"/>
              </a:defRPr>
            </a:lvl3pPr>
            <a:lvl4pPr marL="1600200" indent="-228600" eaLnBrk="0" hangingPunct="0">
              <a:defRPr sz="4400">
                <a:solidFill>
                  <a:srgbClr val="2B2922"/>
                </a:solidFill>
                <a:latin typeface="Copperplate" charset="0"/>
                <a:ea typeface="ヒラギノ明朝 ProN W3" charset="-128"/>
                <a:sym typeface="Copperplate" charset="0"/>
              </a:defRPr>
            </a:lvl4pPr>
            <a:lvl5pPr marL="2057400" indent="-228600" eaLnBrk="0" hangingPunct="0">
              <a:defRPr sz="4400">
                <a:solidFill>
                  <a:srgbClr val="2B2922"/>
                </a:solidFill>
                <a:latin typeface="Copperplate" charset="0"/>
                <a:ea typeface="ヒラギノ明朝 ProN W3" charset="-128"/>
                <a:sym typeface="Copperplate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B2922"/>
                </a:solidFill>
                <a:latin typeface="Copperplate" charset="0"/>
                <a:ea typeface="ヒラギノ明朝 ProN W3" charset="-128"/>
                <a:sym typeface="Copperplate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B2922"/>
                </a:solidFill>
                <a:latin typeface="Copperplate" charset="0"/>
                <a:ea typeface="ヒラギノ明朝 ProN W3" charset="-128"/>
                <a:sym typeface="Copperplate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B2922"/>
                </a:solidFill>
                <a:latin typeface="Copperplate" charset="0"/>
                <a:ea typeface="ヒラギノ明朝 ProN W3" charset="-128"/>
                <a:sym typeface="Copperplate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B2922"/>
                </a:solidFill>
                <a:latin typeface="Copperplate" charset="0"/>
                <a:ea typeface="ヒラギノ明朝 ProN W3" charset="-128"/>
                <a:sym typeface="Copperplate" charset="0"/>
              </a:defRPr>
            </a:lvl9pPr>
          </a:lstStyle>
          <a:p>
            <a:pPr algn="ctr" defTabSz="617220" eaLnBrk="1" fontAlgn="base" hangingPunct="1">
              <a:spcBef>
                <a:spcPts val="2250"/>
              </a:spcBef>
              <a:spcAft>
                <a:spcPct val="0"/>
              </a:spcAft>
            </a:pPr>
            <a:r>
              <a:rPr lang="en-US" altLang="ru-RU" sz="3600" dirty="0">
                <a:latin typeface="Apple Casual" charset="0"/>
                <a:ea typeface="MS PGothic" panose="020B0600070205080204" pitchFamily="34" charset="-128"/>
                <a:sym typeface="Apple Casual" charset="0"/>
              </a:rPr>
              <a:t>STOP!</a:t>
            </a:r>
            <a:br>
              <a:rPr lang="en-US" altLang="ru-RU" sz="3600" dirty="0">
                <a:latin typeface="Apple Casual" charset="0"/>
                <a:ea typeface="MS PGothic" panose="020B0600070205080204" pitchFamily="34" charset="-128"/>
                <a:sym typeface="Apple Casual" charset="0"/>
              </a:rPr>
            </a:br>
            <a:endParaRPr lang="en-US" altLang="ru-RU" sz="3600" dirty="0">
              <a:latin typeface="Apple Casual" charset="0"/>
              <a:ea typeface="MS PGothic" panose="020B0600070205080204" pitchFamily="34" charset="-128"/>
              <a:sym typeface="Apple Casual" charset="0"/>
            </a:endParaRPr>
          </a:p>
        </p:txBody>
      </p:sp>
      <p:pic>
        <p:nvPicPr>
          <p:cNvPr id="32773" name="Picture 5">
            <a:extLst>
              <a:ext uri="{FF2B5EF4-FFF2-40B4-BE49-F238E27FC236}">
                <a16:creationId xmlns="" xmlns:a16="http://schemas.microsoft.com/office/drawing/2014/main" id="{11B5CE75-905B-4E34-89D5-89EB19A83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37" y="342901"/>
            <a:ext cx="2528888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>
            <a:extLst>
              <a:ext uri="{FF2B5EF4-FFF2-40B4-BE49-F238E27FC236}">
                <a16:creationId xmlns="" xmlns:a16="http://schemas.microsoft.com/office/drawing/2014/main" id="{7E4BA3C5-7CF8-47A7-862B-1DF426B94C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9397" y="604204"/>
            <a:ext cx="8272212" cy="45354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>
                <a:solidFill>
                  <a:srgbClr val="81AF26">
                    <a:lumMod val="75000"/>
                  </a:srgbClr>
                </a:solidFill>
                <a:latin typeface="Arial Rounded MT Bold" panose="020F0704030504030204" pitchFamily="34" charset="0"/>
                <a:ea typeface="Heiti SC Light" charset="0"/>
                <a:cs typeface="Heiti SC Light" charset="0"/>
                <a:sym typeface="Heiti SC Light" charset="0"/>
              </a:rPr>
              <a:t>reported speech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Heiti SC Light" charset="0"/>
              <a:ea typeface="Heiti SC Light" charset="0"/>
              <a:cs typeface="Heiti SC Light" charset="0"/>
              <a:sym typeface="Heiti SC Light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E60AAE8C-166F-40F6-9DF6-A08E1ABB3548}"/>
              </a:ext>
            </a:extLst>
          </p:cNvPr>
          <p:cNvSpPr/>
          <p:nvPr/>
        </p:nvSpPr>
        <p:spPr>
          <a:xfrm>
            <a:off x="465377" y="1543523"/>
            <a:ext cx="58541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17220" fontAlgn="base">
              <a:spcBef>
                <a:spcPts val="2250"/>
              </a:spcBef>
              <a:spcAft>
                <a:spcPct val="0"/>
              </a:spcAft>
            </a:pPr>
            <a:r>
              <a:rPr lang="en-US" altLang="ru-RU" sz="3200" dirty="0">
                <a:solidFill>
                  <a:srgbClr val="CE2D1E">
                    <a:lumMod val="75000"/>
                  </a:srgbClr>
                </a:solidFill>
                <a:latin typeface="Arial Rounded MT Bold" panose="020F0704030504030204" pitchFamily="34" charset="0"/>
                <a:ea typeface="MS PGothic" panose="020B0600070205080204" pitchFamily="34" charset="-128"/>
                <a:sym typeface="Calibri Bold Italic" panose="020F07020304040A0204" pitchFamily="34" charset="0"/>
              </a:rPr>
              <a:t>The man yelled at me </a:t>
            </a:r>
            <a:r>
              <a:rPr lang="en-US" altLang="ru-RU" sz="3200" u="sng" dirty="0">
                <a:solidFill>
                  <a:srgbClr val="CE2D1E">
                    <a:lumMod val="75000"/>
                  </a:srgbClr>
                </a:solidFill>
                <a:latin typeface="Arial Rounded MT Bold" panose="020F0704030504030204" pitchFamily="34" charset="0"/>
                <a:ea typeface="MS PGothic" panose="020B0600070205080204" pitchFamily="34" charset="-128"/>
                <a:sym typeface="Calibri Bold Italic" panose="020F07020304040A0204" pitchFamily="34" charset="0"/>
              </a:rPr>
              <a:t>to stop</a:t>
            </a:r>
            <a:r>
              <a:rPr lang="en-US" altLang="ru-RU" sz="3200" dirty="0">
                <a:solidFill>
                  <a:srgbClr val="CE2D1E">
                    <a:lumMod val="75000"/>
                  </a:srgbClr>
                </a:solidFill>
                <a:latin typeface="Arial Rounded MT Bold" panose="020F0704030504030204" pitchFamily="34" charset="0"/>
                <a:ea typeface="MS PGothic" panose="020B0600070205080204" pitchFamily="34" charset="-128"/>
                <a:sym typeface="Calibri Bold Italic" panose="020F07020304040A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965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FDBC6BA-32C9-445C-BFDD-1FC036BEB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938" y="804687"/>
            <a:ext cx="5759792" cy="575337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9EB3A9F0-A14A-4BAA-853C-F1E845CFF153}"/>
              </a:ext>
            </a:extLst>
          </p:cNvPr>
          <p:cNvSpPr/>
          <p:nvPr/>
        </p:nvSpPr>
        <p:spPr>
          <a:xfrm>
            <a:off x="4641785" y="4071519"/>
            <a:ext cx="2122371" cy="77002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FD678154-B6F5-4D13-9157-70580DADF9D1}"/>
              </a:ext>
            </a:extLst>
          </p:cNvPr>
          <p:cNvSpPr/>
          <p:nvPr/>
        </p:nvSpPr>
        <p:spPr>
          <a:xfrm>
            <a:off x="4641785" y="5314804"/>
            <a:ext cx="2122371" cy="77002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76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95801" y="616945"/>
            <a:ext cx="8019591" cy="29314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312E7E"/>
                </a:solidFill>
              </a:rPr>
              <a:t>Пройдите по ссылк</a:t>
            </a:r>
            <a:r>
              <a:rPr lang="ru-RU" sz="3200" dirty="0" smtClean="0">
                <a:solidFill>
                  <a:srgbClr val="312E7E"/>
                </a:solidFill>
              </a:rPr>
              <a:t>е и выполните тест: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312E7E"/>
                </a:solidFill>
                <a:hlinkClick r:id="rId2"/>
              </a:rPr>
              <a:t>https://</a:t>
            </a:r>
            <a:r>
              <a:rPr lang="en-US" sz="3200" dirty="0" smtClean="0">
                <a:solidFill>
                  <a:srgbClr val="312E7E"/>
                </a:solidFill>
                <a:hlinkClick r:id="rId2"/>
              </a:rPr>
              <a:t>docs.google.com/forms/d/e/1FAIpQLSe-D9j15tC8EBkvtcX-oiAfALikpxTZiJv_FI02r3G8B58HFA/viewform?usp=sf_link</a:t>
            </a:r>
            <a:r>
              <a:rPr lang="ru-RU" sz="3200" dirty="0" smtClean="0">
                <a:solidFill>
                  <a:srgbClr val="312E7E"/>
                </a:solidFill>
              </a:rPr>
              <a:t> </a:t>
            </a:r>
            <a:endParaRPr lang="en-US" sz="3200" dirty="0" smtClean="0">
              <a:solidFill>
                <a:srgbClr val="312E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48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ividendVTI">
  <a:themeElements>
    <a:clrScheme name="AnalogousFromRegularSeedLeftStep">
      <a:dk1>
        <a:srgbClr val="000000"/>
      </a:dk1>
      <a:lt1>
        <a:srgbClr val="FFFFFF"/>
      </a:lt1>
      <a:dk2>
        <a:srgbClr val="41242A"/>
      </a:dk2>
      <a:lt2>
        <a:srgbClr val="E4E2E8"/>
      </a:lt2>
      <a:accent1>
        <a:srgbClr val="81AF26"/>
      </a:accent1>
      <a:accent2>
        <a:srgbClr val="AFA21A"/>
      </a:accent2>
      <a:accent3>
        <a:srgbClr val="E08830"/>
      </a:accent3>
      <a:accent4>
        <a:srgbClr val="CE2D1E"/>
      </a:accent4>
      <a:accent5>
        <a:srgbClr val="E0306B"/>
      </a:accent5>
      <a:accent6>
        <a:srgbClr val="CE1EA2"/>
      </a:accent6>
      <a:hlink>
        <a:srgbClr val="8663CB"/>
      </a:hlink>
      <a:folHlink>
        <a:srgbClr val="7F7F7F"/>
      </a:folHlink>
    </a:clrScheme>
    <a:fontScheme name="Dividend">
      <a:majorFont>
        <a:latin typeface="Century Schoolbook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videndVTI" id="{97558BDE-0B66-457C-BB6F-7B1B22DAA9B8}" vid="{F53508A3-AC60-448A-AF37-934D5F1A0D5E}"/>
    </a:ext>
  </a:extLst>
</a:theme>
</file>

<file path=ppt/theme/theme5.xml><?xml version="1.0" encoding="utf-8"?>
<a:theme xmlns:a="http://schemas.openxmlformats.org/drawingml/2006/main" name="3_DividendVTI">
  <a:themeElements>
    <a:clrScheme name="AnalogousFromRegularSeedLeftStep">
      <a:dk1>
        <a:srgbClr val="000000"/>
      </a:dk1>
      <a:lt1>
        <a:srgbClr val="FFFFFF"/>
      </a:lt1>
      <a:dk2>
        <a:srgbClr val="41242A"/>
      </a:dk2>
      <a:lt2>
        <a:srgbClr val="E4E2E8"/>
      </a:lt2>
      <a:accent1>
        <a:srgbClr val="81AF26"/>
      </a:accent1>
      <a:accent2>
        <a:srgbClr val="AFA21A"/>
      </a:accent2>
      <a:accent3>
        <a:srgbClr val="E08830"/>
      </a:accent3>
      <a:accent4>
        <a:srgbClr val="CE2D1E"/>
      </a:accent4>
      <a:accent5>
        <a:srgbClr val="E0306B"/>
      </a:accent5>
      <a:accent6>
        <a:srgbClr val="CE1EA2"/>
      </a:accent6>
      <a:hlink>
        <a:srgbClr val="8663CB"/>
      </a:hlink>
      <a:folHlink>
        <a:srgbClr val="7F7F7F"/>
      </a:folHlink>
    </a:clrScheme>
    <a:fontScheme name="Dividend">
      <a:majorFont>
        <a:latin typeface="Century Schoolbook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775</TotalTime>
  <Words>120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2_Office Theme</vt:lpstr>
      <vt:lpstr>3_Тема Office</vt:lpstr>
      <vt:lpstr>Office Theme</vt:lpstr>
      <vt:lpstr>1_DividendVTI</vt:lpstr>
      <vt:lpstr>3_DividendVTI</vt:lpstr>
      <vt:lpstr>Повторение по теме «Здоровый образ жизни». Лексико-грамматический тест по теме «Здоровый образ жизни»</vt:lpstr>
      <vt:lpstr>Презентация PowerPoint</vt:lpstr>
      <vt:lpstr>Презентация PowerPoint</vt:lpstr>
      <vt:lpstr>reported speech</vt:lpstr>
      <vt:lpstr>reported speech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Лилия</cp:lastModifiedBy>
  <cp:revision>89</cp:revision>
  <dcterms:created xsi:type="dcterms:W3CDTF">2013-07-26T17:41:05Z</dcterms:created>
  <dcterms:modified xsi:type="dcterms:W3CDTF">2020-05-15T07:54:16Z</dcterms:modified>
</cp:coreProperties>
</file>