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0"/>
  </p:notesMasterIdLst>
  <p:sldIdLst>
    <p:sldId id="256" r:id="rId2"/>
    <p:sldId id="260" r:id="rId3"/>
    <p:sldId id="268" r:id="rId4"/>
    <p:sldId id="287" r:id="rId5"/>
    <p:sldId id="276" r:id="rId6"/>
    <p:sldId id="258" r:id="rId7"/>
    <p:sldId id="277" r:id="rId8"/>
    <p:sldId id="285" r:id="rId9"/>
    <p:sldId id="278" r:id="rId10"/>
    <p:sldId id="279" r:id="rId11"/>
    <p:sldId id="280" r:id="rId12"/>
    <p:sldId id="281" r:id="rId13"/>
    <p:sldId id="283" r:id="rId14"/>
    <p:sldId id="282" r:id="rId15"/>
    <p:sldId id="284" r:id="rId16"/>
    <p:sldId id="288" r:id="rId17"/>
    <p:sldId id="286" r:id="rId18"/>
    <p:sldId id="261" r:id="rId19"/>
    <p:sldId id="289" r:id="rId20"/>
    <p:sldId id="293" r:id="rId21"/>
    <p:sldId id="290" r:id="rId22"/>
    <p:sldId id="291" r:id="rId23"/>
    <p:sldId id="292" r:id="rId24"/>
    <p:sldId id="294" r:id="rId25"/>
    <p:sldId id="295" r:id="rId26"/>
    <p:sldId id="296" r:id="rId27"/>
    <p:sldId id="297" r:id="rId28"/>
    <p:sldId id="298"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1" d="100"/>
          <a:sy n="81" d="100"/>
        </p:scale>
        <p:origin x="-834"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944D69-EF46-4C5A-A8B0-C31C6AFFDD75}" type="datetimeFigureOut">
              <a:rPr lang="ru-RU" smtClean="0"/>
              <a:t>21.05.2020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621A68-310D-48B3-A30B-A5D3F6B9654F}" type="slidenum">
              <a:rPr lang="ru-RU" smtClean="0"/>
              <a:t>‹#›</a:t>
            </a:fld>
            <a:endParaRPr lang="ru-RU"/>
          </a:p>
        </p:txBody>
      </p:sp>
    </p:spTree>
    <p:extLst>
      <p:ext uri="{BB962C8B-B14F-4D97-AF65-F5344CB8AC3E}">
        <p14:creationId xmlns:p14="http://schemas.microsoft.com/office/powerpoint/2010/main" val="18833484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smtClean="0"/>
          </a:p>
        </p:txBody>
      </p:sp>
      <p:sp>
        <p:nvSpPr>
          <p:cNvPr id="71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5CC8F9-DB1B-4BBB-8C1C-887E4B5C2F42}" type="slidenum">
              <a:rPr lang="ru-RU" smtClean="0"/>
              <a:pPr fontAlgn="base">
                <a:spcBef>
                  <a:spcPct val="0"/>
                </a:spcBef>
                <a:spcAft>
                  <a:spcPct val="0"/>
                </a:spcAft>
                <a:defRPr/>
              </a:pPr>
              <a:t>5</a:t>
            </a:fld>
            <a:endParaRPr lang="ru-RU"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smtClean="0"/>
          </a:p>
        </p:txBody>
      </p:sp>
      <p:sp>
        <p:nvSpPr>
          <p:cNvPr id="71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5CC8F9-DB1B-4BBB-8C1C-887E4B5C2F42}" type="slidenum">
              <a:rPr lang="ru-RU" smtClean="0"/>
              <a:pPr fontAlgn="base">
                <a:spcBef>
                  <a:spcPct val="0"/>
                </a:spcBef>
                <a:spcAft>
                  <a:spcPct val="0"/>
                </a:spcAft>
                <a:defRPr/>
              </a:pPr>
              <a:t>15</a:t>
            </a:fld>
            <a:endParaRPr lang="ru-RU"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6621A68-310D-48B3-A30B-A5D3F6B9654F}" type="slidenum">
              <a:rPr lang="ru-RU" smtClean="0"/>
              <a:t>18</a:t>
            </a:fld>
            <a:endParaRPr lang="ru-RU"/>
          </a:p>
        </p:txBody>
      </p:sp>
    </p:spTree>
    <p:extLst>
      <p:ext uri="{BB962C8B-B14F-4D97-AF65-F5344CB8AC3E}">
        <p14:creationId xmlns:p14="http://schemas.microsoft.com/office/powerpoint/2010/main" val="7094157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6621A68-310D-48B3-A30B-A5D3F6B9654F}" type="slidenum">
              <a:rPr lang="ru-RU" smtClean="0"/>
              <a:t>19</a:t>
            </a:fld>
            <a:endParaRPr lang="ru-RU"/>
          </a:p>
        </p:txBody>
      </p:sp>
    </p:spTree>
    <p:extLst>
      <p:ext uri="{BB962C8B-B14F-4D97-AF65-F5344CB8AC3E}">
        <p14:creationId xmlns:p14="http://schemas.microsoft.com/office/powerpoint/2010/main" val="7094157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6621A68-310D-48B3-A30B-A5D3F6B9654F}" type="slidenum">
              <a:rPr lang="ru-RU" smtClean="0"/>
              <a:t>20</a:t>
            </a:fld>
            <a:endParaRPr lang="ru-RU"/>
          </a:p>
        </p:txBody>
      </p:sp>
    </p:spTree>
    <p:extLst>
      <p:ext uri="{BB962C8B-B14F-4D97-AF65-F5344CB8AC3E}">
        <p14:creationId xmlns:p14="http://schemas.microsoft.com/office/powerpoint/2010/main" val="7094157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6621A68-310D-48B3-A30B-A5D3F6B9654F}" type="slidenum">
              <a:rPr lang="ru-RU" smtClean="0"/>
              <a:t>21</a:t>
            </a:fld>
            <a:endParaRPr lang="ru-RU"/>
          </a:p>
        </p:txBody>
      </p:sp>
    </p:spTree>
    <p:extLst>
      <p:ext uri="{BB962C8B-B14F-4D97-AF65-F5344CB8AC3E}">
        <p14:creationId xmlns:p14="http://schemas.microsoft.com/office/powerpoint/2010/main" val="7094157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6621A68-310D-48B3-A30B-A5D3F6B9654F}" type="slidenum">
              <a:rPr lang="ru-RU" smtClean="0"/>
              <a:t>22</a:t>
            </a:fld>
            <a:endParaRPr lang="ru-RU"/>
          </a:p>
        </p:txBody>
      </p:sp>
    </p:spTree>
    <p:extLst>
      <p:ext uri="{BB962C8B-B14F-4D97-AF65-F5344CB8AC3E}">
        <p14:creationId xmlns:p14="http://schemas.microsoft.com/office/powerpoint/2010/main" val="7094157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6621A68-310D-48B3-A30B-A5D3F6B9654F}" type="slidenum">
              <a:rPr lang="ru-RU" smtClean="0"/>
              <a:t>23</a:t>
            </a:fld>
            <a:endParaRPr lang="ru-RU"/>
          </a:p>
        </p:txBody>
      </p:sp>
    </p:spTree>
    <p:extLst>
      <p:ext uri="{BB962C8B-B14F-4D97-AF65-F5344CB8AC3E}">
        <p14:creationId xmlns:p14="http://schemas.microsoft.com/office/powerpoint/2010/main" val="7094157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6621A68-310D-48B3-A30B-A5D3F6B9654F}" type="slidenum">
              <a:rPr lang="ru-RU" smtClean="0"/>
              <a:t>24</a:t>
            </a:fld>
            <a:endParaRPr lang="ru-RU"/>
          </a:p>
        </p:txBody>
      </p:sp>
    </p:spTree>
    <p:extLst>
      <p:ext uri="{BB962C8B-B14F-4D97-AF65-F5344CB8AC3E}">
        <p14:creationId xmlns:p14="http://schemas.microsoft.com/office/powerpoint/2010/main" val="7094157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6621A68-310D-48B3-A30B-A5D3F6B9654F}" type="slidenum">
              <a:rPr lang="ru-RU" smtClean="0"/>
              <a:t>25</a:t>
            </a:fld>
            <a:endParaRPr lang="ru-RU"/>
          </a:p>
        </p:txBody>
      </p:sp>
    </p:spTree>
    <p:extLst>
      <p:ext uri="{BB962C8B-B14F-4D97-AF65-F5344CB8AC3E}">
        <p14:creationId xmlns:p14="http://schemas.microsoft.com/office/powerpoint/2010/main" val="7094157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6621A68-310D-48B3-A30B-A5D3F6B9654F}" type="slidenum">
              <a:rPr lang="ru-RU" smtClean="0"/>
              <a:t>26</a:t>
            </a:fld>
            <a:endParaRPr lang="ru-RU"/>
          </a:p>
        </p:txBody>
      </p:sp>
    </p:spTree>
    <p:extLst>
      <p:ext uri="{BB962C8B-B14F-4D97-AF65-F5344CB8AC3E}">
        <p14:creationId xmlns:p14="http://schemas.microsoft.com/office/powerpoint/2010/main" val="709415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smtClean="0"/>
          </a:p>
        </p:txBody>
      </p:sp>
      <p:sp>
        <p:nvSpPr>
          <p:cNvPr id="71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5CC8F9-DB1B-4BBB-8C1C-887E4B5C2F42}" type="slidenum">
              <a:rPr lang="ru-RU" smtClean="0"/>
              <a:pPr fontAlgn="base">
                <a:spcBef>
                  <a:spcPct val="0"/>
                </a:spcBef>
                <a:spcAft>
                  <a:spcPct val="0"/>
                </a:spcAft>
                <a:defRPr/>
              </a:pPr>
              <a:t>6</a:t>
            </a:fld>
            <a:endParaRPr lang="ru-RU"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6621A68-310D-48B3-A30B-A5D3F6B9654F}" type="slidenum">
              <a:rPr lang="ru-RU" smtClean="0"/>
              <a:t>27</a:t>
            </a:fld>
            <a:endParaRPr lang="ru-RU"/>
          </a:p>
        </p:txBody>
      </p:sp>
    </p:spTree>
    <p:extLst>
      <p:ext uri="{BB962C8B-B14F-4D97-AF65-F5344CB8AC3E}">
        <p14:creationId xmlns:p14="http://schemas.microsoft.com/office/powerpoint/2010/main" val="709415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smtClean="0"/>
          </a:p>
        </p:txBody>
      </p:sp>
      <p:sp>
        <p:nvSpPr>
          <p:cNvPr id="71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5CC8F9-DB1B-4BBB-8C1C-887E4B5C2F42}" type="slidenum">
              <a:rPr lang="ru-RU" smtClean="0"/>
              <a:pPr fontAlgn="base">
                <a:spcBef>
                  <a:spcPct val="0"/>
                </a:spcBef>
                <a:spcAft>
                  <a:spcPct val="0"/>
                </a:spcAft>
                <a:defRPr/>
              </a:pPr>
              <a:t>7</a:t>
            </a:fld>
            <a:endParaRPr lang="ru-R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smtClean="0"/>
          </a:p>
        </p:txBody>
      </p:sp>
      <p:sp>
        <p:nvSpPr>
          <p:cNvPr id="71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5CC8F9-DB1B-4BBB-8C1C-887E4B5C2F42}" type="slidenum">
              <a:rPr lang="ru-RU" smtClean="0"/>
              <a:pPr fontAlgn="base">
                <a:spcBef>
                  <a:spcPct val="0"/>
                </a:spcBef>
                <a:spcAft>
                  <a:spcPct val="0"/>
                </a:spcAft>
                <a:defRPr/>
              </a:pPr>
              <a:t>9</a:t>
            </a:fld>
            <a:endParaRPr lang="ru-RU"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smtClean="0"/>
          </a:p>
        </p:txBody>
      </p:sp>
      <p:sp>
        <p:nvSpPr>
          <p:cNvPr id="71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5CC8F9-DB1B-4BBB-8C1C-887E4B5C2F42}" type="slidenum">
              <a:rPr lang="ru-RU" smtClean="0"/>
              <a:pPr fontAlgn="base">
                <a:spcBef>
                  <a:spcPct val="0"/>
                </a:spcBef>
                <a:spcAft>
                  <a:spcPct val="0"/>
                </a:spcAft>
                <a:defRPr/>
              </a:pPr>
              <a:t>10</a:t>
            </a:fld>
            <a:endParaRPr lang="ru-R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smtClean="0"/>
          </a:p>
        </p:txBody>
      </p:sp>
      <p:sp>
        <p:nvSpPr>
          <p:cNvPr id="71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5CC8F9-DB1B-4BBB-8C1C-887E4B5C2F42}" type="slidenum">
              <a:rPr lang="ru-RU" smtClean="0"/>
              <a:pPr fontAlgn="base">
                <a:spcBef>
                  <a:spcPct val="0"/>
                </a:spcBef>
                <a:spcAft>
                  <a:spcPct val="0"/>
                </a:spcAft>
                <a:defRPr/>
              </a:pPr>
              <a:t>11</a:t>
            </a:fld>
            <a:endParaRPr lang="ru-RU"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smtClean="0"/>
          </a:p>
        </p:txBody>
      </p:sp>
      <p:sp>
        <p:nvSpPr>
          <p:cNvPr id="71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5CC8F9-DB1B-4BBB-8C1C-887E4B5C2F42}" type="slidenum">
              <a:rPr lang="ru-RU" smtClean="0"/>
              <a:pPr fontAlgn="base">
                <a:spcBef>
                  <a:spcPct val="0"/>
                </a:spcBef>
                <a:spcAft>
                  <a:spcPct val="0"/>
                </a:spcAft>
                <a:defRPr/>
              </a:pPr>
              <a:t>12</a:t>
            </a:fld>
            <a:endParaRPr lang="ru-RU"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dirty="0" smtClean="0"/>
          </a:p>
        </p:txBody>
      </p:sp>
      <p:sp>
        <p:nvSpPr>
          <p:cNvPr id="71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5CC8F9-DB1B-4BBB-8C1C-887E4B5C2F42}" type="slidenum">
              <a:rPr lang="ru-RU" smtClean="0"/>
              <a:pPr fontAlgn="base">
                <a:spcBef>
                  <a:spcPct val="0"/>
                </a:spcBef>
                <a:spcAft>
                  <a:spcPct val="0"/>
                </a:spcAft>
                <a:defRPr/>
              </a:pPr>
              <a:t>13</a:t>
            </a:fld>
            <a:endParaRPr lang="ru-RU"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smtClean="0"/>
          </a:p>
        </p:txBody>
      </p:sp>
      <p:sp>
        <p:nvSpPr>
          <p:cNvPr id="71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5CC8F9-DB1B-4BBB-8C1C-887E4B5C2F42}" type="slidenum">
              <a:rPr lang="ru-RU" smtClean="0"/>
              <a:pPr fontAlgn="base">
                <a:spcBef>
                  <a:spcPct val="0"/>
                </a:spcBef>
                <a:spcAft>
                  <a:spcPct val="0"/>
                </a:spcAft>
                <a:defRPr/>
              </a:pPr>
              <a:t>14</a:t>
            </a:fld>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B4C71EC6-210F-42DE-9C53-41977AD35B3D}" type="datetimeFigureOut">
              <a:rPr lang="ru-RU" smtClean="0"/>
              <a:t>21.05.2020</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fld id="{B19B0651-EE4F-4900-A07F-96A6BFA9D0F0}" type="slidenum">
              <a:rPr lang="ru-RU" smtClean="0"/>
              <a:t>‹#›</a:t>
            </a:fld>
            <a:endParaRPr lang="ru-RU"/>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smtClean="0"/>
              <a:t>Образец 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21.05.2020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21.05.2020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21.05.2020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
        <p:nvSpPr>
          <p:cNvPr id="8" name="Объект 7"/>
          <p:cNvSpPr>
            <a:spLocks noGrp="1"/>
          </p:cNvSpPr>
          <p:nvPr>
            <p:ph sz="quarter" idx="1"/>
          </p:nvPr>
        </p:nvSpPr>
        <p:spPr>
          <a:xfrm>
            <a:off x="914400" y="1447800"/>
            <a:ext cx="777240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21.05.2020</a:t>
            </a:fld>
            <a:endParaRPr lang="ru-RU"/>
          </a:p>
        </p:txBody>
      </p:sp>
      <p:sp>
        <p:nvSpPr>
          <p:cNvPr id="5" name="Нижний колонтитул 4"/>
          <p:cNvSpPr>
            <a:spLocks noGrp="1"/>
          </p:cNvSpPr>
          <p:nvPr>
            <p:ph type="ftr" sz="quarter" idx="11"/>
          </p:nvPr>
        </p:nvSpPr>
        <p:spPr>
          <a:xfrm>
            <a:off x="800100" y="6172200"/>
            <a:ext cx="4000500" cy="457200"/>
          </a:xfrm>
        </p:spPr>
        <p:txBody>
          <a:bodyPr/>
          <a:lstStyle/>
          <a:p>
            <a:endParaRPr lang="ru-RU"/>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21.05.2020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9" name="Объект 8"/>
          <p:cNvSpPr>
            <a:spLocks noGrp="1"/>
          </p:cNvSpPr>
          <p:nvPr>
            <p:ph sz="quarter" idx="1"/>
          </p:nvPr>
        </p:nvSpPr>
        <p:spPr>
          <a:xfrm>
            <a:off x="91440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93395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B4C71EC6-210F-42DE-9C53-41977AD35B3D}" type="datetimeFigureOut">
              <a:rPr lang="ru-RU" smtClean="0"/>
              <a:t>21.05.2020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
        <p:nvSpPr>
          <p:cNvPr id="11" name="Объект 10"/>
          <p:cNvSpPr>
            <a:spLocks noGrp="1"/>
          </p:cNvSpPr>
          <p:nvPr>
            <p:ph sz="half" idx="2"/>
          </p:nvPr>
        </p:nvSpPr>
        <p:spPr>
          <a:xfrm>
            <a:off x="9144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4"/>
          </p:nvPr>
        </p:nvSpPr>
        <p:spPr>
          <a:xfrm>
            <a:off x="49530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t>21.05.2020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21.05.2020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21.05.2020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11" name="Объект 10"/>
          <p:cNvSpPr>
            <a:spLocks noGrp="1"/>
          </p:cNvSpPr>
          <p:nvPr>
            <p:ph sz="quarter" idx="1"/>
          </p:nvPr>
        </p:nvSpPr>
        <p:spPr>
          <a:xfrm>
            <a:off x="2971800" y="1600200"/>
            <a:ext cx="5715000" cy="44958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21.05.2020</a:t>
            </a:fld>
            <a:endParaRPr lang="ru-RU"/>
          </a:p>
        </p:txBody>
      </p:sp>
      <p:sp>
        <p:nvSpPr>
          <p:cNvPr id="6" name="Нижний колонтитул 5"/>
          <p:cNvSpPr>
            <a:spLocks noGrp="1"/>
          </p:cNvSpPr>
          <p:nvPr>
            <p:ph type="ftr" sz="quarter" idx="11"/>
          </p:nvPr>
        </p:nvSpPr>
        <p:spPr>
          <a:xfrm>
            <a:off x="914400" y="6172200"/>
            <a:ext cx="3886200" cy="457200"/>
          </a:xfrm>
        </p:spPr>
        <p:txBody>
          <a:bodyPr/>
          <a:lstStyle/>
          <a:p>
            <a:endParaRPr lang="ru-RU"/>
          </a:p>
        </p:txBody>
      </p:sp>
      <p:sp>
        <p:nvSpPr>
          <p:cNvPr id="7" name="Номер слайда 6"/>
          <p:cNvSpPr>
            <a:spLocks noGrp="1"/>
          </p:cNvSpPr>
          <p:nvPr>
            <p:ph type="sldNum" sz="quarter" idx="12"/>
          </p:nvPr>
        </p:nvSpPr>
        <p:spPr>
          <a:xfrm>
            <a:off x="146304" y="6208776"/>
            <a:ext cx="457200" cy="457200"/>
          </a:xfrm>
        </p:spPr>
        <p:txBody>
          <a:bodyPr/>
          <a:lstStyle/>
          <a:p>
            <a:fld id="{B19B0651-EE4F-4900-A07F-96A6BFA9D0F0}" type="slidenum">
              <a:rPr lang="ru-RU" smtClean="0"/>
              <a:t>‹#›</a:t>
            </a:fld>
            <a:endParaRPr lang="ru-RU"/>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4C71EC6-210F-42DE-9C53-41977AD35B3D}" type="datetimeFigureOut">
              <a:rPr lang="ru-RU" smtClean="0"/>
              <a:t>21.05.2020</a:t>
            </a:fld>
            <a:endParaRPr lang="ru-RU"/>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ru-RU"/>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211960" y="3200400"/>
            <a:ext cx="3484240" cy="732656"/>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ru-RU"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ЗАДАНИЕ 21</a:t>
            </a:r>
            <a:endPar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 name="Заголовок 1"/>
          <p:cNvSpPr>
            <a:spLocks noGrp="1"/>
          </p:cNvSpPr>
          <p:nvPr>
            <p:ph type="ctrTitle"/>
          </p:nvPr>
        </p:nvSpPr>
        <p:spPr/>
        <p:txBody>
          <a:bodyPr/>
          <a:lstStyle/>
          <a:p>
            <a:r>
              <a:rPr lang="ru-RU" dirty="0" smtClean="0">
                <a:ln w="18415" cmpd="sng">
                  <a:solidFill>
                    <a:srgbClr val="FFFFFF"/>
                  </a:solidFill>
                  <a:prstDash val="solid"/>
                </a:ln>
                <a:effectLst>
                  <a:outerShdw blurRad="63500" dir="3600000" algn="tl" rotWithShape="0">
                    <a:srgbClr val="000000">
                      <a:alpha val="70000"/>
                    </a:srgbClr>
                  </a:outerShdw>
                </a:effectLst>
              </a:rPr>
              <a:t>Знаки препинания в предложении</a:t>
            </a:r>
            <a:endParaRPr lang="ru-RU" dirty="0">
              <a:ln w="18415" cmpd="sng">
                <a:solidFill>
                  <a:srgbClr val="FFFFFF"/>
                </a:solidFill>
                <a:prstDash val="solid"/>
              </a:ln>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16991179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Grp="1"/>
          </p:cNvSpPr>
          <p:nvPr>
            <p:ph type="title" idx="4294967295"/>
          </p:nvPr>
        </p:nvSpPr>
        <p:spPr>
          <a:xfrm>
            <a:off x="251520" y="116632"/>
            <a:ext cx="8568952" cy="648072"/>
          </a:xfrm>
        </p:spPr>
        <p:style>
          <a:lnRef idx="2">
            <a:schemeClr val="accent1"/>
          </a:lnRef>
          <a:fillRef idx="1">
            <a:schemeClr val="lt1"/>
          </a:fillRef>
          <a:effectRef idx="0">
            <a:schemeClr val="accent1"/>
          </a:effectRef>
          <a:fontRef idx="minor">
            <a:schemeClr val="dk1"/>
          </a:fontRef>
        </p:style>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lgn="ctr">
              <a:lnSpc>
                <a:spcPct val="90000"/>
              </a:lnSpc>
            </a:pPr>
            <a:r>
              <a:rPr lang="ru-RU" sz="2800" dirty="0"/>
              <a:t>Двоеточие и тире ставятся, если есть</a:t>
            </a:r>
            <a:endParaRPr lang="ru-RU" sz="3200" dirty="0"/>
          </a:p>
        </p:txBody>
      </p:sp>
      <p:sp>
        <p:nvSpPr>
          <p:cNvPr id="5123" name="Rectangle 6"/>
          <p:cNvSpPr>
            <a:spLocks noGrp="1"/>
          </p:cNvSpPr>
          <p:nvPr>
            <p:ph type="body" idx="4294967295"/>
          </p:nvPr>
        </p:nvSpPr>
        <p:spPr>
          <a:xfrm>
            <a:off x="251520" y="1196752"/>
            <a:ext cx="8712968" cy="1188886"/>
          </a:xfrm>
        </p:spPr>
        <p:txBody>
          <a:bodyPr>
            <a:noAutofit/>
          </a:bodyPr>
          <a:lstStyle/>
          <a:p>
            <a:pPr marL="0" indent="0">
              <a:lnSpc>
                <a:spcPct val="90000"/>
              </a:lnSpc>
              <a:buNone/>
            </a:pPr>
            <a:r>
              <a:rPr lang="ru-RU" sz="2400" b="1" dirty="0">
                <a:solidFill>
                  <a:srgbClr val="C00000"/>
                </a:solidFill>
              </a:rPr>
              <a:t>обобщающее слово перед однородными членами</a:t>
            </a:r>
            <a:r>
              <a:rPr lang="ru-RU" sz="2400" dirty="0"/>
              <a:t>: Казалось, </a:t>
            </a:r>
            <a:r>
              <a:rPr lang="ru-RU" sz="2400" dirty="0" err="1"/>
              <a:t>всѐ</a:t>
            </a:r>
            <a:r>
              <a:rPr lang="ru-RU" sz="2400" dirty="0"/>
              <a:t>: земля, небо — полыхало нестерпимо жарким огнем. (К. Симонов) </a:t>
            </a:r>
            <a:endParaRPr lang="ru-RU" sz="2400" dirty="0" smtClean="0"/>
          </a:p>
        </p:txBody>
      </p:sp>
      <p:sp>
        <p:nvSpPr>
          <p:cNvPr id="4" name="Rectangle 5"/>
          <p:cNvSpPr>
            <a:spLocks noGrp="1"/>
          </p:cNvSpPr>
          <p:nvPr>
            <p:ph type="title" idx="4294967295"/>
          </p:nvPr>
        </p:nvSpPr>
        <p:spPr>
          <a:xfrm>
            <a:off x="287524" y="2348880"/>
            <a:ext cx="8568952" cy="648072"/>
          </a:xfrm>
        </p:spPr>
        <p:style>
          <a:lnRef idx="2">
            <a:schemeClr val="accent1"/>
          </a:lnRef>
          <a:fillRef idx="1">
            <a:schemeClr val="lt1"/>
          </a:fillRef>
          <a:effectRef idx="0">
            <a:schemeClr val="accent1"/>
          </a:effectRef>
          <a:fontRef idx="minor">
            <a:schemeClr val="dk1"/>
          </a:fontRef>
        </p:style>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lgn="ctr">
              <a:lnSpc>
                <a:spcPct val="90000"/>
              </a:lnSpc>
            </a:pPr>
            <a:r>
              <a:rPr lang="ru-RU" sz="2800" dirty="0"/>
              <a:t>Кавычки ставятся, если есть</a:t>
            </a:r>
            <a:endParaRPr lang="ru-RU" sz="3200" dirty="0"/>
          </a:p>
        </p:txBody>
      </p:sp>
      <p:sp>
        <p:nvSpPr>
          <p:cNvPr id="2" name="Прямоугольник 1"/>
          <p:cNvSpPr/>
          <p:nvPr/>
        </p:nvSpPr>
        <p:spPr>
          <a:xfrm>
            <a:off x="539552" y="3501008"/>
            <a:ext cx="8208912" cy="1754326"/>
          </a:xfrm>
          <a:prstGeom prst="rect">
            <a:avLst/>
          </a:prstGeom>
        </p:spPr>
        <p:txBody>
          <a:bodyPr wrap="square">
            <a:spAutoFit/>
          </a:bodyPr>
          <a:lstStyle/>
          <a:p>
            <a:pPr>
              <a:lnSpc>
                <a:spcPct val="90000"/>
              </a:lnSpc>
            </a:pPr>
            <a:r>
              <a:rPr lang="ru-RU" sz="2400" b="1" dirty="0">
                <a:solidFill>
                  <a:srgbClr val="C00000"/>
                </a:solidFill>
              </a:rPr>
              <a:t>прямая речь</a:t>
            </a:r>
            <a:r>
              <a:rPr lang="ru-RU" sz="2400" dirty="0"/>
              <a:t>: Дарья сонным голосом </a:t>
            </a:r>
            <a:r>
              <a:rPr lang="ru-RU" sz="2400" dirty="0" err="1"/>
              <a:t>бормотнула</a:t>
            </a:r>
            <a:r>
              <a:rPr lang="ru-RU" sz="2400" dirty="0"/>
              <a:t>: «Цыц ты, поганое дитя! Ни сну тебе, ни покою». (М. Шолохов) Восклицательный знак ставится, если есть: 1.обращение: Стой, Прасковья Осиповна! (М. Горький); 2.междометие: Эй! Ты, девчонка, ступай! (М. Горький).</a:t>
            </a:r>
            <a:endParaRPr lang="ru-RU" sz="2400" dirty="0">
              <a:latin typeface="Arial" charset="0"/>
            </a:endParaRPr>
          </a:p>
        </p:txBody>
      </p:sp>
    </p:spTree>
    <p:extLst>
      <p:ext uri="{BB962C8B-B14F-4D97-AF65-F5344CB8AC3E}">
        <p14:creationId xmlns:p14="http://schemas.microsoft.com/office/powerpoint/2010/main" val="10326777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Grp="1"/>
          </p:cNvSpPr>
          <p:nvPr>
            <p:ph type="title" idx="4294967295"/>
          </p:nvPr>
        </p:nvSpPr>
        <p:spPr>
          <a:xfrm>
            <a:off x="323528" y="1628800"/>
            <a:ext cx="8291513" cy="3240360"/>
          </a:xfrm>
        </p:spPr>
        <p:style>
          <a:lnRef idx="2">
            <a:schemeClr val="accent1"/>
          </a:lnRef>
          <a:fillRef idx="1">
            <a:schemeClr val="lt1"/>
          </a:fillRef>
          <a:effectRef idx="0">
            <a:schemeClr val="accent1"/>
          </a:effectRef>
          <a:fontRef idx="minor">
            <a:schemeClr val="dk1"/>
          </a:fontRef>
        </p:style>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3200" b="1" dirty="0" smtClean="0">
                <a:solidFill>
                  <a:srgbClr val="C00000"/>
                </a:solidFill>
              </a:rPr>
              <a:t>Отделяющие (разделительные) знаки </a:t>
            </a:r>
            <a:r>
              <a:rPr lang="ru-RU" sz="3200" dirty="0" smtClean="0"/>
              <a:t>препинания </a:t>
            </a:r>
            <a:r>
              <a:rPr lang="ru-RU" sz="3200" dirty="0"/>
              <a:t>в простом предложении служат для разграничения однородных членов, а в сложном — отделяют части простых предложений, входящих в его состав.</a:t>
            </a:r>
            <a:endParaRPr lang="ru-RU" sz="3200" b="1" dirty="0" smtClean="0">
              <a:ln w="11430">
                <a:solidFill>
                  <a:srgbClr val="C00000"/>
                </a:solidFill>
              </a:ln>
              <a:solidFill>
                <a:srgbClr val="C00000"/>
              </a:solidFill>
              <a:effectLst>
                <a:outerShdw blurRad="50800" dist="39000" dir="5460000" algn="tl">
                  <a:srgbClr val="000000">
                    <a:alpha val="38000"/>
                  </a:srgbClr>
                </a:outerShdw>
              </a:effectLst>
              <a:latin typeface="Arial" charset="0"/>
              <a:cs typeface="Arial" charset="0"/>
            </a:endParaRPr>
          </a:p>
        </p:txBody>
      </p:sp>
    </p:spTree>
    <p:extLst>
      <p:ext uri="{BB962C8B-B14F-4D97-AF65-F5344CB8AC3E}">
        <p14:creationId xmlns:p14="http://schemas.microsoft.com/office/powerpoint/2010/main" val="1210285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Grp="1"/>
          </p:cNvSpPr>
          <p:nvPr>
            <p:ph type="title" idx="4294967295"/>
          </p:nvPr>
        </p:nvSpPr>
        <p:spPr>
          <a:xfrm>
            <a:off x="251520" y="116632"/>
            <a:ext cx="8568952" cy="864096"/>
          </a:xfrm>
        </p:spPr>
        <p:style>
          <a:lnRef idx="2">
            <a:schemeClr val="accent1"/>
          </a:lnRef>
          <a:fillRef idx="1">
            <a:schemeClr val="lt1"/>
          </a:fillRef>
          <a:effectRef idx="0">
            <a:schemeClr val="accent1"/>
          </a:effectRef>
          <a:fontRef idx="minor">
            <a:schemeClr val="dk1"/>
          </a:fontRef>
        </p:style>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lgn="ctr">
              <a:lnSpc>
                <a:spcPct val="90000"/>
              </a:lnSpc>
            </a:pPr>
            <a:r>
              <a:rPr lang="ru-RU" sz="3200" dirty="0"/>
              <a:t>Запятая </a:t>
            </a:r>
            <a:r>
              <a:rPr lang="ru-RU" sz="3200" dirty="0" smtClean="0"/>
              <a:t>ставится</a:t>
            </a:r>
            <a:endParaRPr lang="ru-RU" sz="3200" dirty="0"/>
          </a:p>
        </p:txBody>
      </p:sp>
      <p:sp>
        <p:nvSpPr>
          <p:cNvPr id="5123" name="Rectangle 6"/>
          <p:cNvSpPr>
            <a:spLocks noGrp="1"/>
          </p:cNvSpPr>
          <p:nvPr>
            <p:ph type="body" idx="4294967295"/>
          </p:nvPr>
        </p:nvSpPr>
        <p:spPr>
          <a:xfrm>
            <a:off x="251520" y="1052736"/>
            <a:ext cx="8712968" cy="5544914"/>
          </a:xfrm>
        </p:spPr>
        <p:txBody>
          <a:bodyPr>
            <a:normAutofit/>
          </a:bodyPr>
          <a:lstStyle/>
          <a:p>
            <a:pPr marL="457200" indent="-457200">
              <a:lnSpc>
                <a:spcPct val="90000"/>
              </a:lnSpc>
              <a:buAutoNum type="arabicPeriod"/>
            </a:pPr>
            <a:r>
              <a:rPr lang="ru-RU" sz="2000" b="1" dirty="0" smtClean="0">
                <a:solidFill>
                  <a:srgbClr val="C00000"/>
                </a:solidFill>
              </a:rPr>
              <a:t>при </a:t>
            </a:r>
            <a:r>
              <a:rPr lang="ru-RU" sz="2000" b="1" dirty="0">
                <a:solidFill>
                  <a:srgbClr val="C00000"/>
                </a:solidFill>
              </a:rPr>
              <a:t>однородных членах</a:t>
            </a:r>
            <a:r>
              <a:rPr lang="ru-RU" sz="2000" dirty="0"/>
              <a:t>: В пойме реки, на лугопастбищных просторах спокон веку пасутся небольшие, но грозные африканские буйволы. (Н. Гумилев); </a:t>
            </a:r>
            <a:endParaRPr lang="ru-RU" sz="2000" dirty="0" smtClean="0"/>
          </a:p>
          <a:p>
            <a:pPr marL="457200" indent="-457200">
              <a:lnSpc>
                <a:spcPct val="90000"/>
              </a:lnSpc>
              <a:buAutoNum type="arabicPeriod"/>
            </a:pPr>
            <a:r>
              <a:rPr lang="ru-RU" sz="2000" b="1" dirty="0" smtClean="0">
                <a:solidFill>
                  <a:srgbClr val="C00000"/>
                </a:solidFill>
              </a:rPr>
              <a:t>в </a:t>
            </a:r>
            <a:r>
              <a:rPr lang="ru-RU" sz="2000" b="1" dirty="0">
                <a:solidFill>
                  <a:srgbClr val="C00000"/>
                </a:solidFill>
              </a:rPr>
              <a:t>сложном предложении</a:t>
            </a:r>
            <a:r>
              <a:rPr lang="ru-RU" sz="2000" dirty="0"/>
              <a:t>: Мы знали, что лев убегает только раненый очень тяжело или не раненный совершенно. (Н. Гумилев); </a:t>
            </a:r>
            <a:endParaRPr lang="ru-RU" sz="2000" dirty="0" smtClean="0"/>
          </a:p>
          <a:p>
            <a:pPr marL="457200" indent="-457200">
              <a:lnSpc>
                <a:spcPct val="90000"/>
              </a:lnSpc>
              <a:buAutoNum type="arabicPeriod"/>
            </a:pPr>
            <a:r>
              <a:rPr lang="ru-RU" sz="2000" b="1" dirty="0" smtClean="0">
                <a:solidFill>
                  <a:srgbClr val="C00000"/>
                </a:solidFill>
              </a:rPr>
              <a:t>после </a:t>
            </a:r>
            <a:r>
              <a:rPr lang="ru-RU" sz="2000" b="1" dirty="0">
                <a:solidFill>
                  <a:srgbClr val="C00000"/>
                </a:solidFill>
              </a:rPr>
              <a:t>прямой речи перед словами автора</a:t>
            </a:r>
            <a:r>
              <a:rPr lang="ru-RU" sz="2000" dirty="0"/>
              <a:t>: «Идем пить чай с постными пирогами», —говорит отец. (И. Шмелев) </a:t>
            </a:r>
            <a:endParaRPr lang="ru-RU" sz="2000" dirty="0" smtClean="0"/>
          </a:p>
          <a:p>
            <a:pPr marL="457200" indent="-457200">
              <a:lnSpc>
                <a:spcPct val="90000"/>
              </a:lnSpc>
              <a:buAutoNum type="arabicPeriod"/>
            </a:pPr>
            <a:endParaRPr lang="ru-RU" sz="2000" dirty="0"/>
          </a:p>
          <a:p>
            <a:pPr marL="0" indent="0">
              <a:lnSpc>
                <a:spcPct val="90000"/>
              </a:lnSpc>
              <a:buNone/>
            </a:pPr>
            <a:r>
              <a:rPr lang="ru-RU" sz="2000" b="1" dirty="0" smtClean="0">
                <a:solidFill>
                  <a:srgbClr val="C00000"/>
                </a:solidFill>
              </a:rPr>
              <a:t>Точка </a:t>
            </a:r>
            <a:r>
              <a:rPr lang="ru-RU" sz="2000" b="1" dirty="0">
                <a:solidFill>
                  <a:srgbClr val="C00000"/>
                </a:solidFill>
              </a:rPr>
              <a:t>с запятой в бессоюзном сложном предложении между простыми предложениями:</a:t>
            </a:r>
            <a:r>
              <a:rPr lang="ru-RU" sz="2000" dirty="0"/>
              <a:t> Нет ничего лучше Невского проспекта, по крайней мере, в Санкт-Петербурге; для него он и вправду составляет </a:t>
            </a:r>
            <a:r>
              <a:rPr lang="ru-RU" sz="2000" dirty="0" err="1"/>
              <a:t>всѐ</a:t>
            </a:r>
            <a:r>
              <a:rPr lang="ru-RU" sz="2000" dirty="0"/>
              <a:t>. (М. Горький)</a:t>
            </a:r>
            <a:endParaRPr lang="ru-RU" sz="2000" dirty="0" smtClean="0">
              <a:latin typeface="Arial" charset="0"/>
            </a:endParaRPr>
          </a:p>
        </p:txBody>
      </p:sp>
    </p:spTree>
    <p:extLst>
      <p:ext uri="{BB962C8B-B14F-4D97-AF65-F5344CB8AC3E}">
        <p14:creationId xmlns:p14="http://schemas.microsoft.com/office/powerpoint/2010/main" val="33539098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6"/>
          <p:cNvSpPr>
            <a:spLocks noGrp="1"/>
          </p:cNvSpPr>
          <p:nvPr>
            <p:ph type="body" idx="4294967295"/>
          </p:nvPr>
        </p:nvSpPr>
        <p:spPr>
          <a:xfrm>
            <a:off x="251520" y="1052736"/>
            <a:ext cx="8712968" cy="5544914"/>
          </a:xfrm>
        </p:spPr>
        <p:txBody>
          <a:bodyPr>
            <a:normAutofit/>
          </a:bodyPr>
          <a:lstStyle/>
          <a:p>
            <a:pPr marL="0" indent="0">
              <a:lnSpc>
                <a:spcPct val="90000"/>
              </a:lnSpc>
              <a:buNone/>
            </a:pPr>
            <a:endParaRPr lang="ru-RU" sz="2000" dirty="0"/>
          </a:p>
        </p:txBody>
      </p:sp>
      <p:pic>
        <p:nvPicPr>
          <p:cNvPr id="3074" name="Picture 2" descr="ÐÐ°ÑÑÐ¸Ð½ÐºÐ¸ Ð¿Ð¾ Ð·Ð°Ð¿ÑÐ¾ÑÑ Ð´Ð²Ð¾ÐµÑÐ¾ÑÐ¸Ðµ Ð² Ð±ÐµÑÑÐ¾ÑÐ·Ð½Ð¾Ð¼ ÑÐ»Ð¾Ð¶Ð½Ð¾Ð¼ Ð¿ÑÐµÐ´Ð»Ð¾Ð¶ÐµÐ½Ð¸Ð¸"/>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2" y="0"/>
            <a:ext cx="9156171"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51883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Grp="1"/>
          </p:cNvSpPr>
          <p:nvPr>
            <p:ph type="title" idx="4294967295"/>
          </p:nvPr>
        </p:nvSpPr>
        <p:spPr>
          <a:xfrm>
            <a:off x="251520" y="116632"/>
            <a:ext cx="8568952" cy="864096"/>
          </a:xfrm>
        </p:spPr>
        <p:style>
          <a:lnRef idx="2">
            <a:schemeClr val="accent1"/>
          </a:lnRef>
          <a:fillRef idx="1">
            <a:schemeClr val="lt1"/>
          </a:fillRef>
          <a:effectRef idx="0">
            <a:schemeClr val="accent1"/>
          </a:effectRef>
          <a:fontRef idx="minor">
            <a:schemeClr val="dk1"/>
          </a:fontRef>
        </p:style>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lgn="ctr">
              <a:lnSpc>
                <a:spcPct val="90000"/>
              </a:lnSpc>
            </a:pPr>
            <a:r>
              <a:rPr lang="ru-RU" sz="3200" dirty="0" smtClean="0"/>
              <a:t>Тире </a:t>
            </a:r>
            <a:endParaRPr lang="ru-RU" sz="3200" dirty="0"/>
          </a:p>
        </p:txBody>
      </p:sp>
      <p:sp>
        <p:nvSpPr>
          <p:cNvPr id="5123" name="Rectangle 6"/>
          <p:cNvSpPr>
            <a:spLocks noGrp="1"/>
          </p:cNvSpPr>
          <p:nvPr>
            <p:ph type="body" idx="4294967295"/>
          </p:nvPr>
        </p:nvSpPr>
        <p:spPr>
          <a:xfrm>
            <a:off x="251520" y="5301208"/>
            <a:ext cx="8712968" cy="1296442"/>
          </a:xfrm>
        </p:spPr>
        <p:txBody>
          <a:bodyPr>
            <a:normAutofit/>
          </a:bodyPr>
          <a:lstStyle/>
          <a:p>
            <a:pPr marL="0" indent="0">
              <a:lnSpc>
                <a:spcPct val="90000"/>
              </a:lnSpc>
              <a:buNone/>
            </a:pPr>
            <a:r>
              <a:rPr lang="ru-RU" sz="2000" b="1" dirty="0" smtClean="0">
                <a:solidFill>
                  <a:srgbClr val="C00000"/>
                </a:solidFill>
              </a:rPr>
              <a:t>в </a:t>
            </a:r>
            <a:r>
              <a:rPr lang="ru-RU" sz="2000" b="1" dirty="0">
                <a:solidFill>
                  <a:srgbClr val="C00000"/>
                </a:solidFill>
              </a:rPr>
              <a:t>неполном предложении: </a:t>
            </a:r>
            <a:r>
              <a:rPr lang="ru-RU" sz="2000" dirty="0"/>
              <a:t>С юго-запада сюда идут поохотиться люди, из </a:t>
            </a:r>
            <a:r>
              <a:rPr lang="ru-RU" sz="2000" dirty="0" err="1"/>
              <a:t>Данакильской</a:t>
            </a:r>
            <a:r>
              <a:rPr lang="ru-RU" sz="2000" dirty="0"/>
              <a:t> пустыни, </a:t>
            </a:r>
            <a:r>
              <a:rPr lang="ru-RU" sz="2000" dirty="0" err="1"/>
              <a:t>испещрѐнной</a:t>
            </a:r>
            <a:r>
              <a:rPr lang="ru-RU" sz="2000" dirty="0"/>
              <a:t> барханами, —львы. (Н. Гумилев)</a:t>
            </a:r>
          </a:p>
        </p:txBody>
      </p:sp>
      <p:pic>
        <p:nvPicPr>
          <p:cNvPr id="1026" name="Picture 2" descr="ÐÐ°ÑÑÐ¸Ð½ÐºÐ¸ Ð¿Ð¾ Ð·Ð°Ð¿ÑÐ¾ÑÑ ÑÐ¸ÑÐµ Ð¼ÐµÐ¶Ð´Ñ Ð¿Ð¾Ð´Ð»ÐµÐ¶Ð°ÑÐ¸Ð¼ Ð¸ ÑÐºÐ°Ð·ÑÐµÐ¼ÑÐ¼"/>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1052736"/>
            <a:ext cx="8640960" cy="4176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47897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Grp="1"/>
          </p:cNvSpPr>
          <p:nvPr>
            <p:ph type="title" idx="4294967295"/>
          </p:nvPr>
        </p:nvSpPr>
        <p:spPr>
          <a:xfrm>
            <a:off x="251520" y="116632"/>
            <a:ext cx="8568952" cy="864096"/>
          </a:xfrm>
        </p:spPr>
        <p:style>
          <a:lnRef idx="2">
            <a:schemeClr val="accent1"/>
          </a:lnRef>
          <a:fillRef idx="1">
            <a:schemeClr val="lt1"/>
          </a:fillRef>
          <a:effectRef idx="0">
            <a:schemeClr val="accent1"/>
          </a:effectRef>
          <a:fontRef idx="minor">
            <a:schemeClr val="dk1"/>
          </a:fontRef>
        </p:style>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lgn="ctr">
              <a:lnSpc>
                <a:spcPct val="90000"/>
              </a:lnSpc>
            </a:pPr>
            <a:endParaRPr lang="ru-RU" sz="3200" dirty="0"/>
          </a:p>
        </p:txBody>
      </p:sp>
      <p:sp>
        <p:nvSpPr>
          <p:cNvPr id="5123" name="Rectangle 6"/>
          <p:cNvSpPr>
            <a:spLocks noGrp="1"/>
          </p:cNvSpPr>
          <p:nvPr>
            <p:ph type="body" idx="4294967295"/>
          </p:nvPr>
        </p:nvSpPr>
        <p:spPr>
          <a:xfrm>
            <a:off x="251520" y="1052736"/>
            <a:ext cx="8712968" cy="5544914"/>
          </a:xfrm>
        </p:spPr>
        <p:txBody>
          <a:bodyPr>
            <a:normAutofit/>
          </a:bodyPr>
          <a:lstStyle/>
          <a:p>
            <a:pPr marL="0" indent="0">
              <a:lnSpc>
                <a:spcPct val="90000"/>
              </a:lnSpc>
              <a:buNone/>
            </a:pPr>
            <a:endParaRPr lang="ru-RU" sz="2000" dirty="0"/>
          </a:p>
        </p:txBody>
      </p:sp>
      <p:pic>
        <p:nvPicPr>
          <p:cNvPr id="2050" name="Picture 2" descr="ÐÐ°ÑÑÐ¸Ð½ÐºÐ¸ Ð¿Ð¾ Ð·Ð°Ð¿ÑÐ¾ÑÑ ÑÐ¸ÑÐµ Ð² Ð±ÐµÑÑÐ¾ÑÐ·Ð½Ð¾Ð¼ ÑÐ»Ð¾Ð¶Ð½Ð¾Ð¼ Ð¿ÑÐµÐ´Ð»Ð¾Ð¶ÐµÐ½Ð¸Ð¸"/>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8640"/>
            <a:ext cx="9120121" cy="68407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8737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sz="quarter" idx="1"/>
          </p:nvPr>
        </p:nvSpPr>
        <p:spPr/>
        <p:txBody>
          <a:bodyPr/>
          <a:lstStyle/>
          <a:p>
            <a:endParaRPr lang="ru-RU"/>
          </a:p>
        </p:txBody>
      </p:sp>
      <p:pic>
        <p:nvPicPr>
          <p:cNvPr id="7174" name="Picture 6" descr="ÐÐ°ÑÑÐ¸Ð½ÐºÐ¸ Ð¿Ð¾ Ð·Ð°Ð¿ÑÐ¾ÑÑ ÑÐ¸ÑÐµ Ð² ÑÐ»Ð¾Ð¶Ð½Ð¾Ð¿Ð¾Ð´ÑÐ¸Ð½ÑÐ½Ð½Ð¾Ð¼ Ð¿ÑÐµÐ´Ð»Ð¾Ð¶ÐµÐ½Ð¸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96" y="44624"/>
            <a:ext cx="9108504" cy="6696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34156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lstStyle/>
          <a:p>
            <a:endParaRPr lang="ru-RU"/>
          </a:p>
        </p:txBody>
      </p:sp>
      <p:pic>
        <p:nvPicPr>
          <p:cNvPr id="5122" name="Picture 2" descr="ÐÐ°ÑÑÐ¸Ð½ÐºÐ¸ Ð¿Ð¾ Ð·Ð°Ð¿ÑÐ¾ÑÑ ÑÐ¸ÑÐµ Ð² ÑÐ»Ð¾Ð¶Ð½Ð¾ÑÐ¾ÑÐ¸Ð½ÐµÐ½Ð½Ð¾Ð¼ Ð¿ÑÐµÐ´Ð»Ð¾Ð¶ÐµÐ½Ð¸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6858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67875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p:nvPr>
        </p:nvSpPr>
        <p:spPr>
          <a:xfrm>
            <a:off x="323528" y="908720"/>
            <a:ext cx="8363272" cy="706090"/>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2400" dirty="0">
                <a:solidFill>
                  <a:srgbClr val="C00000"/>
                </a:solidFill>
              </a:rPr>
              <a:t>Найдите предложения, в которых </a:t>
            </a:r>
            <a:r>
              <a:rPr lang="ru-RU" sz="2400" b="1" dirty="0">
                <a:solidFill>
                  <a:srgbClr val="C00000"/>
                </a:solidFill>
              </a:rPr>
              <a:t>тире</a:t>
            </a:r>
            <a:r>
              <a:rPr lang="ru-RU" sz="2400" dirty="0">
                <a:solidFill>
                  <a:srgbClr val="C00000"/>
                </a:solidFill>
              </a:rPr>
              <a:t> ставится в соответствии с одним и тем же правилом пунктуации. Запишите номера этих предложений.</a:t>
            </a:r>
          </a:p>
        </p:txBody>
      </p:sp>
      <p:sp>
        <p:nvSpPr>
          <p:cNvPr id="8195" name="Rectangle 3"/>
          <p:cNvSpPr>
            <a:spLocks noGrp="1"/>
          </p:cNvSpPr>
          <p:nvPr>
            <p:ph type="body" idx="1"/>
          </p:nvPr>
        </p:nvSpPr>
        <p:spPr>
          <a:xfrm>
            <a:off x="251520" y="1700808"/>
            <a:ext cx="8784976" cy="5157192"/>
          </a:xfrm>
        </p:spPr>
        <p:txBody>
          <a:bodyPr>
            <a:normAutofit/>
          </a:bodyPr>
          <a:lstStyle/>
          <a:p>
            <a:pPr marL="0" indent="0" algn="just">
              <a:buNone/>
            </a:pPr>
            <a:r>
              <a:rPr lang="ru-RU" sz="2400" b="1" dirty="0"/>
              <a:t>1) Сила обаяния собаки - во всех проявлениях дружбы, а кошки - в умении быть гордой и величественной. 2) В Японии фигурка кошки - символ домашнего уюта и покоя. 3) Кошка - удивительное животное, умеющее демонстрировать свою независимость. 4) Спокойствие, теплота, уют - ассоциации, которые приходят в голову при мысли об этих пушистых созданиях, связаны с атмосферой дома. </a:t>
            </a:r>
          </a:p>
        </p:txBody>
      </p:sp>
    </p:spTree>
    <p:extLst>
      <p:ext uri="{BB962C8B-B14F-4D97-AF65-F5344CB8AC3E}">
        <p14:creationId xmlns:p14="http://schemas.microsoft.com/office/powerpoint/2010/main" val="27470142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p:nvPr>
        </p:nvSpPr>
        <p:spPr>
          <a:xfrm>
            <a:off x="323528" y="908720"/>
            <a:ext cx="8363272" cy="504056"/>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2400" dirty="0">
                <a:solidFill>
                  <a:srgbClr val="C00000"/>
                </a:solidFill>
              </a:rPr>
              <a:t>Найдите предложения, в которых </a:t>
            </a:r>
            <a:r>
              <a:rPr lang="ru-RU" sz="2400" b="1" dirty="0">
                <a:solidFill>
                  <a:srgbClr val="C00000"/>
                </a:solidFill>
              </a:rPr>
              <a:t>тире</a:t>
            </a:r>
            <a:r>
              <a:rPr lang="ru-RU" sz="2400" dirty="0">
                <a:solidFill>
                  <a:srgbClr val="C00000"/>
                </a:solidFill>
              </a:rPr>
              <a:t> ставится в соответствии с одним и тем же правилом пунктуации. Запишите номера этих предложений.</a:t>
            </a:r>
          </a:p>
        </p:txBody>
      </p:sp>
      <p:sp>
        <p:nvSpPr>
          <p:cNvPr id="8195" name="Rectangle 3"/>
          <p:cNvSpPr>
            <a:spLocks noGrp="1"/>
          </p:cNvSpPr>
          <p:nvPr>
            <p:ph type="body" idx="1"/>
          </p:nvPr>
        </p:nvSpPr>
        <p:spPr>
          <a:xfrm>
            <a:off x="251520" y="2060848"/>
            <a:ext cx="8784976" cy="4797152"/>
          </a:xfrm>
        </p:spPr>
        <p:txBody>
          <a:bodyPr>
            <a:normAutofit/>
          </a:bodyPr>
          <a:lstStyle/>
          <a:p>
            <a:pPr marL="0" indent="0" algn="just">
              <a:buNone/>
            </a:pPr>
            <a:r>
              <a:rPr lang="ru-RU" sz="2400" b="1" dirty="0"/>
              <a:t>1) Борьба с растущей инфляцией - достаточно актуальный вопрос на повестке дня для правительств многих стран. 2) Она представляет собой угрозу для экономики любого государства. 3) Считается, что инфляция - результат работы рыночных механизмов. 4) Падение платежеспособности населения, рост безработицы, снижение покупательской способности граждан – последствия инфляции весьма печальны. </a:t>
            </a:r>
          </a:p>
        </p:txBody>
      </p:sp>
    </p:spTree>
    <p:extLst>
      <p:ext uri="{BB962C8B-B14F-4D97-AF65-F5344CB8AC3E}">
        <p14:creationId xmlns:p14="http://schemas.microsoft.com/office/powerpoint/2010/main" val="890264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a:xfrm>
            <a:off x="683568" y="274638"/>
            <a:ext cx="8003232" cy="634082"/>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r>
              <a:rPr lang="ru-RU" sz="2400" b="1" dirty="0" smtClean="0">
                <a:ln w="11430">
                  <a:solidFill>
                    <a:srgbClr val="C00000"/>
                  </a:solidFill>
                </a:ln>
                <a:solidFill>
                  <a:srgbClr val="C00000"/>
                </a:solidFill>
                <a:effectLst>
                  <a:outerShdw blurRad="50800" dist="39000" dir="5460000" algn="tl">
                    <a:srgbClr val="000000">
                      <a:alpha val="38000"/>
                    </a:srgbClr>
                  </a:outerShdw>
                </a:effectLst>
                <a:latin typeface="Arial" charset="0"/>
                <a:cs typeface="Arial" charset="0"/>
              </a:rPr>
              <a:t>Формулировка задания</a:t>
            </a:r>
          </a:p>
        </p:txBody>
      </p:sp>
      <p:sp>
        <p:nvSpPr>
          <p:cNvPr id="7171" name="Rectangle 3"/>
          <p:cNvSpPr>
            <a:spLocks noGrp="1"/>
          </p:cNvSpPr>
          <p:nvPr>
            <p:ph type="body" idx="1"/>
          </p:nvPr>
        </p:nvSpPr>
        <p:spPr>
          <a:xfrm>
            <a:off x="323528" y="3789040"/>
            <a:ext cx="8568952" cy="2880319"/>
          </a:xfrm>
        </p:spPr>
        <p:txBody>
          <a:bodyPr>
            <a:normAutofit/>
          </a:bodyPr>
          <a:lstStyle/>
          <a:p>
            <a:pPr marL="0" indent="0" algn="just">
              <a:buNone/>
            </a:pPr>
            <a:r>
              <a:rPr lang="ru-RU" sz="2400" dirty="0" smtClean="0"/>
              <a:t>В </a:t>
            </a:r>
            <a:r>
              <a:rPr lang="ru-RU" sz="2400" dirty="0"/>
              <a:t>вариантах единого государственного экзамена для анализа будут предложены тексты, пунктуационный анализ которых предполагает поиск конструкций с запятой, двоеточием, тире. Количество верных ответов в задании ограничивается только количеством предложений в </a:t>
            </a:r>
            <a:r>
              <a:rPr lang="ru-RU" sz="2400" dirty="0" smtClean="0"/>
              <a:t>тексте.</a:t>
            </a:r>
            <a:endParaRPr lang="ru-RU" sz="2000" b="1" dirty="0" smtClean="0">
              <a:solidFill>
                <a:srgbClr val="C00000"/>
              </a:solidFill>
              <a:latin typeface="Arial" charset="0"/>
            </a:endParaRPr>
          </a:p>
        </p:txBody>
      </p:sp>
      <p:sp>
        <p:nvSpPr>
          <p:cNvPr id="2" name="Прямоугольник 1"/>
          <p:cNvSpPr/>
          <p:nvPr/>
        </p:nvSpPr>
        <p:spPr>
          <a:xfrm>
            <a:off x="467544" y="1412776"/>
            <a:ext cx="8064896" cy="1815882"/>
          </a:xfrm>
          <a:prstGeom prst="rect">
            <a:avLst/>
          </a:prstGeom>
        </p:spPr>
        <p:txBody>
          <a:bodyPr wrap="square">
            <a:spAutoFit/>
          </a:bodyPr>
          <a:lstStyle/>
          <a:p>
            <a:pPr algn="just"/>
            <a:r>
              <a:rPr lang="ru-RU" sz="2800" dirty="0"/>
              <a:t>Найдите предложения, в которых</a:t>
            </a:r>
            <a:r>
              <a:rPr lang="ru-RU" sz="2800" b="1" dirty="0"/>
              <a:t> </a:t>
            </a:r>
            <a:r>
              <a:rPr lang="ru-RU" sz="2800" b="1" dirty="0" smtClean="0"/>
              <a:t>запятая, тире, двоеточие</a:t>
            </a:r>
            <a:r>
              <a:rPr lang="ru-RU" sz="2800" dirty="0"/>
              <a:t> ставится в соответствии с одним и тем же правилом пунктуации. Запишите номера этих предложений.</a:t>
            </a:r>
          </a:p>
        </p:txBody>
      </p:sp>
    </p:spTree>
    <p:extLst>
      <p:ext uri="{BB962C8B-B14F-4D97-AF65-F5344CB8AC3E}">
        <p14:creationId xmlns:p14="http://schemas.microsoft.com/office/powerpoint/2010/main" val="42875208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p:nvPr>
        </p:nvSpPr>
        <p:spPr>
          <a:xfrm>
            <a:off x="323528" y="908720"/>
            <a:ext cx="8363272" cy="432048"/>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2400" dirty="0">
                <a:solidFill>
                  <a:srgbClr val="C00000"/>
                </a:solidFill>
              </a:rPr>
              <a:t>Найдите предложения, в которых </a:t>
            </a:r>
            <a:r>
              <a:rPr lang="ru-RU" sz="2400" b="1" dirty="0">
                <a:solidFill>
                  <a:srgbClr val="C00000"/>
                </a:solidFill>
              </a:rPr>
              <a:t>тире</a:t>
            </a:r>
            <a:r>
              <a:rPr lang="ru-RU" sz="2400" dirty="0">
                <a:solidFill>
                  <a:srgbClr val="C00000"/>
                </a:solidFill>
              </a:rPr>
              <a:t> ставится в соответствии с одним и тем же правилом пунктуации. Запишите номера этих предложений.</a:t>
            </a:r>
          </a:p>
        </p:txBody>
      </p:sp>
      <p:sp>
        <p:nvSpPr>
          <p:cNvPr id="8195" name="Rectangle 3"/>
          <p:cNvSpPr>
            <a:spLocks noGrp="1"/>
          </p:cNvSpPr>
          <p:nvPr>
            <p:ph type="body" idx="1"/>
          </p:nvPr>
        </p:nvSpPr>
        <p:spPr>
          <a:xfrm>
            <a:off x="467544" y="1412776"/>
            <a:ext cx="8352928" cy="5445224"/>
          </a:xfrm>
        </p:spPr>
        <p:txBody>
          <a:bodyPr>
            <a:normAutofit/>
          </a:bodyPr>
          <a:lstStyle/>
          <a:p>
            <a:pPr marL="0" indent="0" algn="just">
              <a:buNone/>
            </a:pPr>
            <a:r>
              <a:rPr lang="ru-RU" sz="2400" b="1" dirty="0"/>
              <a:t>1) Для любого человека нет ничего понятнее и ближе, чем слово «дом». 2) Для ребёнка дом — это прежде всего мама, папа, бабушка, дедушка. 3) Для взрослого домом является его семья. 4) « Будьте, как дома», — говорим мы. 5) А народная мудрость гласит: «Дом вести — не лапти плести». 6) И всегда, произнося слово «дом», мы имеем в виду не фундамент, стены и кровлю, а всё человеческое, что помещается в этих стенах. 7) Дом — крепость, защита, обитель семьи, и доступ туда имеет только тот, кому позволяют его обитатели.</a:t>
            </a:r>
          </a:p>
        </p:txBody>
      </p:sp>
    </p:spTree>
    <p:extLst>
      <p:ext uri="{BB962C8B-B14F-4D97-AF65-F5344CB8AC3E}">
        <p14:creationId xmlns:p14="http://schemas.microsoft.com/office/powerpoint/2010/main" val="20399708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p:nvPr>
        </p:nvSpPr>
        <p:spPr>
          <a:xfrm>
            <a:off x="323528" y="908720"/>
            <a:ext cx="8363272" cy="432048"/>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2400" dirty="0">
                <a:solidFill>
                  <a:srgbClr val="C00000"/>
                </a:solidFill>
              </a:rPr>
              <a:t>Найдите предложения, в которых </a:t>
            </a:r>
            <a:r>
              <a:rPr lang="ru-RU" sz="2400" b="1" dirty="0">
                <a:solidFill>
                  <a:srgbClr val="C00000"/>
                </a:solidFill>
              </a:rPr>
              <a:t>тире</a:t>
            </a:r>
            <a:r>
              <a:rPr lang="ru-RU" sz="2400" dirty="0">
                <a:solidFill>
                  <a:srgbClr val="C00000"/>
                </a:solidFill>
              </a:rPr>
              <a:t> ставится в соответствии с одним и тем же правилом пунктуации. Запишите номера этих предложений.</a:t>
            </a:r>
          </a:p>
        </p:txBody>
      </p:sp>
      <p:sp>
        <p:nvSpPr>
          <p:cNvPr id="8195" name="Rectangle 3"/>
          <p:cNvSpPr>
            <a:spLocks noGrp="1"/>
          </p:cNvSpPr>
          <p:nvPr>
            <p:ph type="body" idx="1"/>
          </p:nvPr>
        </p:nvSpPr>
        <p:spPr>
          <a:xfrm>
            <a:off x="467544" y="1412776"/>
            <a:ext cx="8352928" cy="5445224"/>
          </a:xfrm>
        </p:spPr>
        <p:txBody>
          <a:bodyPr>
            <a:normAutofit lnSpcReduction="10000"/>
          </a:bodyPr>
          <a:lstStyle/>
          <a:p>
            <a:pPr marL="0" indent="0" algn="just">
              <a:buNone/>
            </a:pPr>
            <a:r>
              <a:rPr lang="ru-RU" sz="2400" b="1" dirty="0" smtClean="0"/>
              <a:t>1) Белая </a:t>
            </a:r>
            <a:r>
              <a:rPr lang="ru-RU" sz="2400" b="1" dirty="0"/>
              <a:t>лошадь с развевающейся гривой, прискакавшая к нам из незапамятных времён, - символ удачи и надежды. </a:t>
            </a:r>
            <a:r>
              <a:rPr lang="ru-RU" sz="2400" b="1" dirty="0" smtClean="0"/>
              <a:t>   2</a:t>
            </a:r>
            <a:r>
              <a:rPr lang="ru-RU" sz="2400" b="1" dirty="0"/>
              <a:t>) Когда-то древнегреческий герой, победив жестокого царя в гонке на колеснице, в благодарность богам основал Олимпийские игры — традиция эта живёт сотни веков. </a:t>
            </a:r>
            <a:r>
              <a:rPr lang="ru-RU" sz="2400" b="1" dirty="0" smtClean="0"/>
              <a:t>      3</a:t>
            </a:r>
            <a:r>
              <a:rPr lang="ru-RU" sz="2400" b="1" dirty="0"/>
              <a:t>) Одним из самых популярных сюжетов русской иконы был всадник на белом коне. 4) Говорят, что белых лошадей в природе не существует. 5) А рождение белого жеребёнка — событие крайней редкости. 6) Может, поэтому люди верят, что встретившаяся им на пути редкая белая лошадь принесёт им редкую удачу. 7) Может, поэтому наивный ребёнок и умудрённый опытом старик, молодая девушка и бесстрашный воин — все замирают при виде белогривой лошади.</a:t>
            </a:r>
          </a:p>
        </p:txBody>
      </p:sp>
    </p:spTree>
    <p:extLst>
      <p:ext uri="{BB962C8B-B14F-4D97-AF65-F5344CB8AC3E}">
        <p14:creationId xmlns:p14="http://schemas.microsoft.com/office/powerpoint/2010/main" val="34684101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p:nvPr>
        </p:nvSpPr>
        <p:spPr>
          <a:xfrm>
            <a:off x="323528" y="908720"/>
            <a:ext cx="8363272" cy="706090"/>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2400" dirty="0">
                <a:solidFill>
                  <a:srgbClr val="C00000"/>
                </a:solidFill>
              </a:rPr>
              <a:t>Найдите предложения, в которых </a:t>
            </a:r>
            <a:r>
              <a:rPr lang="ru-RU" sz="2400" b="1" dirty="0" smtClean="0">
                <a:solidFill>
                  <a:srgbClr val="C00000"/>
                </a:solidFill>
              </a:rPr>
              <a:t>двоеточие</a:t>
            </a:r>
            <a:r>
              <a:rPr lang="ru-RU" sz="2400" dirty="0">
                <a:solidFill>
                  <a:srgbClr val="C00000"/>
                </a:solidFill>
              </a:rPr>
              <a:t> ставится в соответствии с одним и тем же правилом пунктуации. Запишите номера этих предложений.</a:t>
            </a:r>
          </a:p>
        </p:txBody>
      </p:sp>
      <p:sp>
        <p:nvSpPr>
          <p:cNvPr id="8195" name="Rectangle 3"/>
          <p:cNvSpPr>
            <a:spLocks noGrp="1"/>
          </p:cNvSpPr>
          <p:nvPr>
            <p:ph type="body" idx="1"/>
          </p:nvPr>
        </p:nvSpPr>
        <p:spPr>
          <a:xfrm>
            <a:off x="467544" y="1844824"/>
            <a:ext cx="8352928" cy="5013176"/>
          </a:xfrm>
        </p:spPr>
        <p:txBody>
          <a:bodyPr>
            <a:normAutofit/>
          </a:bodyPr>
          <a:lstStyle/>
          <a:p>
            <a:pPr marL="0" indent="0" algn="just">
              <a:buNone/>
            </a:pPr>
            <a:r>
              <a:rPr lang="ru-RU" sz="2800" b="1" dirty="0"/>
              <a:t>(1) И вдруг произошло чудо: я вернулся домой чуть раньше, чем планировал. (2) Однако счастье мое длилось недолго: дома был бардак. (3) по полу катались: ручки, цветные листы, мои новые рисунки. (4) Я сразу задал себе вопрос: что случилось? (6) Я сразу догадался: нужно закрыть окно. (7) И тут все прекратилось: причиной всему был ветер.</a:t>
            </a:r>
          </a:p>
        </p:txBody>
      </p:sp>
    </p:spTree>
    <p:extLst>
      <p:ext uri="{BB962C8B-B14F-4D97-AF65-F5344CB8AC3E}">
        <p14:creationId xmlns:p14="http://schemas.microsoft.com/office/powerpoint/2010/main" val="27882918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p:nvPr>
        </p:nvSpPr>
        <p:spPr>
          <a:xfrm>
            <a:off x="323528" y="908720"/>
            <a:ext cx="8363272" cy="288032"/>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2400" dirty="0">
                <a:solidFill>
                  <a:srgbClr val="C00000"/>
                </a:solidFill>
              </a:rPr>
              <a:t>Найдите предложения, в которых </a:t>
            </a:r>
            <a:r>
              <a:rPr lang="ru-RU" sz="2400" b="1" dirty="0" smtClean="0">
                <a:solidFill>
                  <a:srgbClr val="C00000"/>
                </a:solidFill>
              </a:rPr>
              <a:t>двоеточие</a:t>
            </a:r>
            <a:r>
              <a:rPr lang="ru-RU" sz="2400" dirty="0">
                <a:solidFill>
                  <a:srgbClr val="C00000"/>
                </a:solidFill>
              </a:rPr>
              <a:t> ставится в соответствии с одним и тем же правилом пунктуации. Запишите номера этих предложений.</a:t>
            </a:r>
          </a:p>
        </p:txBody>
      </p:sp>
      <p:sp>
        <p:nvSpPr>
          <p:cNvPr id="8195" name="Rectangle 3"/>
          <p:cNvSpPr>
            <a:spLocks noGrp="1"/>
          </p:cNvSpPr>
          <p:nvPr>
            <p:ph type="body" idx="1"/>
          </p:nvPr>
        </p:nvSpPr>
        <p:spPr>
          <a:xfrm>
            <a:off x="467544" y="1268760"/>
            <a:ext cx="8352928" cy="5589240"/>
          </a:xfrm>
        </p:spPr>
        <p:txBody>
          <a:bodyPr>
            <a:normAutofit fontScale="92500" lnSpcReduction="10000"/>
          </a:bodyPr>
          <a:lstStyle/>
          <a:p>
            <a:pPr marL="0" indent="0" algn="just">
              <a:buNone/>
            </a:pPr>
            <a:r>
              <a:rPr lang="ru-RU" sz="2800" b="1" dirty="0"/>
              <a:t>1) Создавая Сибирь, природа допустила просчёт: большинство её рек она направила с юга на север. 2) В Ледовитый океан впадают великие реки: Обь с </a:t>
            </a:r>
            <a:r>
              <a:rPr lang="ru-RU" sz="2800" b="1" dirty="0" err="1"/>
              <a:t>Иртышом</a:t>
            </a:r>
            <a:r>
              <a:rPr lang="ru-RU" sz="2800" b="1" dirty="0"/>
              <a:t>, Енисей с Ангарой, Лена с Алданом. </a:t>
            </a:r>
            <a:r>
              <a:rPr lang="ru-RU" sz="2800" b="1" dirty="0" smtClean="0"/>
              <a:t>     3</a:t>
            </a:r>
            <a:r>
              <a:rPr lang="ru-RU" sz="2800" b="1" dirty="0"/>
              <a:t>) На долю Средней Азии осталось ничтожно мало воды. 4) А она жизненно необходима: тут горячее солнце. 5) Ошибку исправляют учёные — они заставят многоводные реки течь вспять. 6) В исследовательских институтах создаются проекты комплексного использования великих рек Сибири, решаются проблемы бурных весенних паводков. 7) Но всё же нельзя забывать о разумном вмешательстве в природу и почаще задаваться вопросом: «А есть ли у вас право нарушать естественный природный баланс?»</a:t>
            </a:r>
          </a:p>
        </p:txBody>
      </p:sp>
    </p:spTree>
    <p:extLst>
      <p:ext uri="{BB962C8B-B14F-4D97-AF65-F5344CB8AC3E}">
        <p14:creationId xmlns:p14="http://schemas.microsoft.com/office/powerpoint/2010/main" val="12257670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p:nvPr>
        </p:nvSpPr>
        <p:spPr>
          <a:xfrm>
            <a:off x="323528" y="1340768"/>
            <a:ext cx="8363272" cy="288032"/>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2400" dirty="0">
                <a:solidFill>
                  <a:srgbClr val="C00000"/>
                </a:solidFill>
              </a:rPr>
              <a:t>Найдите предложения, в которых </a:t>
            </a:r>
            <a:r>
              <a:rPr lang="ru-RU" sz="2400" b="1" dirty="0" smtClean="0">
                <a:solidFill>
                  <a:srgbClr val="C00000"/>
                </a:solidFill>
              </a:rPr>
              <a:t>запятая</a:t>
            </a:r>
            <a:r>
              <a:rPr lang="ru-RU" sz="2400" dirty="0">
                <a:solidFill>
                  <a:srgbClr val="C00000"/>
                </a:solidFill>
              </a:rPr>
              <a:t> ставится в соответствии с одним и тем же правилом пунктуации. Запишите номера этих предложений.</a:t>
            </a:r>
          </a:p>
        </p:txBody>
      </p:sp>
      <p:sp>
        <p:nvSpPr>
          <p:cNvPr id="8195" name="Rectangle 3"/>
          <p:cNvSpPr>
            <a:spLocks noGrp="1"/>
          </p:cNvSpPr>
          <p:nvPr>
            <p:ph type="body" idx="1"/>
          </p:nvPr>
        </p:nvSpPr>
        <p:spPr>
          <a:xfrm>
            <a:off x="467544" y="1916832"/>
            <a:ext cx="8352928" cy="4941168"/>
          </a:xfrm>
        </p:spPr>
        <p:txBody>
          <a:bodyPr>
            <a:normAutofit/>
          </a:bodyPr>
          <a:lstStyle/>
          <a:p>
            <a:pPr marL="0" indent="0" algn="just">
              <a:buNone/>
            </a:pPr>
            <a:r>
              <a:rPr lang="ru-RU" sz="2400" b="1" dirty="0"/>
              <a:t>1) Семен хотел пойти в зоопарк, но у родителей были другие планы на выходные. 2)Мальчику пришлось ехать на дачу, чтобы поливать цветы, засыхающие от изнуряющей жары.3) Сначала ребенок не хотел помогать взрослым. 4) Однако чуть позже, увидев красоту растений, он не смог остаться равнодушным. 5) Полюбив растения однажды, Семен сохранил трепетное отношение к цветам на всю оставшуюся жизнь.</a:t>
            </a:r>
          </a:p>
        </p:txBody>
      </p:sp>
    </p:spTree>
    <p:extLst>
      <p:ext uri="{BB962C8B-B14F-4D97-AF65-F5344CB8AC3E}">
        <p14:creationId xmlns:p14="http://schemas.microsoft.com/office/powerpoint/2010/main" val="26418851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p:nvPr>
        </p:nvSpPr>
        <p:spPr>
          <a:xfrm>
            <a:off x="323528" y="1340768"/>
            <a:ext cx="8363272" cy="288032"/>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2400" dirty="0">
                <a:solidFill>
                  <a:srgbClr val="C00000"/>
                </a:solidFill>
              </a:rPr>
              <a:t>Найдите предложения, в которых </a:t>
            </a:r>
            <a:r>
              <a:rPr lang="ru-RU" sz="2400" b="1" dirty="0" smtClean="0">
                <a:solidFill>
                  <a:srgbClr val="C00000"/>
                </a:solidFill>
              </a:rPr>
              <a:t>запятая</a:t>
            </a:r>
            <a:r>
              <a:rPr lang="ru-RU" sz="2400" dirty="0">
                <a:solidFill>
                  <a:srgbClr val="C00000"/>
                </a:solidFill>
              </a:rPr>
              <a:t> ставится в соответствии с одним и тем же правилом пунктуации. Запишите номера этих предложений.</a:t>
            </a:r>
          </a:p>
        </p:txBody>
      </p:sp>
      <p:sp>
        <p:nvSpPr>
          <p:cNvPr id="8195" name="Rectangle 3"/>
          <p:cNvSpPr>
            <a:spLocks noGrp="1"/>
          </p:cNvSpPr>
          <p:nvPr>
            <p:ph type="body" idx="1"/>
          </p:nvPr>
        </p:nvSpPr>
        <p:spPr>
          <a:xfrm>
            <a:off x="467544" y="1916832"/>
            <a:ext cx="8352928" cy="4941168"/>
          </a:xfrm>
        </p:spPr>
        <p:txBody>
          <a:bodyPr>
            <a:normAutofit/>
          </a:bodyPr>
          <a:lstStyle/>
          <a:p>
            <a:pPr marL="0" indent="0" algn="just">
              <a:buNone/>
            </a:pPr>
            <a:r>
              <a:rPr lang="ru-RU" sz="2400" dirty="0"/>
              <a:t>1</a:t>
            </a:r>
            <a:r>
              <a:rPr lang="ru-RU" sz="2400" b="1" dirty="0"/>
              <a:t>) Базаров, будучи человеком весьма образованным, не смог избежать опасного заражения. 2) Все дело в том, что герою не удалось обезопасить себя по причине банальной халатности. 3) Видимо, когда человек постоянно практикуется в одной и той же сфере деятельности, у него притупляется чувство опасности. 4) Именно поэтому Базаров, зная необходимость мер предосторожности, все же недооценил опасность своей работы.</a:t>
            </a:r>
          </a:p>
        </p:txBody>
      </p:sp>
    </p:spTree>
    <p:extLst>
      <p:ext uri="{BB962C8B-B14F-4D97-AF65-F5344CB8AC3E}">
        <p14:creationId xmlns:p14="http://schemas.microsoft.com/office/powerpoint/2010/main" val="29450464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p:nvPr>
        </p:nvSpPr>
        <p:spPr>
          <a:xfrm>
            <a:off x="323528" y="1340768"/>
            <a:ext cx="8363272" cy="288032"/>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2400" dirty="0">
                <a:solidFill>
                  <a:srgbClr val="C00000"/>
                </a:solidFill>
              </a:rPr>
              <a:t>Найдите предложения, в которых </a:t>
            </a:r>
            <a:r>
              <a:rPr lang="ru-RU" sz="2400" b="1" dirty="0" smtClean="0">
                <a:solidFill>
                  <a:srgbClr val="C00000"/>
                </a:solidFill>
              </a:rPr>
              <a:t>запятая</a:t>
            </a:r>
            <a:r>
              <a:rPr lang="ru-RU" sz="2400" dirty="0">
                <a:solidFill>
                  <a:srgbClr val="C00000"/>
                </a:solidFill>
              </a:rPr>
              <a:t> ставится в соответствии с одним и тем же правилом пунктуации. Запишите номера этих предложений.</a:t>
            </a:r>
          </a:p>
        </p:txBody>
      </p:sp>
      <p:sp>
        <p:nvSpPr>
          <p:cNvPr id="8195" name="Rectangle 3"/>
          <p:cNvSpPr>
            <a:spLocks noGrp="1"/>
          </p:cNvSpPr>
          <p:nvPr>
            <p:ph type="body" idx="1"/>
          </p:nvPr>
        </p:nvSpPr>
        <p:spPr>
          <a:xfrm>
            <a:off x="467544" y="1916832"/>
            <a:ext cx="8352928" cy="4941168"/>
          </a:xfrm>
        </p:spPr>
        <p:txBody>
          <a:bodyPr>
            <a:normAutofit/>
          </a:bodyPr>
          <a:lstStyle/>
          <a:p>
            <a:pPr marL="0" indent="0" algn="just">
              <a:buNone/>
            </a:pPr>
            <a:r>
              <a:rPr lang="ru-RU" sz="2400" b="1" dirty="0" smtClean="0"/>
              <a:t>1) Зелень, одаривая съедобными травами и небывалыми ароматами, в июле уже вовсю цветет.            2) Небосклон голубой и чистый, время от времени проплывают по нему пушистые облака. 3) И вдруг неожиданно жаркое летнее солнце сменяют надвинувшиеся тучи. 4) Только что было солнце — теперь его поглотила грозная тьма. 5) Сильные порывы ветра, с каждым разом усиливаясь, готовы сорвать ветви с макушек деревьев на своем пути.         6) Гроза стихает так же неожиданно, как и началась.   7) Впереди еще долгие жаркие, знойные и просто теплые приятные деньки.</a:t>
            </a:r>
            <a:endParaRPr lang="ru-RU" sz="2400" b="1" dirty="0"/>
          </a:p>
        </p:txBody>
      </p:sp>
    </p:spTree>
    <p:extLst>
      <p:ext uri="{BB962C8B-B14F-4D97-AF65-F5344CB8AC3E}">
        <p14:creationId xmlns:p14="http://schemas.microsoft.com/office/powerpoint/2010/main" val="39683205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p:nvPr>
        </p:nvSpPr>
        <p:spPr>
          <a:xfrm>
            <a:off x="323528" y="1340768"/>
            <a:ext cx="8363272" cy="288032"/>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2400" dirty="0">
                <a:solidFill>
                  <a:srgbClr val="C00000"/>
                </a:solidFill>
              </a:rPr>
              <a:t>Найдите предложения, в которых </a:t>
            </a:r>
            <a:r>
              <a:rPr lang="ru-RU" sz="2400" b="1" dirty="0" smtClean="0">
                <a:solidFill>
                  <a:srgbClr val="C00000"/>
                </a:solidFill>
              </a:rPr>
              <a:t>запятая</a:t>
            </a:r>
            <a:r>
              <a:rPr lang="ru-RU" sz="2400" dirty="0">
                <a:solidFill>
                  <a:srgbClr val="C00000"/>
                </a:solidFill>
              </a:rPr>
              <a:t> ставится в соответствии с одним и тем же правилом пунктуации. Запишите номера этих предложений.</a:t>
            </a:r>
          </a:p>
        </p:txBody>
      </p:sp>
      <p:sp>
        <p:nvSpPr>
          <p:cNvPr id="8195" name="Rectangle 3"/>
          <p:cNvSpPr>
            <a:spLocks noGrp="1"/>
          </p:cNvSpPr>
          <p:nvPr>
            <p:ph type="body" idx="1"/>
          </p:nvPr>
        </p:nvSpPr>
        <p:spPr>
          <a:xfrm>
            <a:off x="467544" y="1916832"/>
            <a:ext cx="8352928" cy="4941168"/>
          </a:xfrm>
        </p:spPr>
        <p:txBody>
          <a:bodyPr>
            <a:normAutofit/>
          </a:bodyPr>
          <a:lstStyle/>
          <a:p>
            <a:pPr marL="0" indent="0" algn="just">
              <a:buNone/>
            </a:pPr>
            <a:r>
              <a:rPr lang="ru-RU" sz="2400" b="1" dirty="0"/>
              <a:t>1) Мы предполагали выехать рано, но погода задержала нас. 2) Вдоль дороги кроме кустарниковой поросли не было видно другой растительности. 3) Вот и тополь распустил пух в семенах, чтобы только дождаться легких порывов ветра. 4) В лесу, и в </a:t>
            </a:r>
            <a:r>
              <a:rPr lang="ru-RU" sz="2400" b="1" dirty="0" err="1"/>
              <a:t>стоймах</a:t>
            </a:r>
            <a:r>
              <a:rPr lang="ru-RU" sz="2400" b="1" dirty="0"/>
              <a:t>, и в водоемах — всюду разносился запах пряностей, уже не цветочный, а сладкий травный. 5) В полдень мы расположились на отдых у озера, заросшего камышом. 6) Солнце пекло так, что к песку нельзя было прикоснуться. 7) В лучах ярко-желтого солнца озеро блестело, как зеркало</a:t>
            </a:r>
            <a:r>
              <a:rPr lang="ru-RU" sz="2400" dirty="0"/>
              <a:t>.</a:t>
            </a:r>
          </a:p>
        </p:txBody>
      </p:sp>
    </p:spTree>
    <p:extLst>
      <p:ext uri="{BB962C8B-B14F-4D97-AF65-F5344CB8AC3E}">
        <p14:creationId xmlns:p14="http://schemas.microsoft.com/office/powerpoint/2010/main" val="27650599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Домашнее задание</a:t>
            </a:r>
            <a:endParaRPr lang="ru-RU" dirty="0"/>
          </a:p>
        </p:txBody>
      </p:sp>
      <p:sp>
        <p:nvSpPr>
          <p:cNvPr id="3" name="Объект 2"/>
          <p:cNvSpPr>
            <a:spLocks noGrp="1"/>
          </p:cNvSpPr>
          <p:nvPr>
            <p:ph sz="quarter" idx="1"/>
          </p:nvPr>
        </p:nvSpPr>
        <p:spPr/>
        <p:txBody>
          <a:bodyPr/>
          <a:lstStyle/>
          <a:p>
            <a:r>
              <a:rPr lang="ru-RU" dirty="0" smtClean="0"/>
              <a:t>Законспектировать и выучить весь материал по этому заданию</a:t>
            </a:r>
          </a:p>
          <a:p>
            <a:r>
              <a:rPr lang="ru-RU" dirty="0" smtClean="0"/>
              <a:t>Отработать задание на сайте Захарьиной и </a:t>
            </a:r>
            <a:r>
              <a:rPr lang="ru-RU" smtClean="0"/>
              <a:t>Решу ЕГЭ</a:t>
            </a:r>
            <a:endParaRPr lang="ru-RU" dirty="0"/>
          </a:p>
        </p:txBody>
      </p:sp>
    </p:spTree>
    <p:extLst>
      <p:ext uri="{BB962C8B-B14F-4D97-AF65-F5344CB8AC3E}">
        <p14:creationId xmlns:p14="http://schemas.microsoft.com/office/powerpoint/2010/main" val="631635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a:xfrm>
            <a:off x="683568" y="274638"/>
            <a:ext cx="8003232" cy="490066"/>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2400" b="1" dirty="0" smtClean="0">
                <a:ln w="11430">
                  <a:solidFill>
                    <a:srgbClr val="C00000"/>
                  </a:solidFill>
                </a:ln>
                <a:solidFill>
                  <a:srgbClr val="C00000"/>
                </a:solidFill>
                <a:effectLst>
                  <a:outerShdw blurRad="50800" dist="39000" dir="5460000" algn="tl">
                    <a:srgbClr val="000000">
                      <a:alpha val="38000"/>
                    </a:srgbClr>
                  </a:outerShdw>
                </a:effectLst>
                <a:latin typeface="Arial" charset="0"/>
                <a:cs typeface="Arial" charset="0"/>
              </a:rPr>
              <a:t>ПУНКТУАЦИЯ</a:t>
            </a:r>
          </a:p>
        </p:txBody>
      </p:sp>
      <p:sp>
        <p:nvSpPr>
          <p:cNvPr id="7171" name="Rectangle 3"/>
          <p:cNvSpPr>
            <a:spLocks noGrp="1"/>
          </p:cNvSpPr>
          <p:nvPr>
            <p:ph type="body" idx="1"/>
          </p:nvPr>
        </p:nvSpPr>
        <p:spPr>
          <a:xfrm>
            <a:off x="323528" y="692696"/>
            <a:ext cx="8568952" cy="6336704"/>
          </a:xfrm>
        </p:spPr>
        <p:txBody>
          <a:bodyPr>
            <a:normAutofit fontScale="77500" lnSpcReduction="20000"/>
          </a:bodyPr>
          <a:lstStyle/>
          <a:p>
            <a:pPr marL="457200" indent="-457200">
              <a:buFont typeface="+mj-lt"/>
              <a:buAutoNum type="arabicPeriod"/>
            </a:pPr>
            <a:r>
              <a:rPr lang="ru-RU" sz="2400" dirty="0" smtClean="0"/>
              <a:t>Знаки </a:t>
            </a:r>
            <a:r>
              <a:rPr lang="ru-RU" sz="2400" dirty="0"/>
              <a:t>препинания между подлежащим и сказуемым </a:t>
            </a:r>
            <a:endParaRPr lang="ru-RU" sz="2400" dirty="0" smtClean="0"/>
          </a:p>
          <a:p>
            <a:pPr marL="457200" indent="-457200">
              <a:buFont typeface="+mj-lt"/>
              <a:buAutoNum type="arabicPeriod"/>
            </a:pPr>
            <a:r>
              <a:rPr lang="ru-RU" sz="2400" dirty="0" smtClean="0"/>
              <a:t>Знаки </a:t>
            </a:r>
            <a:r>
              <a:rPr lang="ru-RU" sz="2400" dirty="0"/>
              <a:t>препинания в простом осложненном предложении </a:t>
            </a:r>
            <a:endParaRPr lang="ru-RU" sz="2400" dirty="0" smtClean="0"/>
          </a:p>
          <a:p>
            <a:pPr marL="457200" indent="-457200">
              <a:buFont typeface="+mj-lt"/>
              <a:buAutoNum type="arabicPeriod"/>
            </a:pPr>
            <a:r>
              <a:rPr lang="ru-RU" sz="2400" dirty="0" smtClean="0"/>
              <a:t>Знаки </a:t>
            </a:r>
            <a:r>
              <a:rPr lang="ru-RU" sz="2400" dirty="0"/>
              <a:t>препинания при обособленных определениях </a:t>
            </a:r>
            <a:endParaRPr lang="ru-RU" sz="2400" dirty="0" smtClean="0"/>
          </a:p>
          <a:p>
            <a:pPr marL="457200" indent="-457200">
              <a:buFont typeface="+mj-lt"/>
              <a:buAutoNum type="arabicPeriod"/>
            </a:pPr>
            <a:r>
              <a:rPr lang="ru-RU" sz="2400" dirty="0" smtClean="0"/>
              <a:t>Знаки </a:t>
            </a:r>
            <a:r>
              <a:rPr lang="ru-RU" sz="2400" dirty="0"/>
              <a:t>препинания при обособленных обстоятельствах </a:t>
            </a:r>
            <a:endParaRPr lang="ru-RU" sz="2400" dirty="0" smtClean="0"/>
          </a:p>
          <a:p>
            <a:pPr marL="457200" indent="-457200">
              <a:buFont typeface="+mj-lt"/>
              <a:buAutoNum type="arabicPeriod"/>
            </a:pPr>
            <a:r>
              <a:rPr lang="ru-RU" sz="2400" dirty="0" smtClean="0"/>
              <a:t>Знаки </a:t>
            </a:r>
            <a:r>
              <a:rPr lang="ru-RU" sz="2400" dirty="0"/>
              <a:t>препинания при сравнительных оборотах </a:t>
            </a:r>
            <a:endParaRPr lang="ru-RU" sz="2400" dirty="0" smtClean="0"/>
          </a:p>
          <a:p>
            <a:pPr marL="457200" indent="-457200">
              <a:buFont typeface="+mj-lt"/>
              <a:buAutoNum type="arabicPeriod"/>
            </a:pPr>
            <a:r>
              <a:rPr lang="ru-RU" sz="2400" dirty="0" smtClean="0"/>
              <a:t>Знаки </a:t>
            </a:r>
            <a:r>
              <a:rPr lang="ru-RU" sz="2400" dirty="0"/>
              <a:t>препинания при уточняющих членах предложения </a:t>
            </a:r>
            <a:endParaRPr lang="ru-RU" sz="2400" dirty="0" smtClean="0"/>
          </a:p>
          <a:p>
            <a:pPr marL="457200" indent="-457200">
              <a:buFont typeface="+mj-lt"/>
              <a:buAutoNum type="arabicPeriod"/>
            </a:pPr>
            <a:r>
              <a:rPr lang="ru-RU" sz="2400" dirty="0" smtClean="0"/>
              <a:t>Знаки </a:t>
            </a:r>
            <a:r>
              <a:rPr lang="ru-RU" sz="2400" dirty="0"/>
              <a:t>препинания при обособленных членах предложения </a:t>
            </a:r>
            <a:endParaRPr lang="ru-RU" sz="2400" dirty="0" smtClean="0"/>
          </a:p>
          <a:p>
            <a:pPr marL="457200" indent="-457200">
              <a:buFont typeface="+mj-lt"/>
              <a:buAutoNum type="arabicPeriod"/>
            </a:pPr>
            <a:r>
              <a:rPr lang="ru-RU" sz="2400" dirty="0" smtClean="0"/>
              <a:t>Знаки </a:t>
            </a:r>
            <a:r>
              <a:rPr lang="ru-RU" sz="2400" dirty="0"/>
              <a:t>препинания в предложениях со словами и конструкциями, грамматически не связанными с членами </a:t>
            </a:r>
            <a:r>
              <a:rPr lang="ru-RU" sz="2400" dirty="0" smtClean="0"/>
              <a:t>предложения</a:t>
            </a:r>
          </a:p>
          <a:p>
            <a:pPr marL="457200" indent="-457200">
              <a:buFont typeface="+mj-lt"/>
              <a:buAutoNum type="arabicPeriod"/>
            </a:pPr>
            <a:r>
              <a:rPr lang="ru-RU" sz="2400" dirty="0" smtClean="0"/>
              <a:t>Знаки </a:t>
            </a:r>
            <a:r>
              <a:rPr lang="ru-RU" sz="2400" dirty="0"/>
              <a:t>препинания в осложненном предложении </a:t>
            </a:r>
            <a:endParaRPr lang="ru-RU" sz="2400" dirty="0" smtClean="0"/>
          </a:p>
          <a:p>
            <a:pPr marL="457200" indent="-457200">
              <a:buFont typeface="+mj-lt"/>
              <a:buAutoNum type="arabicPeriod"/>
            </a:pPr>
            <a:r>
              <a:rPr lang="ru-RU" sz="2400" dirty="0" smtClean="0"/>
              <a:t>Знаки </a:t>
            </a:r>
            <a:r>
              <a:rPr lang="ru-RU" sz="2400" dirty="0"/>
              <a:t>препинания при прямой речи, </a:t>
            </a:r>
            <a:r>
              <a:rPr lang="ru-RU" sz="2400" dirty="0" smtClean="0"/>
              <a:t>цитировании</a:t>
            </a:r>
          </a:p>
          <a:p>
            <a:pPr marL="457200" indent="-457200">
              <a:buFont typeface="+mj-lt"/>
              <a:buAutoNum type="arabicPeriod"/>
            </a:pPr>
            <a:r>
              <a:rPr lang="ru-RU" sz="2400" dirty="0" smtClean="0"/>
              <a:t>Знаки </a:t>
            </a:r>
            <a:r>
              <a:rPr lang="ru-RU" sz="2400" dirty="0"/>
              <a:t>препинания в сложносочиненном предложении </a:t>
            </a:r>
            <a:endParaRPr lang="ru-RU" sz="2400" dirty="0" smtClean="0"/>
          </a:p>
          <a:p>
            <a:pPr marL="457200" indent="-457200">
              <a:buFont typeface="+mj-lt"/>
              <a:buAutoNum type="arabicPeriod"/>
            </a:pPr>
            <a:r>
              <a:rPr lang="ru-RU" sz="2400" dirty="0" smtClean="0"/>
              <a:t>Знаки </a:t>
            </a:r>
            <a:r>
              <a:rPr lang="ru-RU" sz="2400" dirty="0"/>
              <a:t>препинания в сложноподчиненном </a:t>
            </a:r>
            <a:r>
              <a:rPr lang="ru-RU" sz="2400" dirty="0" smtClean="0"/>
              <a:t>предложении</a:t>
            </a:r>
          </a:p>
          <a:p>
            <a:pPr marL="457200" indent="-457200">
              <a:buFont typeface="+mj-lt"/>
              <a:buAutoNum type="arabicPeriod"/>
            </a:pPr>
            <a:r>
              <a:rPr lang="ru-RU" sz="2400" dirty="0" smtClean="0"/>
              <a:t>Знаки </a:t>
            </a:r>
            <a:r>
              <a:rPr lang="ru-RU" sz="2400" dirty="0"/>
              <a:t>препинания в сложном предложении с разными видами </a:t>
            </a:r>
            <a:r>
              <a:rPr lang="ru-RU" sz="2400" dirty="0" smtClean="0"/>
              <a:t>связи</a:t>
            </a:r>
          </a:p>
          <a:p>
            <a:pPr marL="457200" indent="-457200">
              <a:buFont typeface="+mj-lt"/>
              <a:buAutoNum type="arabicPeriod"/>
            </a:pPr>
            <a:r>
              <a:rPr lang="ru-RU" sz="2400" dirty="0" smtClean="0"/>
              <a:t>Знаки </a:t>
            </a:r>
            <a:r>
              <a:rPr lang="ru-RU" sz="2400" dirty="0"/>
              <a:t>препинания в бессоюзном сложном предложении </a:t>
            </a:r>
            <a:endParaRPr lang="ru-RU" sz="2400" dirty="0" smtClean="0"/>
          </a:p>
          <a:p>
            <a:pPr marL="457200" indent="-457200">
              <a:buFont typeface="+mj-lt"/>
              <a:buAutoNum type="arabicPeriod"/>
            </a:pPr>
            <a:r>
              <a:rPr lang="ru-RU" sz="2400" dirty="0" smtClean="0"/>
              <a:t>Знаки </a:t>
            </a:r>
            <a:r>
              <a:rPr lang="ru-RU" sz="2400" dirty="0"/>
              <a:t>препинания в сложном предложении с союзной и бессоюзной </a:t>
            </a:r>
            <a:r>
              <a:rPr lang="ru-RU" sz="2400" dirty="0" smtClean="0"/>
              <a:t>связью</a:t>
            </a:r>
          </a:p>
          <a:p>
            <a:pPr marL="457200" indent="-457200">
              <a:buFont typeface="+mj-lt"/>
              <a:buAutoNum type="arabicPeriod"/>
            </a:pPr>
            <a:r>
              <a:rPr lang="ru-RU" sz="2400" dirty="0" smtClean="0"/>
              <a:t>Тире </a:t>
            </a:r>
            <a:r>
              <a:rPr lang="ru-RU" sz="2400" dirty="0"/>
              <a:t>в простом и сложном </a:t>
            </a:r>
            <a:r>
              <a:rPr lang="ru-RU" sz="2400" dirty="0" smtClean="0"/>
              <a:t>предложениях</a:t>
            </a:r>
          </a:p>
          <a:p>
            <a:pPr marL="457200" indent="-457200">
              <a:buFont typeface="+mj-lt"/>
              <a:buAutoNum type="arabicPeriod"/>
            </a:pPr>
            <a:r>
              <a:rPr lang="ru-RU" sz="2400" dirty="0" smtClean="0"/>
              <a:t>Двоеточие </a:t>
            </a:r>
            <a:r>
              <a:rPr lang="ru-RU" sz="2400" dirty="0"/>
              <a:t>в простом и сложном предложениях </a:t>
            </a:r>
            <a:endParaRPr lang="ru-RU" sz="2400" dirty="0" smtClean="0"/>
          </a:p>
          <a:p>
            <a:pPr marL="457200" indent="-457200">
              <a:buFont typeface="+mj-lt"/>
              <a:buAutoNum type="arabicPeriod"/>
            </a:pPr>
            <a:r>
              <a:rPr lang="ru-RU" sz="2400" dirty="0" smtClean="0"/>
              <a:t>Пунктуация </a:t>
            </a:r>
            <a:r>
              <a:rPr lang="ru-RU" sz="2400" dirty="0"/>
              <a:t>в простом и сложном </a:t>
            </a:r>
            <a:r>
              <a:rPr lang="ru-RU" sz="2400" dirty="0" smtClean="0"/>
              <a:t>предложениях </a:t>
            </a:r>
            <a:endParaRPr lang="ru-RU" sz="2000" dirty="0" smtClean="0">
              <a:latin typeface="Arial" charset="0"/>
            </a:endParaRPr>
          </a:p>
        </p:txBody>
      </p:sp>
    </p:spTree>
    <p:extLst>
      <p:ext uri="{BB962C8B-B14F-4D97-AF65-F5344CB8AC3E}">
        <p14:creationId xmlns:p14="http://schemas.microsoft.com/office/powerpoint/2010/main" val="26324662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lstStyle/>
          <a:p>
            <a:endParaRPr lang="ru-RU"/>
          </a:p>
        </p:txBody>
      </p:sp>
      <p:pic>
        <p:nvPicPr>
          <p:cNvPr id="6148" name="Picture 4" descr="ÐÐ¾ÑÐ¾Ð¶ÐµÐµ Ð¸Ð·Ð¾Ð±ÑÐ°Ð¶ÐµÐ½Ð¸Ðµ"/>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7413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08939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Grp="1"/>
          </p:cNvSpPr>
          <p:nvPr>
            <p:ph type="title" idx="4294967295"/>
          </p:nvPr>
        </p:nvSpPr>
        <p:spPr>
          <a:xfrm>
            <a:off x="323528" y="1628800"/>
            <a:ext cx="8291513" cy="3240360"/>
          </a:xfrm>
        </p:spPr>
        <p:style>
          <a:lnRef idx="2">
            <a:schemeClr val="accent1"/>
          </a:lnRef>
          <a:fillRef idx="1">
            <a:schemeClr val="lt1"/>
          </a:fillRef>
          <a:effectRef idx="0">
            <a:schemeClr val="accent1"/>
          </a:effectRef>
          <a:fontRef idx="minor">
            <a:schemeClr val="dk1"/>
          </a:fontRef>
        </p:style>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3200" b="1" dirty="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rPr>
              <a:t>Выделяющие </a:t>
            </a:r>
            <a:r>
              <a:rPr lang="ru-RU" sz="3200" b="1" dirty="0" smtClean="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rPr>
              <a:t>знаки.</a:t>
            </a:r>
            <a:br>
              <a:rPr lang="ru-RU" sz="3200" b="1" dirty="0" smtClean="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rPr>
            </a:br>
            <a:r>
              <a:rPr lang="ru-RU" sz="2800" dirty="0"/>
              <a:t>В предложении эти знаки служат для обозначения границ обособленных второстепенных членов, обращений, вводных слов, словосочетаний и предложений, прямой речи. </a:t>
            </a:r>
            <a:endParaRPr lang="ru-RU" sz="3200" b="1" dirty="0" smtClean="0">
              <a:ln w="11430">
                <a:solidFill>
                  <a:srgbClr val="C00000"/>
                </a:solidFill>
              </a:ln>
              <a:solidFill>
                <a:srgbClr val="C00000"/>
              </a:solidFill>
              <a:effectLst>
                <a:outerShdw blurRad="50800" dist="39000" dir="5460000" algn="tl">
                  <a:srgbClr val="000000">
                    <a:alpha val="38000"/>
                  </a:srgbClr>
                </a:outerShdw>
              </a:effectLst>
              <a:latin typeface="Arial" charset="0"/>
              <a:cs typeface="Arial" charset="0"/>
            </a:endParaRPr>
          </a:p>
        </p:txBody>
      </p:sp>
    </p:spTree>
    <p:extLst>
      <p:ext uri="{BB962C8B-B14F-4D97-AF65-F5344CB8AC3E}">
        <p14:creationId xmlns:p14="http://schemas.microsoft.com/office/powerpoint/2010/main" val="2257713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Grp="1"/>
          </p:cNvSpPr>
          <p:nvPr>
            <p:ph type="title" idx="4294967295"/>
          </p:nvPr>
        </p:nvSpPr>
        <p:spPr>
          <a:xfrm>
            <a:off x="251520" y="116632"/>
            <a:ext cx="8568952" cy="864096"/>
          </a:xfrm>
        </p:spPr>
        <p:style>
          <a:lnRef idx="2">
            <a:schemeClr val="accent1"/>
          </a:lnRef>
          <a:fillRef idx="1">
            <a:schemeClr val="lt1"/>
          </a:fillRef>
          <a:effectRef idx="0">
            <a:schemeClr val="accent1"/>
          </a:effectRef>
          <a:fontRef idx="minor">
            <a:schemeClr val="dk1"/>
          </a:fontRef>
        </p:style>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lgn="ctr">
              <a:lnSpc>
                <a:spcPct val="90000"/>
              </a:lnSpc>
            </a:pPr>
            <a:r>
              <a:rPr lang="ru-RU" sz="3200" dirty="0"/>
              <a:t>Запятая (две запятых) ставится, если в предложении есть: </a:t>
            </a:r>
          </a:p>
        </p:txBody>
      </p:sp>
      <p:sp>
        <p:nvSpPr>
          <p:cNvPr id="5123" name="Rectangle 6"/>
          <p:cNvSpPr>
            <a:spLocks noGrp="1"/>
          </p:cNvSpPr>
          <p:nvPr>
            <p:ph type="body" idx="4294967295"/>
          </p:nvPr>
        </p:nvSpPr>
        <p:spPr>
          <a:xfrm>
            <a:off x="251520" y="1052736"/>
            <a:ext cx="8712968" cy="5544914"/>
          </a:xfrm>
        </p:spPr>
        <p:txBody>
          <a:bodyPr>
            <a:normAutofit/>
          </a:bodyPr>
          <a:lstStyle/>
          <a:p>
            <a:pPr marL="457200" indent="-457200">
              <a:lnSpc>
                <a:spcPct val="90000"/>
              </a:lnSpc>
              <a:buAutoNum type="arabicPeriod"/>
            </a:pPr>
            <a:r>
              <a:rPr lang="ru-RU" sz="2000" b="1" dirty="0" smtClean="0">
                <a:solidFill>
                  <a:srgbClr val="C00000"/>
                </a:solidFill>
              </a:rPr>
              <a:t>обособленное </a:t>
            </a:r>
            <a:r>
              <a:rPr lang="ru-RU" sz="2000" b="1" dirty="0">
                <a:solidFill>
                  <a:srgbClr val="C00000"/>
                </a:solidFill>
              </a:rPr>
              <a:t>определение</a:t>
            </a:r>
            <a:r>
              <a:rPr lang="ru-RU" sz="2000" dirty="0"/>
              <a:t>: Красный бант, завязанный в </a:t>
            </a:r>
            <a:r>
              <a:rPr lang="ru-RU" sz="2000" dirty="0" err="1"/>
              <a:t>еѐ</a:t>
            </a:r>
            <a:r>
              <a:rPr lang="ru-RU" sz="2000" dirty="0"/>
              <a:t> ореховых переливающихся волосах, делал </a:t>
            </a:r>
            <a:r>
              <a:rPr lang="ru-RU" sz="2000" dirty="0" err="1"/>
              <a:t>еѐ</a:t>
            </a:r>
            <a:r>
              <a:rPr lang="ru-RU" sz="2000" dirty="0"/>
              <a:t> особенно соблазнительной. (И. Бунин); </a:t>
            </a:r>
            <a:endParaRPr lang="ru-RU" sz="2000" dirty="0" smtClean="0"/>
          </a:p>
          <a:p>
            <a:pPr marL="457200" indent="-457200">
              <a:lnSpc>
                <a:spcPct val="90000"/>
              </a:lnSpc>
              <a:buAutoNum type="arabicPeriod"/>
            </a:pPr>
            <a:r>
              <a:rPr lang="ru-RU" sz="2000" b="1" dirty="0" smtClean="0">
                <a:solidFill>
                  <a:srgbClr val="C00000"/>
                </a:solidFill>
              </a:rPr>
              <a:t>обособленное </a:t>
            </a:r>
            <a:r>
              <a:rPr lang="ru-RU" sz="2000" b="1" dirty="0">
                <a:solidFill>
                  <a:srgbClr val="C00000"/>
                </a:solidFill>
              </a:rPr>
              <a:t>обстоятельство</a:t>
            </a:r>
            <a:r>
              <a:rPr lang="ru-RU" sz="2000" dirty="0"/>
              <a:t>: А под стеной леса стоят, багрово серея, три больших волка. (И. Бунин); </a:t>
            </a:r>
            <a:endParaRPr lang="ru-RU" sz="2000" dirty="0" smtClean="0"/>
          </a:p>
          <a:p>
            <a:pPr marL="457200" indent="-457200">
              <a:lnSpc>
                <a:spcPct val="90000"/>
              </a:lnSpc>
              <a:buAutoNum type="arabicPeriod"/>
            </a:pPr>
            <a:r>
              <a:rPr lang="ru-RU" sz="2000" b="1" dirty="0" smtClean="0">
                <a:solidFill>
                  <a:srgbClr val="C00000"/>
                </a:solidFill>
              </a:rPr>
              <a:t>обособленное </a:t>
            </a:r>
            <a:r>
              <a:rPr lang="ru-RU" sz="2000" b="1" dirty="0">
                <a:solidFill>
                  <a:srgbClr val="C00000"/>
                </a:solidFill>
              </a:rPr>
              <a:t>приложение</a:t>
            </a:r>
            <a:r>
              <a:rPr lang="ru-RU" sz="2000" dirty="0"/>
              <a:t>: Григорий пришел в Ягодное, имение </a:t>
            </a:r>
            <a:r>
              <a:rPr lang="ru-RU" sz="2000" dirty="0" err="1"/>
              <a:t>Листницких</a:t>
            </a:r>
            <a:r>
              <a:rPr lang="ru-RU" sz="2000" dirty="0"/>
              <a:t>, часов в восемь утра. (М. Шолохов); </a:t>
            </a:r>
            <a:endParaRPr lang="ru-RU" sz="2000" dirty="0" smtClean="0"/>
          </a:p>
          <a:p>
            <a:pPr marL="457200" indent="-457200">
              <a:lnSpc>
                <a:spcPct val="90000"/>
              </a:lnSpc>
              <a:buAutoNum type="arabicPeriod"/>
            </a:pPr>
            <a:r>
              <a:rPr lang="ru-RU" sz="2000" b="1" dirty="0" smtClean="0">
                <a:solidFill>
                  <a:srgbClr val="C00000"/>
                </a:solidFill>
              </a:rPr>
              <a:t>обособленные </a:t>
            </a:r>
            <a:r>
              <a:rPr lang="ru-RU" sz="2000" b="1" dirty="0">
                <a:solidFill>
                  <a:srgbClr val="C00000"/>
                </a:solidFill>
              </a:rPr>
              <a:t>уточняющие члены</a:t>
            </a:r>
            <a:r>
              <a:rPr lang="ru-RU" sz="2000" dirty="0"/>
              <a:t>: В Сочельник, под Рождество, бывало, до звезды не ели. (И. Шмелев); </a:t>
            </a:r>
            <a:endParaRPr lang="ru-RU" sz="2000" dirty="0" smtClean="0"/>
          </a:p>
          <a:p>
            <a:pPr marL="457200" indent="-457200">
              <a:lnSpc>
                <a:spcPct val="90000"/>
              </a:lnSpc>
              <a:buAutoNum type="arabicPeriod"/>
            </a:pPr>
            <a:r>
              <a:rPr lang="ru-RU" sz="2000" b="1" dirty="0" smtClean="0">
                <a:solidFill>
                  <a:srgbClr val="C00000"/>
                </a:solidFill>
              </a:rPr>
              <a:t>междометие</a:t>
            </a:r>
            <a:r>
              <a:rPr lang="ru-RU" sz="2000" dirty="0"/>
              <a:t>: Эге, красавица, у тебя остры зубы! (М. Горький); </a:t>
            </a:r>
            <a:endParaRPr lang="ru-RU" sz="2000" dirty="0" smtClean="0"/>
          </a:p>
          <a:p>
            <a:pPr marL="457200" indent="-457200">
              <a:lnSpc>
                <a:spcPct val="90000"/>
              </a:lnSpc>
              <a:buAutoNum type="arabicPeriod"/>
            </a:pPr>
            <a:r>
              <a:rPr lang="ru-RU" sz="2000" b="1" dirty="0" smtClean="0">
                <a:solidFill>
                  <a:srgbClr val="C00000"/>
                </a:solidFill>
              </a:rPr>
              <a:t>вводные </a:t>
            </a:r>
            <a:r>
              <a:rPr lang="ru-RU" sz="2000" b="1" dirty="0">
                <a:solidFill>
                  <a:srgbClr val="C00000"/>
                </a:solidFill>
              </a:rPr>
              <a:t>слова, словосочетания, предложения</a:t>
            </a:r>
            <a:r>
              <a:rPr lang="ru-RU" sz="2000" dirty="0"/>
              <a:t>: К сожалению, никто не заглядывал в эти места, кроме сыщиков. (К. Паустовский) Казак, я думаю, он неплохой. (М. Шолохов); </a:t>
            </a:r>
            <a:endParaRPr lang="ru-RU" sz="2000" dirty="0" smtClean="0"/>
          </a:p>
          <a:p>
            <a:pPr marL="457200" indent="-457200">
              <a:lnSpc>
                <a:spcPct val="90000"/>
              </a:lnSpc>
              <a:buAutoNum type="arabicPeriod"/>
            </a:pPr>
            <a:r>
              <a:rPr lang="ru-RU" sz="2000" b="1" dirty="0" smtClean="0">
                <a:solidFill>
                  <a:srgbClr val="C00000"/>
                </a:solidFill>
              </a:rPr>
              <a:t>обращение</a:t>
            </a:r>
            <a:r>
              <a:rPr lang="ru-RU" sz="2000" dirty="0"/>
              <a:t>: Возьми же себя в руки, милая моя </a:t>
            </a:r>
            <a:r>
              <a:rPr lang="ru-RU" sz="2000" dirty="0" err="1"/>
              <a:t>Иринка</a:t>
            </a:r>
            <a:r>
              <a:rPr lang="ru-RU" sz="2000" dirty="0"/>
              <a:t>! (М. Шолохов); </a:t>
            </a:r>
            <a:endParaRPr lang="ru-RU" sz="2000" dirty="0" smtClean="0"/>
          </a:p>
          <a:p>
            <a:pPr marL="457200" indent="-457200">
              <a:lnSpc>
                <a:spcPct val="90000"/>
              </a:lnSpc>
              <a:buAutoNum type="arabicPeriod"/>
            </a:pPr>
            <a:r>
              <a:rPr lang="ru-RU" sz="2000" b="1" dirty="0" smtClean="0">
                <a:solidFill>
                  <a:srgbClr val="C00000"/>
                </a:solidFill>
              </a:rPr>
              <a:t>сравнительный </a:t>
            </a:r>
            <a:r>
              <a:rPr lang="ru-RU" sz="2000" b="1" dirty="0">
                <a:solidFill>
                  <a:srgbClr val="C00000"/>
                </a:solidFill>
              </a:rPr>
              <a:t>оборот</a:t>
            </a:r>
            <a:r>
              <a:rPr lang="ru-RU" sz="2000" dirty="0"/>
              <a:t>: Маленький дом стоит, как последний маяк, на краю туманной бездны. (К. Паустовский)</a:t>
            </a:r>
            <a:endParaRPr lang="ru-RU" sz="2000" dirty="0" smtClean="0">
              <a:latin typeface="Arial" charset="0"/>
            </a:endParaRPr>
          </a:p>
        </p:txBody>
      </p:sp>
    </p:spTree>
    <p:extLst>
      <p:ext uri="{BB962C8B-B14F-4D97-AF65-F5344CB8AC3E}">
        <p14:creationId xmlns:p14="http://schemas.microsoft.com/office/powerpoint/2010/main" val="4579170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Grp="1"/>
          </p:cNvSpPr>
          <p:nvPr>
            <p:ph type="title" idx="4294967295"/>
          </p:nvPr>
        </p:nvSpPr>
        <p:spPr>
          <a:xfrm>
            <a:off x="251520" y="116632"/>
            <a:ext cx="8568952" cy="648072"/>
          </a:xfrm>
        </p:spPr>
        <p:style>
          <a:lnRef idx="2">
            <a:schemeClr val="accent1"/>
          </a:lnRef>
          <a:fillRef idx="1">
            <a:schemeClr val="lt1"/>
          </a:fillRef>
          <a:effectRef idx="0">
            <a:schemeClr val="accent1"/>
          </a:effectRef>
          <a:fontRef idx="minor">
            <a:schemeClr val="dk1"/>
          </a:fontRef>
        </p:style>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indent="0" algn="ctr">
              <a:lnSpc>
                <a:spcPct val="90000"/>
              </a:lnSpc>
            </a:pPr>
            <a:r>
              <a:rPr lang="ru-RU" sz="2800" dirty="0"/>
              <a:t>Тире (два тире) ставится, если в предложении есть:</a:t>
            </a:r>
            <a:endParaRPr lang="ru-RU" sz="3200" dirty="0"/>
          </a:p>
        </p:txBody>
      </p:sp>
      <p:sp>
        <p:nvSpPr>
          <p:cNvPr id="5123" name="Rectangle 6"/>
          <p:cNvSpPr>
            <a:spLocks noGrp="1"/>
          </p:cNvSpPr>
          <p:nvPr>
            <p:ph type="body" idx="4294967295"/>
          </p:nvPr>
        </p:nvSpPr>
        <p:spPr>
          <a:xfrm>
            <a:off x="251520" y="1196752"/>
            <a:ext cx="8712968" cy="5400898"/>
          </a:xfrm>
        </p:spPr>
        <p:txBody>
          <a:bodyPr>
            <a:noAutofit/>
          </a:bodyPr>
          <a:lstStyle/>
          <a:p>
            <a:pPr marL="457200" indent="-457200">
              <a:lnSpc>
                <a:spcPct val="90000"/>
              </a:lnSpc>
              <a:buAutoNum type="arabicPeriod"/>
            </a:pPr>
            <a:r>
              <a:rPr lang="ru-RU" sz="2400" b="1" dirty="0" smtClean="0">
                <a:solidFill>
                  <a:srgbClr val="C00000"/>
                </a:solidFill>
              </a:rPr>
              <a:t>обобщающее </a:t>
            </a:r>
            <a:r>
              <a:rPr lang="ru-RU" sz="2400" b="1" dirty="0">
                <a:solidFill>
                  <a:srgbClr val="C00000"/>
                </a:solidFill>
              </a:rPr>
              <a:t>слово после однородных членов предложения</a:t>
            </a:r>
            <a:r>
              <a:rPr lang="ru-RU" sz="2400" dirty="0"/>
              <a:t>: Осколки битой посуды, изорванные бумаги, книги, залитые </a:t>
            </a:r>
            <a:r>
              <a:rPr lang="ru-RU" sz="2400" dirty="0" err="1"/>
              <a:t>мѐдом</a:t>
            </a:r>
            <a:r>
              <a:rPr lang="ru-RU" sz="2400" dirty="0"/>
              <a:t> клочки суконной материи, детские игрушки, старая мебель, рассыпанная мука — </a:t>
            </a:r>
            <a:r>
              <a:rPr lang="ru-RU" sz="2400" dirty="0" err="1"/>
              <a:t>всѐ</a:t>
            </a:r>
            <a:r>
              <a:rPr lang="ru-RU" sz="2400" dirty="0"/>
              <a:t> это в ужасающем беспорядке валяюсь на полу, вопило о </a:t>
            </a:r>
            <a:r>
              <a:rPr lang="ru-RU" sz="2400" dirty="0" smtClean="0"/>
              <a:t>разгроме;</a:t>
            </a:r>
          </a:p>
          <a:p>
            <a:pPr marL="457200" indent="-457200">
              <a:lnSpc>
                <a:spcPct val="90000"/>
              </a:lnSpc>
              <a:buAutoNum type="arabicPeriod"/>
            </a:pPr>
            <a:r>
              <a:rPr lang="ru-RU" sz="2400" b="1" dirty="0" smtClean="0">
                <a:solidFill>
                  <a:srgbClr val="C00000"/>
                </a:solidFill>
              </a:rPr>
              <a:t>одиночное </a:t>
            </a:r>
            <a:r>
              <a:rPr lang="ru-RU" sz="2400" b="1" dirty="0">
                <a:solidFill>
                  <a:srgbClr val="C00000"/>
                </a:solidFill>
              </a:rPr>
              <a:t>или </a:t>
            </a:r>
            <a:r>
              <a:rPr lang="ru-RU" sz="2400" b="1" dirty="0" err="1">
                <a:solidFill>
                  <a:srgbClr val="C00000"/>
                </a:solidFill>
              </a:rPr>
              <a:t>распространѐнное</a:t>
            </a:r>
            <a:r>
              <a:rPr lang="ru-RU" sz="2400" b="1" dirty="0">
                <a:solidFill>
                  <a:srgbClr val="C00000"/>
                </a:solidFill>
              </a:rPr>
              <a:t> приложение</a:t>
            </a:r>
            <a:r>
              <a:rPr lang="ru-RU" sz="2400" dirty="0"/>
              <a:t>: А по сторонам от железной дороги в этих краях лежали великие пустынные пространства — Сары-</a:t>
            </a:r>
            <a:r>
              <a:rPr lang="ru-RU" sz="2400" dirty="0" err="1"/>
              <a:t>Озеки</a:t>
            </a:r>
            <a:r>
              <a:rPr lang="ru-RU" sz="2400" dirty="0"/>
              <a:t>. (Ч. Айтматов) Луша — этот угловатый, щуплый подросток — </a:t>
            </a:r>
            <a:r>
              <a:rPr lang="ru-RU" sz="2400" dirty="0" err="1"/>
              <a:t>сиде</a:t>
            </a:r>
            <a:r>
              <a:rPr lang="ru-RU" sz="2400" dirty="0"/>
              <a:t> ш на крайней скамье, ухарски раскинув тоненькие ножки, покуривая. (М. Шолохов); </a:t>
            </a:r>
            <a:endParaRPr lang="ru-RU" sz="2400" dirty="0" smtClean="0"/>
          </a:p>
          <a:p>
            <a:pPr marL="457200" indent="-457200">
              <a:lnSpc>
                <a:spcPct val="90000"/>
              </a:lnSpc>
              <a:buAutoNum type="arabicPeriod"/>
            </a:pPr>
            <a:r>
              <a:rPr lang="ru-RU" sz="2400" b="1" dirty="0" smtClean="0">
                <a:solidFill>
                  <a:srgbClr val="C00000"/>
                </a:solidFill>
              </a:rPr>
              <a:t>вводное </a:t>
            </a:r>
            <a:r>
              <a:rPr lang="ru-RU" sz="2400" b="1" dirty="0">
                <a:solidFill>
                  <a:srgbClr val="C00000"/>
                </a:solidFill>
              </a:rPr>
              <a:t>предложение</a:t>
            </a:r>
            <a:r>
              <a:rPr lang="ru-RU" sz="2400" dirty="0"/>
              <a:t>: Он приник к замочной скважине — ключа в ней, к счастью, не было — увидел свет, край туалетного женского стола, потом что-то белое, вдруг вставшее и </a:t>
            </a:r>
            <a:r>
              <a:rPr lang="ru-RU" sz="2400" dirty="0" err="1"/>
              <a:t>всѐ</a:t>
            </a:r>
            <a:r>
              <a:rPr lang="ru-RU" sz="2400" dirty="0"/>
              <a:t> закрывшее. (И. Бунин)</a:t>
            </a:r>
            <a:endParaRPr lang="ru-RU" sz="2400" dirty="0" smtClean="0">
              <a:latin typeface="Arial" charset="0"/>
            </a:endParaRPr>
          </a:p>
        </p:txBody>
      </p:sp>
    </p:spTree>
    <p:extLst>
      <p:ext uri="{BB962C8B-B14F-4D97-AF65-F5344CB8AC3E}">
        <p14:creationId xmlns:p14="http://schemas.microsoft.com/office/powerpoint/2010/main" val="35279005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lstStyle/>
          <a:p>
            <a:endParaRPr lang="ru-RU" dirty="0"/>
          </a:p>
        </p:txBody>
      </p:sp>
      <p:pic>
        <p:nvPicPr>
          <p:cNvPr id="4098" name="Picture 2" descr="ÐÐ°ÑÑÐ¸Ð½ÐºÐ¸ Ð¿Ð¾ Ð·Ð°Ð¿ÑÐ¾ÑÑ ÑÐ¸ÑÐµ Ð² Ð½ÐµÐ¿Ð¾Ð»Ð½Ð¾Ð¼ Ð¿ÑÐµÐ´Ð»Ð¾Ð¶ÐµÐ½Ð¸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46"/>
            <a:ext cx="8928992" cy="68580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70478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Grp="1"/>
          </p:cNvSpPr>
          <p:nvPr>
            <p:ph type="title" idx="4294967295"/>
          </p:nvPr>
        </p:nvSpPr>
        <p:spPr>
          <a:xfrm>
            <a:off x="899592" y="115888"/>
            <a:ext cx="7669733" cy="649287"/>
          </a:xfrm>
        </p:spPr>
        <p:style>
          <a:lnRef idx="2">
            <a:schemeClr val="accent1"/>
          </a:lnRef>
          <a:fillRef idx="1">
            <a:schemeClr val="lt1"/>
          </a:fillRef>
          <a:effectRef idx="0">
            <a:schemeClr val="accent1"/>
          </a:effectRef>
          <a:fontRef idx="minor">
            <a:schemeClr val="dk1"/>
          </a:fontRef>
        </p:style>
        <p:txBody>
          <a:bodyPr>
            <a:normAutofit/>
          </a:bodyPr>
          <a:lstStyle/>
          <a:p>
            <a:pPr marL="0" indent="0" algn="ctr">
              <a:lnSpc>
                <a:spcPct val="90000"/>
              </a:lnSpc>
            </a:pPr>
            <a:r>
              <a:rPr lang="ru-RU" sz="2800" b="1" dirty="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rPr>
              <a:t>Двоеточие ставится, если </a:t>
            </a:r>
            <a:r>
              <a:rPr lang="ru-RU" sz="2800" b="1" dirty="0" smtClean="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rPr>
              <a:t>есть</a:t>
            </a:r>
            <a:endParaRPr lang="ru-RU" sz="3200" b="1" dirty="0">
              <a:ln w="18000">
                <a:solidFill>
                  <a:schemeClr val="accent2">
                    <a:satMod val="140000"/>
                  </a:schemeClr>
                </a:solidFill>
                <a:prstDash val="solid"/>
                <a:miter lim="800000"/>
              </a:ln>
              <a:solidFill>
                <a:schemeClr val="tx1"/>
              </a:solidFill>
              <a:effectLst>
                <a:outerShdw blurRad="25500" dist="23000" dir="7020000" algn="tl">
                  <a:srgbClr val="000000">
                    <a:alpha val="50000"/>
                  </a:srgbClr>
                </a:outerShdw>
              </a:effectLst>
            </a:endParaRPr>
          </a:p>
        </p:txBody>
      </p:sp>
      <p:sp>
        <p:nvSpPr>
          <p:cNvPr id="5123" name="Rectangle 6"/>
          <p:cNvSpPr>
            <a:spLocks noGrp="1"/>
          </p:cNvSpPr>
          <p:nvPr>
            <p:ph type="body" idx="4294967295"/>
          </p:nvPr>
        </p:nvSpPr>
        <p:spPr>
          <a:xfrm>
            <a:off x="430213" y="981075"/>
            <a:ext cx="8713787" cy="719733"/>
          </a:xfrm>
        </p:spPr>
        <p:txBody>
          <a:bodyPr>
            <a:noAutofit/>
          </a:bodyPr>
          <a:lstStyle/>
          <a:p>
            <a:pPr marL="0" indent="0">
              <a:lnSpc>
                <a:spcPct val="90000"/>
              </a:lnSpc>
              <a:buNone/>
            </a:pPr>
            <a:r>
              <a:rPr lang="ru-RU" sz="2400" b="1" dirty="0">
                <a:solidFill>
                  <a:srgbClr val="C00000"/>
                </a:solidFill>
              </a:rPr>
              <a:t>обобщающее слово перед однородными членами</a:t>
            </a:r>
            <a:r>
              <a:rPr lang="ru-RU" sz="2400" dirty="0"/>
              <a:t>: </a:t>
            </a:r>
            <a:endParaRPr lang="ru-RU" sz="2400" dirty="0" smtClean="0"/>
          </a:p>
          <a:p>
            <a:pPr marL="0" indent="0">
              <a:lnSpc>
                <a:spcPct val="90000"/>
              </a:lnSpc>
              <a:buNone/>
            </a:pPr>
            <a:r>
              <a:rPr lang="ru-RU" sz="2400" dirty="0" smtClean="0"/>
              <a:t>Все </a:t>
            </a:r>
            <a:r>
              <a:rPr lang="ru-RU" sz="2400" dirty="0"/>
              <a:t>собаки мной описаны: </a:t>
            </a:r>
            <a:r>
              <a:rPr lang="ru-RU" sz="2400" dirty="0" err="1"/>
              <a:t>Ярик</a:t>
            </a:r>
            <a:r>
              <a:rPr lang="ru-RU" sz="2400" dirty="0"/>
              <a:t>, Кента, </a:t>
            </a:r>
            <a:r>
              <a:rPr lang="ru-RU" sz="2400" dirty="0" err="1"/>
              <a:t>Нерлъ</a:t>
            </a:r>
            <a:r>
              <a:rPr lang="ru-RU" sz="2400" dirty="0"/>
              <a:t>, Дубец, Соловей. (М. Пришвин) </a:t>
            </a:r>
            <a:endParaRPr lang="ru-RU" sz="2400" dirty="0" smtClean="0"/>
          </a:p>
        </p:txBody>
      </p:sp>
      <p:sp>
        <p:nvSpPr>
          <p:cNvPr id="4" name="Rectangle 5"/>
          <p:cNvSpPr txBox="1">
            <a:spLocks/>
          </p:cNvSpPr>
          <p:nvPr/>
        </p:nvSpPr>
        <p:spPr>
          <a:xfrm>
            <a:off x="179502" y="2420888"/>
            <a:ext cx="8568952" cy="648072"/>
          </a:xfrm>
          <a:prstGeom prst="rect">
            <a:avLst/>
          </a:prstGeom>
        </p:spPr>
        <p:style>
          <a:lnRef idx="2">
            <a:schemeClr val="accent1"/>
          </a:lnRef>
          <a:fillRef idx="1">
            <a:schemeClr val="lt1"/>
          </a:fillRef>
          <a:effectRef idx="0">
            <a:schemeClr val="accent1"/>
          </a:effectRef>
          <a:fontRef idx="minor">
            <a:schemeClr val="dk1"/>
          </a:fontRef>
        </p:style>
        <p:txBody>
          <a:bodyPr bIns="91440" anchor="b" anchorCtr="0">
            <a:normAutofit/>
            <a:scene3d>
              <a:camera prst="orthographicFront"/>
              <a:lightRig rig="flat" dir="tl">
                <a:rot lat="0" lon="0" rev="6600000"/>
              </a:lightRig>
            </a:scene3d>
            <a:sp3d extrusionH="25400" contourW="8890">
              <a:bevelT w="38100" h="31750"/>
              <a:contourClr>
                <a:schemeClr val="accent2">
                  <a:shade val="75000"/>
                </a:schemeClr>
              </a:contourClr>
            </a:sp3d>
          </a:bodyPr>
          <a:lstStyle>
            <a:lvl1pPr algn="l" rtl="0" eaLnBrk="1" latinLnBrk="0" hangingPunct="1">
              <a:spcBef>
                <a:spcPct val="0"/>
              </a:spcBef>
              <a:buNone/>
              <a:defRPr kumimoji="0" sz="4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lnSpc>
                <a:spcPct val="90000"/>
              </a:lnSpc>
            </a:pPr>
            <a:r>
              <a:rPr lang="ru-RU" sz="2800" b="1" dirty="0" smtClean="0">
                <a:solidFill>
                  <a:srgbClr val="C00000"/>
                </a:solidFill>
              </a:rPr>
              <a:t>Скобки </a:t>
            </a:r>
            <a:r>
              <a:rPr lang="ru-RU" sz="2800" b="1" dirty="0">
                <a:solidFill>
                  <a:srgbClr val="C00000"/>
                </a:solidFill>
              </a:rPr>
              <a:t>ставятся, если </a:t>
            </a:r>
            <a:r>
              <a:rPr lang="ru-RU" sz="2800" b="1" dirty="0" smtClean="0">
                <a:solidFill>
                  <a:srgbClr val="C00000"/>
                </a:solidFill>
              </a:rPr>
              <a:t>есть</a:t>
            </a:r>
            <a:endParaRPr lang="ru-RU" sz="3200" dirty="0"/>
          </a:p>
        </p:txBody>
      </p:sp>
      <p:sp>
        <p:nvSpPr>
          <p:cNvPr id="2" name="Прямоугольник 1"/>
          <p:cNvSpPr/>
          <p:nvPr/>
        </p:nvSpPr>
        <p:spPr>
          <a:xfrm>
            <a:off x="179512" y="3284984"/>
            <a:ext cx="8640960" cy="3444020"/>
          </a:xfrm>
          <a:prstGeom prst="rect">
            <a:avLst/>
          </a:prstGeom>
        </p:spPr>
        <p:txBody>
          <a:bodyPr wrap="square">
            <a:spAutoFit/>
          </a:bodyPr>
          <a:lstStyle/>
          <a:p>
            <a:pPr>
              <a:lnSpc>
                <a:spcPct val="90000"/>
              </a:lnSpc>
            </a:pPr>
            <a:r>
              <a:rPr lang="ru-RU" sz="2200" b="1" dirty="0">
                <a:solidFill>
                  <a:srgbClr val="C00000"/>
                </a:solidFill>
              </a:rPr>
              <a:t>вводные или вставные конструкции</a:t>
            </a:r>
            <a:r>
              <a:rPr lang="ru-RU" sz="2200" dirty="0"/>
              <a:t>: В полночь кто-то долго и упорно добирался к нему в будку стрелочника, вначале прямо по шпалам, потом, с появлением встречного поезда впереди, скатившись вниз с откоса, пробивался, как в пургу, заслоняясь руками от пыли и ветра, выносимых шквалом из-под скоростного товарняка (то следовал </a:t>
            </a:r>
            <a:r>
              <a:rPr lang="ru-RU" sz="2200" dirty="0" err="1"/>
              <a:t>зелѐной</a:t>
            </a:r>
            <a:r>
              <a:rPr lang="ru-RU" sz="2200" dirty="0"/>
              <a:t> улицей литерный состав — поезд особого назначения, который уходил затем на отдельную ветку в закрытую зону Сары-Озек-1, там у них своя, отдельная путевая служба, уходил на космодром, короче говоря, потому поезд </a:t>
            </a:r>
            <a:r>
              <a:rPr lang="ru-RU" sz="2200" dirty="0" err="1"/>
              <a:t>шѐл</a:t>
            </a:r>
            <a:r>
              <a:rPr lang="ru-RU" sz="2200" dirty="0"/>
              <a:t> весь укрытый брезентами и с воинской охраной на платформе). (Ч. Айтматов)</a:t>
            </a:r>
            <a:endParaRPr lang="ru-RU" sz="2200" dirty="0">
              <a:latin typeface="Arial" charset="0"/>
            </a:endParaRPr>
          </a:p>
        </p:txBody>
      </p:sp>
    </p:spTree>
    <p:extLst>
      <p:ext uri="{BB962C8B-B14F-4D97-AF65-F5344CB8AC3E}">
        <p14:creationId xmlns:p14="http://schemas.microsoft.com/office/powerpoint/2010/main" val="6261679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праведливость">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217</TotalTime>
  <Words>1676</Words>
  <Application>Microsoft Office PowerPoint</Application>
  <PresentationFormat>Экран (4:3)</PresentationFormat>
  <Paragraphs>99</Paragraphs>
  <Slides>28</Slides>
  <Notes>20</Notes>
  <HiddenSlides>0</HiddenSlides>
  <MMClips>0</MMClips>
  <ScaleCrop>false</ScaleCrop>
  <HeadingPairs>
    <vt:vector size="4" baseType="variant">
      <vt:variant>
        <vt:lpstr>Тема</vt:lpstr>
      </vt:variant>
      <vt:variant>
        <vt:i4>1</vt:i4>
      </vt:variant>
      <vt:variant>
        <vt:lpstr>Заголовки слайдов</vt:lpstr>
      </vt:variant>
      <vt:variant>
        <vt:i4>28</vt:i4>
      </vt:variant>
    </vt:vector>
  </HeadingPairs>
  <TitlesOfParts>
    <vt:vector size="29" baseType="lpstr">
      <vt:lpstr>Справедливость</vt:lpstr>
      <vt:lpstr>Знаки препинания в предложении</vt:lpstr>
      <vt:lpstr>Формулировка задания</vt:lpstr>
      <vt:lpstr>ПУНКТУАЦИЯ</vt:lpstr>
      <vt:lpstr>Презентация PowerPoint</vt:lpstr>
      <vt:lpstr>Выделяющие знаки. В предложении эти знаки служат для обозначения границ обособленных второстепенных членов, обращений, вводных слов, словосочетаний и предложений, прямой речи. </vt:lpstr>
      <vt:lpstr>Запятая (две запятых) ставится, если в предложении есть: </vt:lpstr>
      <vt:lpstr>Тире (два тире) ставится, если в предложении есть:</vt:lpstr>
      <vt:lpstr>Презентация PowerPoint</vt:lpstr>
      <vt:lpstr>Двоеточие ставится, если есть</vt:lpstr>
      <vt:lpstr>Двоеточие и тире ставятся, если есть</vt:lpstr>
      <vt:lpstr>Отделяющие (разделительные) знаки препинания в простом предложении служат для разграничения однородных членов, а в сложном — отделяют части простых предложений, входящих в его состав.</vt:lpstr>
      <vt:lpstr>Запятая ставится</vt:lpstr>
      <vt:lpstr>Презентация PowerPoint</vt:lpstr>
      <vt:lpstr>Тире </vt:lpstr>
      <vt:lpstr>Презентация PowerPoint</vt:lpstr>
      <vt:lpstr>Презентация PowerPoint</vt:lpstr>
      <vt:lpstr>Презентация PowerPoint</vt:lpstr>
      <vt:lpstr>Найдите предложения, в которых тире ставится в соответствии с одним и тем же правилом пунктуации. Запишите номера этих предложений.</vt:lpstr>
      <vt:lpstr>Найдите предложения, в которых тире ставится в соответствии с одним и тем же правилом пунктуации. Запишите номера этих предложений.</vt:lpstr>
      <vt:lpstr>Найдите предложения, в которых тире ставится в соответствии с одним и тем же правилом пунктуации. Запишите номера этих предложений.</vt:lpstr>
      <vt:lpstr>Найдите предложения, в которых тире ставится в соответствии с одним и тем же правилом пунктуации. Запишите номера этих предложений.</vt:lpstr>
      <vt:lpstr>Найдите предложения, в которых двоеточие ставится в соответствии с одним и тем же правилом пунктуации. Запишите номера этих предложений.</vt:lpstr>
      <vt:lpstr>Найдите предложения, в которых двоеточие ставится в соответствии с одним и тем же правилом пунктуации. Запишите номера этих предложений.</vt:lpstr>
      <vt:lpstr>Найдите предложения, в которых запятая ставится в соответствии с одним и тем же правилом пунктуации. Запишите номера этих предложений.</vt:lpstr>
      <vt:lpstr>Найдите предложения, в которых запятая ставится в соответствии с одним и тем же правилом пунктуации. Запишите номера этих предложений.</vt:lpstr>
      <vt:lpstr>Найдите предложения, в которых запятая ставится в соответствии с одним и тем же правилом пунктуации. Запишите номера этих предложений.</vt:lpstr>
      <vt:lpstr>Найдите предложения, в которых запятая ставится в соответствии с одним и тем же правилом пунктуации. Запишите номера этих предложений.</vt:lpstr>
      <vt:lpstr>Домашнее задание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ОБОСОБЛЕННЫЕ ЧЛЕНЫ ПРЕДЛОЖЕНИЯ</dc:title>
  <dc:creator>User</dc:creator>
  <cp:lastModifiedBy>Пользователь</cp:lastModifiedBy>
  <cp:revision>30</cp:revision>
  <dcterms:created xsi:type="dcterms:W3CDTF">2017-12-13T19:21:15Z</dcterms:created>
  <dcterms:modified xsi:type="dcterms:W3CDTF">2020-05-21T08:44:45Z</dcterms:modified>
</cp:coreProperties>
</file>