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2" r:id="rId4"/>
    <p:sldId id="273" r:id="rId5"/>
    <p:sldId id="271" r:id="rId6"/>
    <p:sldId id="278" r:id="rId7"/>
    <p:sldId id="280" r:id="rId8"/>
    <p:sldId id="267" r:id="rId9"/>
    <p:sldId id="275" r:id="rId10"/>
    <p:sldId id="269" r:id="rId11"/>
    <p:sldId id="266" r:id="rId12"/>
    <p:sldId id="26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49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D54-83B1-490A-AB80-FDF28AD74D06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DC4B-7773-477F-BDA4-E8994AB2E2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D54-83B1-490A-AB80-FDF28AD74D06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DC4B-7773-477F-BDA4-E8994AB2E2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D54-83B1-490A-AB80-FDF28AD74D06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DC4B-7773-477F-BDA4-E8994AB2E2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D54-83B1-490A-AB80-FDF28AD74D06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DC4B-7773-477F-BDA4-E8994AB2E2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D54-83B1-490A-AB80-FDF28AD74D06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DC4B-7773-477F-BDA4-E8994AB2E2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D54-83B1-490A-AB80-FDF28AD74D06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DC4B-7773-477F-BDA4-E8994AB2E2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D54-83B1-490A-AB80-FDF28AD74D06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DC4B-7773-477F-BDA4-E8994AB2E2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D54-83B1-490A-AB80-FDF28AD74D06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DC4B-7773-477F-BDA4-E8994AB2E2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D54-83B1-490A-AB80-FDF28AD74D06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DC4B-7773-477F-BDA4-E8994AB2E2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D54-83B1-490A-AB80-FDF28AD74D06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DC4B-7773-477F-BDA4-E8994AB2E2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D54-83B1-490A-AB80-FDF28AD74D06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DC4B-7773-477F-BDA4-E8994AB2E2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FBD54-83B1-490A-AB80-FDF28AD74D06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7DC4B-7773-477F-BDA4-E8994AB2E2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gufi.78@mail.ru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hafic-gulnaz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youtube.com/watch?v=WaFtRIh4k4s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142852"/>
            <a:ext cx="87154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Урок окружающего мира  в 3 классе </a:t>
            </a:r>
          </a:p>
          <a:p>
            <a:pPr algn="ctr"/>
            <a:r>
              <a:rPr lang="ru-RU" sz="4400" b="1" dirty="0" smtClean="0">
                <a:solidFill>
                  <a:srgbClr val="7030A0"/>
                </a:solidFill>
              </a:rPr>
              <a:t>      </a:t>
            </a:r>
            <a:endParaRPr lang="ru-RU" sz="44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ПУТЕШЕСТВИЕ </a:t>
            </a:r>
            <a:endParaRPr lang="ru-RU" sz="4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В  ИЕРУСАЛИМ</a:t>
            </a:r>
          </a:p>
          <a:p>
            <a:pPr algn="ctr"/>
            <a:endParaRPr lang="ru-RU" sz="4400" b="1" dirty="0" smtClean="0">
              <a:solidFill>
                <a:srgbClr val="7030A0"/>
              </a:solidFill>
            </a:endParaRPr>
          </a:p>
          <a:p>
            <a:endParaRPr lang="ru-RU" sz="4400" b="1" dirty="0" smtClean="0">
              <a:solidFill>
                <a:srgbClr val="C00000"/>
              </a:solidFill>
            </a:endParaRPr>
          </a:p>
          <a:p>
            <a:r>
              <a:rPr lang="ru-RU" sz="4400" b="1" dirty="0" smtClean="0">
                <a:solidFill>
                  <a:srgbClr val="C00000"/>
                </a:solidFill>
              </a:rPr>
              <a:t>   </a:t>
            </a:r>
          </a:p>
          <a:p>
            <a:r>
              <a:rPr lang="ru-RU" sz="4400" b="1" dirty="0" smtClean="0">
                <a:solidFill>
                  <a:srgbClr val="C00000"/>
                </a:solidFill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</a:rPr>
              <a:t>   </a:t>
            </a:r>
            <a:r>
              <a:rPr lang="ru-RU" sz="4400" b="1" dirty="0" smtClean="0">
                <a:solidFill>
                  <a:srgbClr val="C00000"/>
                </a:solidFill>
              </a:rPr>
              <a:t>ПУТЕШЕСТВИЕ</a:t>
            </a:r>
            <a:endParaRPr lang="ru-RU" sz="4400" b="1" dirty="0" smtClean="0">
              <a:solidFill>
                <a:srgbClr val="C00000"/>
              </a:solidFill>
            </a:endParaRPr>
          </a:p>
          <a:p>
            <a:r>
              <a:rPr lang="ru-RU" sz="4400" b="1" dirty="0" smtClean="0">
                <a:solidFill>
                  <a:srgbClr val="C00000"/>
                </a:solidFill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</a:rPr>
              <a:t>       В  КИТАЙ</a:t>
            </a:r>
            <a:endParaRPr lang="ru-RU" sz="4400" b="1" dirty="0" smtClean="0">
              <a:solidFill>
                <a:srgbClr val="C00000"/>
              </a:solidFill>
            </a:endParaRPr>
          </a:p>
          <a:p>
            <a:endParaRPr lang="ru-RU" sz="4400" b="1" dirty="0">
              <a:solidFill>
                <a:srgbClr val="7030A0"/>
              </a:solidFill>
            </a:endParaRPr>
          </a:p>
        </p:txBody>
      </p:sp>
      <p:pic>
        <p:nvPicPr>
          <p:cNvPr id="4" name="Picture 2" descr="https://ds04.infourok.ru/uploads/ex/1155/00071634-3ac49078/img4.jpg"/>
          <p:cNvPicPr>
            <a:picLocks noChangeAspect="1" noChangeArrowheads="1"/>
          </p:cNvPicPr>
          <p:nvPr/>
        </p:nvPicPr>
        <p:blipFill>
          <a:blip r:embed="rId2"/>
          <a:srcRect l="1613" t="15909" r="1613" b="4545"/>
          <a:stretch>
            <a:fillRect/>
          </a:stretch>
        </p:blipFill>
        <p:spPr bwMode="auto">
          <a:xfrm>
            <a:off x="214282" y="928670"/>
            <a:ext cx="4429156" cy="3071834"/>
          </a:xfrm>
          <a:prstGeom prst="rect">
            <a:avLst/>
          </a:prstGeom>
          <a:noFill/>
        </p:spPr>
      </p:pic>
      <p:pic>
        <p:nvPicPr>
          <p:cNvPr id="5" name="Picture 4" descr="http://900igr.net/up/datas/90756/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357562"/>
            <a:ext cx="4429156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83906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1" descr="http://ekolog-kirov.ru/img/shablon-palma-skachat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740" y="0"/>
            <a:ext cx="917674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images.myshared.ru/6/598959/slide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857232"/>
            <a:ext cx="4687689" cy="309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857232"/>
            <a:ext cx="3643338" cy="392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3786190"/>
            <a:ext cx="5500726" cy="307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447" y="214290"/>
            <a:ext cx="8802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Изобретения древних китайцев</a:t>
            </a:r>
            <a:endParaRPr lang="ru-RU" sz="4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7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357158" y="214290"/>
            <a:ext cx="8536017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" charset="0"/>
              </a:rPr>
              <a:t>Китай - интересные </a:t>
            </a:r>
            <a:r>
              <a:rPr lang="ru-RU" sz="3600" b="1" dirty="0" smtClean="0">
                <a:solidFill>
                  <a:srgbClr val="FF0000"/>
                </a:solidFill>
                <a:latin typeface="Arial" charset="0"/>
              </a:rPr>
              <a:t>факты</a:t>
            </a:r>
            <a:endParaRPr lang="ru-RU" sz="3600" b="1" dirty="0">
              <a:solidFill>
                <a:srgbClr val="FF0000"/>
              </a:solidFill>
              <a:latin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2200" b="1" dirty="0"/>
              <a:t>Современное название страны произошло от династии </a:t>
            </a:r>
            <a:r>
              <a:rPr lang="ru-RU" sz="2200" b="1" dirty="0" err="1"/>
              <a:t>Цинь</a:t>
            </a:r>
            <a:r>
              <a:rPr lang="ru-RU" sz="2200" b="1" dirty="0"/>
              <a:t> ("чин"), в правление которой страна объединилась в единое государство. </a:t>
            </a:r>
          </a:p>
          <a:p>
            <a:pPr eaLnBrk="0" hangingPunct="0">
              <a:buFontTx/>
              <a:buChar char="•"/>
            </a:pPr>
            <a:r>
              <a:rPr lang="ru-RU" sz="2200" b="1" dirty="0"/>
              <a:t>Китай считается самой древней цивилизацией в мире. </a:t>
            </a:r>
          </a:p>
          <a:p>
            <a:pPr eaLnBrk="0" hangingPunct="0">
              <a:buFontTx/>
              <a:buChar char="•"/>
            </a:pPr>
            <a:r>
              <a:rPr lang="ru-RU" sz="2200" b="1" dirty="0"/>
              <a:t>Каждый 5-й человек в мире - китаец. Это самая плотно населённая страна. </a:t>
            </a:r>
          </a:p>
          <a:p>
            <a:pPr eaLnBrk="0" hangingPunct="0">
              <a:buFontTx/>
              <a:buChar char="•"/>
            </a:pPr>
            <a:r>
              <a:rPr lang="ru-RU" sz="2200" b="1" dirty="0"/>
              <a:t>В китайской письменности насчитывается до 10000 иероглифов. Выучить все за всю жизнь почти нереально, поэтому китайцы пользуются до 1000 </a:t>
            </a:r>
            <a:r>
              <a:rPr lang="ru-RU" sz="2200" b="1" dirty="0" smtClean="0"/>
              <a:t>распространённых </a:t>
            </a:r>
            <a:r>
              <a:rPr lang="ru-RU" sz="2200" b="1" dirty="0"/>
              <a:t>иероглифов. </a:t>
            </a:r>
          </a:p>
          <a:p>
            <a:pPr eaLnBrk="0" hangingPunct="0">
              <a:buFontTx/>
              <a:buChar char="•"/>
            </a:pPr>
            <a:r>
              <a:rPr lang="ru-RU" sz="2200" b="1" dirty="0"/>
              <a:t>Хотя официально парашют изобрел Леонардо да Винчи, в Китае привязывали летучих змеев к спине человека еще в 5 веке. </a:t>
            </a:r>
          </a:p>
          <a:p>
            <a:pPr eaLnBrk="0" hangingPunct="0">
              <a:buFontTx/>
              <a:buChar char="•"/>
            </a:pPr>
            <a:r>
              <a:rPr lang="ru-RU" sz="2200" b="1" dirty="0"/>
              <a:t>Траурный цвет - белый, а не чёрный, как в других странах. </a:t>
            </a:r>
          </a:p>
          <a:p>
            <a:pPr eaLnBrk="0" hangingPunct="0">
              <a:buFontTx/>
              <a:buChar char="•"/>
            </a:pPr>
            <a:r>
              <a:rPr lang="ru-RU" sz="2200" b="1" dirty="0"/>
              <a:t>В Китае изобрели мороженое, сначала его делали из молока и снега. </a:t>
            </a:r>
          </a:p>
          <a:p>
            <a:pPr eaLnBrk="0" hangingPunct="0">
              <a:buFontTx/>
              <a:buChar char="•"/>
            </a:pPr>
            <a:r>
              <a:rPr lang="ru-RU" sz="2200" b="1" dirty="0"/>
              <a:t>Туалетную бумагу изобрели в 13 веке. Ей пользовалась только императорская семья.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Домашнее задание.</a:t>
            </a:r>
          </a:p>
        </p:txBody>
      </p:sp>
      <p:pic>
        <p:nvPicPr>
          <p:cNvPr id="6147" name="Содержимое 3" descr="planirovani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85720" y="4143380"/>
            <a:ext cx="3143272" cy="2487608"/>
          </a:xfrm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42844" y="1000108"/>
            <a:ext cx="885831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/>
              <a:t>Учебник:   </a:t>
            </a:r>
            <a:r>
              <a:rPr lang="ru-RU" sz="2800" dirty="0" smtClean="0">
                <a:solidFill>
                  <a:srgbClr val="0A49C8"/>
                </a:solidFill>
              </a:rPr>
              <a:t>стр</a:t>
            </a:r>
            <a:r>
              <a:rPr lang="ru-RU" sz="2800" dirty="0">
                <a:solidFill>
                  <a:srgbClr val="0A49C8"/>
                </a:solidFill>
              </a:rPr>
              <a:t>. </a:t>
            </a:r>
            <a:r>
              <a:rPr lang="ru-RU" sz="2800" dirty="0" smtClean="0">
                <a:solidFill>
                  <a:srgbClr val="0A49C8"/>
                </a:solidFill>
              </a:rPr>
              <a:t>112 </a:t>
            </a:r>
            <a:r>
              <a:rPr lang="ru-RU" sz="2800" dirty="0">
                <a:solidFill>
                  <a:srgbClr val="0A49C8"/>
                </a:solidFill>
              </a:rPr>
              <a:t>– </a:t>
            </a:r>
            <a:r>
              <a:rPr lang="ru-RU" sz="2800" dirty="0" smtClean="0">
                <a:solidFill>
                  <a:srgbClr val="0A49C8"/>
                </a:solidFill>
              </a:rPr>
              <a:t>119 прочитать,  </a:t>
            </a:r>
            <a:r>
              <a:rPr lang="ru-RU" sz="2800" dirty="0">
                <a:solidFill>
                  <a:srgbClr val="0A49C8"/>
                </a:solidFill>
              </a:rPr>
              <a:t>ответить </a:t>
            </a:r>
            <a:r>
              <a:rPr lang="ru-RU" sz="2800" dirty="0" smtClean="0">
                <a:solidFill>
                  <a:srgbClr val="0A49C8"/>
                </a:solidFill>
              </a:rPr>
              <a:t>устно на вопросы  (раздел «Проверим </a:t>
            </a:r>
            <a:r>
              <a:rPr lang="ru-RU" sz="2800" dirty="0">
                <a:solidFill>
                  <a:srgbClr val="0A49C8"/>
                </a:solidFill>
              </a:rPr>
              <a:t>себя</a:t>
            </a:r>
            <a:r>
              <a:rPr lang="ru-RU" sz="2800" dirty="0" smtClean="0">
                <a:solidFill>
                  <a:srgbClr val="0A49C8"/>
                </a:solidFill>
              </a:rPr>
              <a:t>»)  на стр.115    </a:t>
            </a:r>
            <a:r>
              <a:rPr lang="ru-RU" sz="2800" dirty="0" smtClean="0"/>
              <a:t>и </a:t>
            </a:r>
            <a:r>
              <a:rPr lang="ru-RU" sz="2800" dirty="0" smtClean="0">
                <a:solidFill>
                  <a:srgbClr val="0A49C8"/>
                </a:solidFill>
              </a:rPr>
              <a:t> письменно на вопросы (раздел «Проверим себя») стр.119.</a:t>
            </a:r>
          </a:p>
          <a:p>
            <a:endParaRPr lang="ru-RU" sz="2800" dirty="0" smtClean="0">
              <a:solidFill>
                <a:srgbClr val="0A49C8"/>
              </a:solidFill>
            </a:endParaRPr>
          </a:p>
          <a:p>
            <a:pPr 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отправить  письменные ответы и аудиозапись устных  ответов учителям.</a:t>
            </a:r>
            <a:r>
              <a:rPr lang="ru-RU" sz="2800" dirty="0" smtClean="0">
                <a:solidFill>
                  <a:srgbClr val="008000"/>
                </a:solidFill>
              </a:rPr>
              <a:t> </a:t>
            </a:r>
            <a:endParaRPr lang="ru-RU" sz="2800" i="1" dirty="0">
              <a:solidFill>
                <a:srgbClr val="008000"/>
              </a:solidFill>
            </a:endParaRPr>
          </a:p>
        </p:txBody>
      </p:sp>
      <p:sp>
        <p:nvSpPr>
          <p:cNvPr id="6149" name="Прямоугольник 4"/>
          <p:cNvSpPr>
            <a:spLocks noChangeArrowheads="1"/>
          </p:cNvSpPr>
          <p:nvPr/>
        </p:nvSpPr>
        <p:spPr bwMode="auto">
          <a:xfrm>
            <a:off x="3500430" y="5214950"/>
            <a:ext cx="53578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ватсап</a:t>
            </a:r>
            <a:r>
              <a:rPr lang="ru-RU" sz="2400" dirty="0"/>
              <a:t>: 89393988225 (Нуриева Г.И.) </a:t>
            </a:r>
          </a:p>
          <a:p>
            <a:pPr algn="ctr"/>
            <a:r>
              <a:rPr lang="ru-RU" sz="2400" u="sng" dirty="0">
                <a:hlinkClick r:id="rId3"/>
              </a:rPr>
              <a:t>gufi.78@mail.ru</a:t>
            </a:r>
            <a:r>
              <a:rPr lang="ru-RU" sz="2400" dirty="0"/>
              <a:t> (</a:t>
            </a:r>
            <a:r>
              <a:rPr lang="ru-RU" sz="2400" dirty="0" err="1"/>
              <a:t>Саляхутдинова</a:t>
            </a:r>
            <a:r>
              <a:rPr lang="ru-RU" sz="2400" dirty="0"/>
              <a:t> Г.С.)</a:t>
            </a:r>
          </a:p>
          <a:p>
            <a:pPr algn="ctr"/>
            <a:r>
              <a:rPr lang="en-US" sz="2400" u="sng" dirty="0" err="1">
                <a:hlinkClick r:id="rId4"/>
              </a:rPr>
              <a:t>shafic</a:t>
            </a:r>
            <a:r>
              <a:rPr lang="ru-RU" sz="2400" u="sng" dirty="0">
                <a:hlinkClick r:id="rId4"/>
              </a:rPr>
              <a:t>-</a:t>
            </a:r>
            <a:r>
              <a:rPr lang="en-US" sz="2400" u="sng" dirty="0" err="1">
                <a:hlinkClick r:id="rId4"/>
              </a:rPr>
              <a:t>gulnaz</a:t>
            </a:r>
            <a:r>
              <a:rPr lang="ru-RU" sz="2400" u="sng" dirty="0">
                <a:hlinkClick r:id="rId4"/>
              </a:rPr>
              <a:t>@</a:t>
            </a:r>
            <a:r>
              <a:rPr lang="en-US" sz="2400" u="sng" dirty="0">
                <a:hlinkClick r:id="rId4"/>
              </a:rPr>
              <a:t>mail</a:t>
            </a:r>
            <a:r>
              <a:rPr lang="ru-RU" sz="2400" u="sng" dirty="0">
                <a:hlinkClick r:id="rId4"/>
              </a:rPr>
              <a:t>.</a:t>
            </a:r>
            <a:r>
              <a:rPr lang="en-US" sz="2400" u="sng" dirty="0" err="1">
                <a:hlinkClick r:id="rId4"/>
              </a:rPr>
              <a:t>ru</a:t>
            </a:r>
            <a:r>
              <a:rPr lang="ru-RU" sz="2400" u="sng" dirty="0"/>
              <a:t> </a:t>
            </a:r>
            <a:r>
              <a:rPr lang="ru-RU" sz="2400" dirty="0"/>
              <a:t>(</a:t>
            </a:r>
            <a:r>
              <a:rPr lang="ru-RU" sz="2400" dirty="0" err="1"/>
              <a:t>Шафикова</a:t>
            </a:r>
            <a:r>
              <a:rPr lang="ru-RU" sz="2400" dirty="0"/>
              <a:t> Г.Д.)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64" y="5000636"/>
            <a:ext cx="5286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42852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ПУТЕШЕСТВИЕ 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В 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ИЕРУСАЛИМ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20" y="5643578"/>
            <a:ext cx="8572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Пройди по ссылке и посмотри  </a:t>
            </a:r>
            <a:r>
              <a:rPr lang="ru-RU" sz="2400" dirty="0" err="1" smtClean="0"/>
              <a:t>видеоурок</a:t>
            </a:r>
            <a:endParaRPr lang="ru-RU" sz="3200" dirty="0" smtClean="0"/>
          </a:p>
          <a:p>
            <a:r>
              <a:rPr lang="en-US" sz="3200" dirty="0" smtClean="0">
                <a:hlinkClick r:id="rId2"/>
              </a:rPr>
              <a:t>https://</a:t>
            </a:r>
            <a:r>
              <a:rPr lang="en-US" sz="3200" dirty="0" smtClean="0">
                <a:hlinkClick r:id="rId2"/>
              </a:rPr>
              <a:t>www.youtube.com/watch?v=WaFtRIh4k4s</a:t>
            </a:r>
            <a:endParaRPr lang="ru-RU" sz="3200" dirty="0"/>
          </a:p>
        </p:txBody>
      </p:sp>
      <p:pic>
        <p:nvPicPr>
          <p:cNvPr id="7" name="Picture 4" descr="https://uslide.ru/images/27/33554/960/img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857232"/>
            <a:ext cx="6643734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8596" y="142852"/>
            <a:ext cx="8286808" cy="7143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Путешествие в Китай</a:t>
            </a:r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285720" y="5286388"/>
            <a:ext cx="8572560" cy="1379528"/>
          </a:xfrm>
          <a:prstGeom prst="rect">
            <a:avLst/>
          </a:prstGeom>
          <a:effectLst>
            <a:outerShdw dist="35921" dir="2700000" sx="1000" sy="1000" algn="ctr" rotWithShape="0">
              <a:schemeClr val="tx1"/>
            </a:outerShdw>
          </a:effectLst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6350" marR="0" lvl="0" indent="3730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13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Китай —единственная страна на земле, где традиции и культура сохранились на протяжении четырех тысячелетий.</a:t>
            </a:r>
          </a:p>
        </p:txBody>
      </p:sp>
      <p:pic>
        <p:nvPicPr>
          <p:cNvPr id="6" name="Picture 2" descr="&amp;Dcy;&amp;ocy;&amp;scy;&amp;tcy;&amp;ocy;&amp;pcy;&amp;rcy;&amp;icy;&amp;mcy;&amp;iecy;&amp;chcy;&amp;acy;&amp;tcy;&amp;iecy;&amp;lcy;&amp;softcy;&amp;ncy;&amp;ocy;&amp;scy;&amp;tcy;&amp;icy; &amp;Kcy;&amp;icy;&amp;tcy;&amp;acy;&amp;yacy; &amp;kcy;&amp;acy;&amp;rcy;&amp;t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785818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1" descr="http://ekolog-kirov.ru/img/shablon-palma-skachat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37700" cy="715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19611">
            <a:off x="392246" y="1190058"/>
            <a:ext cx="286747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47982">
            <a:off x="5992837" y="1175098"/>
            <a:ext cx="3004597" cy="200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2173">
            <a:off x="568033" y="4205910"/>
            <a:ext cx="3317488" cy="237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7729">
            <a:off x="4975172" y="4233059"/>
            <a:ext cx="3782193" cy="238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26064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Столица Китая – город Пекин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0484" y="2126162"/>
            <a:ext cx="2957748" cy="221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727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1" descr="http://ekolog-kirov.ru/img/shablon-palma-skachat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37700" cy="715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14744" y="404664"/>
            <a:ext cx="564360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Древнем Китае жил мудрец Конфуций, которого глубоко почитают и современные китайцы. Конфуций учил, что главные добродетели – это </a:t>
            </a:r>
            <a:r>
              <a:rPr lang="ru-RU" sz="2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человечность, справедливость, верность, благородство, самоусовершенствование. </a:t>
            </a: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Младшие, говорил Конфуций, должны с уважением относиться к старшим, почитать родителей. Но и старшие должны проявлять внимание к младшим, заботиться о них. Мысли Конфуция вошли в духовную сокровищницу Китая и всего человечества. </a:t>
            </a:r>
            <a:endParaRPr lang="ru-RU" sz="24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080" y="260648"/>
            <a:ext cx="318390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080" y="3589871"/>
            <a:ext cx="3356808" cy="33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69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1" descr="http://ekolog-kirov.ru/img/shablon-palma-skachat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37700" cy="715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48" y="4180344"/>
            <a:ext cx="81439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Столица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Китая – город Пекин.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Здесь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много достопримечательностей.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Среди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них самая большая в мире площадь –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Тяньаньмэнь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(«Площадь Небесного Спокойствия»), великолепный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Императорский  дворец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прекрасные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парки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26064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Достопримечательности </a:t>
            </a:r>
            <a:r>
              <a:rPr lang="ru-RU" sz="36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Китая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071546"/>
            <a:ext cx="4357718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071546"/>
            <a:ext cx="4000496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37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1" descr="http://ekolog-kirov.ru/img/shablon-palma-skachat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37700" cy="715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68976"/>
            <a:ext cx="3316154" cy="289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245647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Парки Пекина</a:t>
            </a:r>
            <a:endParaRPr lang="ru-RU" sz="54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7266" y="1168977"/>
            <a:ext cx="3449960" cy="258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3397" y="2852936"/>
            <a:ext cx="2271673" cy="178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8847" y="4063017"/>
            <a:ext cx="3338379" cy="262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4237057"/>
            <a:ext cx="3859907" cy="267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759" y="1228272"/>
            <a:ext cx="2384311" cy="185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2759" y="4828688"/>
            <a:ext cx="1811040" cy="135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253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3"/>
          <p:cNvSpPr>
            <a:spLocks noChangeArrowheads="1"/>
          </p:cNvSpPr>
          <p:nvPr/>
        </p:nvSpPr>
        <p:spPr bwMode="auto">
          <a:xfrm>
            <a:off x="142844" y="188913"/>
            <a:ext cx="464347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Великая Китайская </a:t>
            </a:r>
            <a:r>
              <a:rPr lang="ru-RU" sz="2800" b="1" dirty="0" smtClean="0">
                <a:solidFill>
                  <a:srgbClr val="C00000"/>
                </a:solidFill>
              </a:rPr>
              <a:t>стена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/>
              <a:t>– сооружение </a:t>
            </a:r>
            <a:r>
              <a:rPr lang="ru-RU" sz="2400" b="1" dirty="0"/>
              <a:t>было предназначено для защиты Китайских территорий с севера. Первая Китайская стена была построена еще в III в. до н.э. С тех пор ее строительство продолжалось до XVII, не только разные правители Китая, но и разные династии вносили свою лепту в Великую стену</a:t>
            </a:r>
            <a:r>
              <a:rPr lang="ru-RU" sz="2400" b="1" dirty="0" smtClean="0"/>
              <a:t>.</a:t>
            </a:r>
          </a:p>
          <a:p>
            <a:r>
              <a:rPr lang="ru-RU" sz="2400" b="1" dirty="0" smtClean="0"/>
              <a:t> </a:t>
            </a:r>
            <a:r>
              <a:rPr lang="ru-RU" sz="2400" b="1" dirty="0" smtClean="0"/>
              <a:t>Её протяженность составляет почти 9 тысяч км. Кроме того, ее ширина позволяла проехать по ней коннице. В 1987 году Великую Китайскую стену внесли в список наследия Юнеско</a:t>
            </a:r>
            <a:r>
              <a:rPr lang="ru-RU" sz="2400" b="1" dirty="0" smtClean="0"/>
              <a:t>.</a:t>
            </a:r>
            <a:endParaRPr lang="ru-RU" sz="2800" b="1" dirty="0"/>
          </a:p>
        </p:txBody>
      </p:sp>
      <p:pic>
        <p:nvPicPr>
          <p:cNvPr id="4099" name="Picture 2" descr="http://icache.rutraveller.ru/icache/place/5/042/542_603x3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85728"/>
            <a:ext cx="415448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://1chudo.ru/images/materials/7velkitst/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357562"/>
            <a:ext cx="4186236" cy="319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1" descr="http://ekolog-kirov.ru/img/shablon-palma-skachat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37700" cy="715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43372" y="642918"/>
            <a:ext cx="51834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Храм Неба</a:t>
            </a:r>
          </a:p>
          <a:p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Символом </a:t>
            </a:r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Пекина, который привлекает к себе туристов, является Храм Неба. Кроме того, это еще и одна из важнейших достопримечательностей Китая. </a:t>
            </a:r>
            <a:endParaRPr lang="ru-RU" sz="28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642918"/>
            <a:ext cx="3840361" cy="428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375" y="5013176"/>
            <a:ext cx="86836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Его строительство стартовало в 1406 году и продлилось вплоть до XVIII века. Ныне это шедевр мировой архитектуры занесен в </a:t>
            </a:r>
            <a:r>
              <a:rPr lang="ru-RU" sz="2800" b="1" dirty="0" smtClean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Список Всемирного </a:t>
            </a:r>
            <a:r>
              <a:rPr lang="ru-RU" sz="2800" b="1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наследия ЮНЕСКО.</a:t>
            </a:r>
          </a:p>
        </p:txBody>
      </p:sp>
    </p:spTree>
    <p:extLst>
      <p:ext uri="{BB962C8B-B14F-4D97-AF65-F5344CB8AC3E}">
        <p14:creationId xmlns:p14="http://schemas.microsoft.com/office/powerpoint/2010/main" xmlns="" val="157073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503</Words>
  <Application>Microsoft Office PowerPoint</Application>
  <PresentationFormat>Экран (4:3)</PresentationFormat>
  <Paragraphs>42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Домашнее задание.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35</cp:revision>
  <dcterms:created xsi:type="dcterms:W3CDTF">2020-05-05T20:18:11Z</dcterms:created>
  <dcterms:modified xsi:type="dcterms:W3CDTF">2020-05-05T22:33:38Z</dcterms:modified>
</cp:coreProperties>
</file>