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4" r:id="rId6"/>
    <p:sldId id="265" r:id="rId7"/>
    <p:sldId id="267" r:id="rId8"/>
    <p:sldId id="271" r:id="rId9"/>
    <p:sldId id="266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6D1D"/>
    <a:srgbClr val="679E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0272F-26D0-44FF-ABD8-8F2917D3029B}" type="datetimeFigureOut">
              <a:rPr lang="ru-RU"/>
              <a:pPr>
                <a:defRPr/>
              </a:pPr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63D4B-318A-4987-96FA-53A74BCB5D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01CEB-5893-4BFD-88BA-ECE568FB14B6}" type="datetimeFigureOut">
              <a:rPr lang="ru-RU"/>
              <a:pPr>
                <a:defRPr/>
              </a:pPr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82B61-E2DD-41D4-A76D-94A80585A9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12B28-0956-4498-89F6-82C4129B9FAB}" type="datetimeFigureOut">
              <a:rPr lang="ru-RU"/>
              <a:pPr>
                <a:defRPr/>
              </a:pPr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C1DA8-9039-40F0-A2D6-9312DD38C5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3AF27-D406-4A66-A58E-ACF698BBF90F}" type="datetimeFigureOut">
              <a:rPr lang="ru-RU"/>
              <a:pPr>
                <a:defRPr/>
              </a:pPr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65791-3C2F-4EF2-9FBE-8A26846BB3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69782-5DD4-4D94-8540-710AA777821A}" type="datetimeFigureOut">
              <a:rPr lang="ru-RU"/>
              <a:pPr>
                <a:defRPr/>
              </a:pPr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1EB56-8EB0-43D6-AD9D-B8E9E0DA8A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14C6A-ADBD-4105-9141-7CADECF79967}" type="datetimeFigureOut">
              <a:rPr lang="ru-RU"/>
              <a:pPr>
                <a:defRPr/>
              </a:pPr>
              <a:t>13.05.2020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BD5D5-1720-4091-986D-80F48D05DB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90EF2-B11F-4E15-985C-2E12B4F9CF5C}" type="datetimeFigureOut">
              <a:rPr lang="ru-RU"/>
              <a:pPr>
                <a:defRPr/>
              </a:pPr>
              <a:t>13.05.2020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9CED7-2393-48BD-9342-FCB26F7BB9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76871-2D4D-467B-9254-FAFCA8C143A5}" type="datetimeFigureOut">
              <a:rPr lang="ru-RU"/>
              <a:pPr>
                <a:defRPr/>
              </a:pPr>
              <a:t>13.05.2020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E8928-A0F9-4794-9177-2DAF1F7BB0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D76C2-F5E1-427E-8357-D9124B3391E1}" type="datetimeFigureOut">
              <a:rPr lang="ru-RU"/>
              <a:pPr>
                <a:defRPr/>
              </a:pPr>
              <a:t>13.05.2020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8516D-8835-4A69-AF81-805550C0DC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D5EF1-5BDF-4861-B880-73514702EC99}" type="datetimeFigureOut">
              <a:rPr lang="ru-RU"/>
              <a:pPr>
                <a:defRPr/>
              </a:pPr>
              <a:t>13.05.2020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EFBB8-BC59-434A-887F-F5EC957EDD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ABDC2-C063-432D-AF95-9D19C3709BAF}" type="datetimeFigureOut">
              <a:rPr lang="ru-RU"/>
              <a:pPr>
                <a:defRPr/>
              </a:pPr>
              <a:t>13.05.2020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B3D29-AE69-40B3-831A-4EDF01D0E1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666C016-5F0C-4103-971E-D7D92D2ED8F1}" type="datetimeFigureOut">
              <a:rPr lang="ru-RU"/>
              <a:pPr>
                <a:defRPr/>
              </a:pPr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3823115-53A7-484B-9CD7-970D2FC945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mailto:milash111_70@mail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ТЕОРИЯ ЛИТЕРАТУРЫ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</p:txBody>
      </p:sp>
      <p:pic>
        <p:nvPicPr>
          <p:cNvPr id="2052" name="Рисунок 3" descr="Рисунок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13" y="3714750"/>
            <a:ext cx="2952750" cy="249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Художественная литература</a:t>
            </a: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5400" b="1" smtClean="0">
                <a:solidFill>
                  <a:srgbClr val="FF0000"/>
                </a:solidFill>
              </a:rPr>
              <a:t>Род</a:t>
            </a:r>
          </a:p>
          <a:p>
            <a:pPr algn="ctr" eaLnBrk="1" hangingPunct="1">
              <a:buFont typeface="Arial" charset="0"/>
              <a:buNone/>
            </a:pPr>
            <a:endParaRPr lang="ru-RU" smtClean="0"/>
          </a:p>
          <a:p>
            <a:pPr algn="ctr" eaLnBrk="1" hangingPunct="1">
              <a:buFont typeface="Arial" charset="0"/>
              <a:buNone/>
            </a:pPr>
            <a:endParaRPr lang="ru-RU" smtClean="0"/>
          </a:p>
          <a:p>
            <a:pPr algn="ctr" eaLnBrk="1" hangingPunct="1">
              <a:buFont typeface="Arial" charset="0"/>
              <a:buNone/>
            </a:pP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ru-RU" smtClean="0"/>
              <a:t>    </a:t>
            </a:r>
            <a:r>
              <a:rPr lang="ru-RU" sz="4400" b="1" smtClean="0">
                <a:solidFill>
                  <a:srgbClr val="C00000"/>
                </a:solidFill>
              </a:rPr>
              <a:t>Лирика </a:t>
            </a:r>
            <a:r>
              <a:rPr lang="ru-RU" sz="4400" smtClean="0"/>
              <a:t>          </a:t>
            </a:r>
            <a:r>
              <a:rPr lang="ru-RU" sz="4400" b="1" smtClean="0">
                <a:solidFill>
                  <a:srgbClr val="476D1D"/>
                </a:solidFill>
              </a:rPr>
              <a:t>Эпос </a:t>
            </a:r>
            <a:r>
              <a:rPr lang="ru-RU" sz="4400" smtClean="0"/>
              <a:t>           </a:t>
            </a:r>
            <a:r>
              <a:rPr lang="ru-RU" sz="4400" b="1" smtClean="0">
                <a:solidFill>
                  <a:srgbClr val="7030A0"/>
                </a:solidFill>
              </a:rPr>
              <a:t>Драма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1285875" y="2643188"/>
            <a:ext cx="2500313" cy="1643062"/>
          </a:xfrm>
          <a:prstGeom prst="straightConnector1">
            <a:avLst/>
          </a:prstGeom>
          <a:ln w="254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5400000">
            <a:off x="3894138" y="3463925"/>
            <a:ext cx="1500188" cy="158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643563" y="2714625"/>
            <a:ext cx="1928812" cy="15001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9" name="Рисунок 9" descr="Рисунок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2713" y="2706688"/>
            <a:ext cx="1298575" cy="144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Лирические жанры: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Ода</a:t>
            </a:r>
          </a:p>
          <a:p>
            <a:pPr eaLnBrk="1" hangingPunct="1"/>
            <a:r>
              <a:rPr lang="ru-RU" smtClean="0"/>
              <a:t>Стихотворение</a:t>
            </a:r>
          </a:p>
          <a:p>
            <a:pPr eaLnBrk="1" hangingPunct="1"/>
            <a:r>
              <a:rPr lang="ru-RU" smtClean="0"/>
              <a:t>Песня</a:t>
            </a:r>
          </a:p>
          <a:p>
            <a:pPr eaLnBrk="1" hangingPunct="1"/>
            <a:r>
              <a:rPr lang="ru-RU" smtClean="0"/>
              <a:t>Дума</a:t>
            </a:r>
          </a:p>
          <a:p>
            <a:pPr eaLnBrk="1" hangingPunct="1"/>
            <a:r>
              <a:rPr lang="ru-RU" smtClean="0"/>
              <a:t>Послание</a:t>
            </a:r>
          </a:p>
          <a:p>
            <a:pPr eaLnBrk="1" hangingPunct="1"/>
            <a:r>
              <a:rPr lang="ru-RU" smtClean="0"/>
              <a:t>Эпиграмма</a:t>
            </a:r>
          </a:p>
          <a:p>
            <a:pPr eaLnBrk="1" hangingPunct="1"/>
            <a:r>
              <a:rPr lang="ru-RU" smtClean="0"/>
              <a:t>Сонет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500063" y="0"/>
            <a:ext cx="8229600" cy="1143000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476D1D"/>
                </a:solidFill>
              </a:rPr>
              <a:t>Эпические жанры: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928688"/>
            <a:ext cx="8643937" cy="57150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Рассказ – повествование об отдельном событии в жизни человека.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Очерк – небольшое повествование, рисующее нравы какой-либо среды, тот или иной человеческий тип.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Новелла – необычайное происшествие с динамичным (активным) развитием сюжета (действия).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Повесть – повествование о нескольких событиях, которые оставили глубокий след в жизни человека, его судьбе.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Роман -  повествование о множестве лиц, судьбы которых переплетаются внутри  произведения; изображение жизни в её сложности и противоречивости.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7030A0"/>
                </a:solidFill>
              </a:rPr>
              <a:t>Жанры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Трагедия</a:t>
            </a:r>
            <a:r>
              <a:rPr lang="ru-RU" dirty="0" smtClean="0"/>
              <a:t> – в основе произведения неразрешимый конфликт личности с жизнью или самим собою, разрешающийся гибелью героя.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Комедия</a:t>
            </a:r>
            <a:r>
              <a:rPr lang="ru-RU" dirty="0" smtClean="0"/>
              <a:t> – осмеяние общественного и человеческого несовершенства.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Драма</a:t>
            </a:r>
            <a:r>
              <a:rPr lang="ru-RU" dirty="0" smtClean="0"/>
              <a:t> – изображение личности в её  непростых отношениях с обществом и тяжелых переживаниях. В </a:t>
            </a:r>
            <a:r>
              <a:rPr lang="ru-RU" dirty="0" err="1" smtClean="0"/>
              <a:t>отличаи</a:t>
            </a:r>
            <a:r>
              <a:rPr lang="ru-RU" dirty="0" smtClean="0"/>
              <a:t> от трагедии драма предполагает и положительный исход в разрешении конфликта.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Смешанные жанры:</a:t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Баллада</a:t>
            </a:r>
            <a:r>
              <a:rPr lang="ru-RU" dirty="0" smtClean="0"/>
              <a:t> – лиро-эпическое произведение. Стихотворение с остро -драматическим сюжетом, очень эмоциональное.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Поэма </a:t>
            </a:r>
            <a:r>
              <a:rPr lang="ru-RU" dirty="0" smtClean="0"/>
              <a:t>– лиро-эпическое произведение. Крупное, как правило стихотворное, произведение с сюжетно-повествовательной организацией.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Роман в стихах </a:t>
            </a:r>
            <a:r>
              <a:rPr lang="ru-RU" dirty="0" smtClean="0"/>
              <a:t>– лиро-эпическое произведение с более широким, чем у поэмы, охватом действительности.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Драматическая поэма </a:t>
            </a:r>
            <a:r>
              <a:rPr lang="ru-RU" dirty="0" smtClean="0"/>
              <a:t>– </a:t>
            </a:r>
            <a:r>
              <a:rPr lang="ru-RU" dirty="0" err="1" smtClean="0"/>
              <a:t>лиро-драматическое</a:t>
            </a:r>
            <a:r>
              <a:rPr lang="ru-RU" dirty="0" smtClean="0"/>
              <a:t> произведение, написанное в виде диалога, но не рассчитанное на сценическое воплощение.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ТЕКСТ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ТЕМА </a:t>
            </a:r>
            <a:r>
              <a:rPr lang="ru-RU" b="1" dirty="0" smtClean="0"/>
              <a:t>(о чём?) </a:t>
            </a:r>
            <a:r>
              <a:rPr lang="ru-RU" dirty="0" smtClean="0"/>
              <a:t>– события и явления, лежащие в основе произведения и являющиеся предметом изображения.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ПРОБЛЕМА</a:t>
            </a:r>
            <a:r>
              <a:rPr lang="ru-RU" dirty="0" smtClean="0"/>
              <a:t> </a:t>
            </a:r>
            <a:r>
              <a:rPr lang="ru-RU" b="1" dirty="0" smtClean="0"/>
              <a:t>(почему?) </a:t>
            </a:r>
            <a:r>
              <a:rPr lang="ru-RU" dirty="0" smtClean="0"/>
              <a:t>– на что обращает писатель внимание читателя.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ИДЕЯ</a:t>
            </a:r>
            <a:r>
              <a:rPr lang="ru-RU" dirty="0" smtClean="0"/>
              <a:t> </a:t>
            </a:r>
            <a:r>
              <a:rPr lang="ru-RU" b="1" dirty="0" smtClean="0"/>
              <a:t>(для чего?) </a:t>
            </a:r>
            <a:r>
              <a:rPr lang="ru-RU" dirty="0" smtClean="0"/>
              <a:t>– мысль по поводу того, как можно решить главную ПРОБЛЕМУ произведения, найденный автором вариант её решения. Главная обобщающая мысль, выражающая сущность отношения писателя к жизни и выраженная в образной форме (авторская позиция).</a:t>
            </a:r>
          </a:p>
        </p:txBody>
      </p:sp>
      <p:pic>
        <p:nvPicPr>
          <p:cNvPr id="13316" name="Рисунок 3" descr="Рисунок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300163" cy="144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547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 прочитали и вспомнили часть теории литературы за 5 класс. Используя слайды презентации и записи в тетради по литературе, выполните контрольную работу и отправьте  по обратной связи</a:t>
            </a:r>
            <a:b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milash111_70@mail.ru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89600433627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2" name="Рисунок 3" descr="Рисунок3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00" y="5511800"/>
            <a:ext cx="1714500" cy="134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Рисунок 4" descr="Рисунок2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07156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трелка вниз 4"/>
          <p:cNvSpPr/>
          <p:nvPr/>
        </p:nvSpPr>
        <p:spPr>
          <a:xfrm>
            <a:off x="4139952" y="5949280"/>
            <a:ext cx="432048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552728"/>
          </a:xfrm>
        </p:spPr>
        <p:txBody>
          <a:bodyPr rtlCol="0">
            <a:normAutofit fontScale="32500" lnSpcReduction="2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7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1. В каком ряду указаны жанры фольклора?</a:t>
            </a:r>
            <a:endParaRPr lang="ru-RU" sz="4900" b="1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7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а) рассказ, повесть, баллада;</a:t>
            </a:r>
            <a:endParaRPr lang="ru-RU" sz="4900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7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б) сказка, стихотворение, рассказ;</a:t>
            </a:r>
            <a:endParaRPr lang="ru-RU" sz="4900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7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в) загадка, скороговорка, считалка.</a:t>
            </a:r>
            <a:endParaRPr lang="ru-RU" sz="4900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7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2. Начальные или заключительные строки басни с нравоучительным выводом называются</a:t>
            </a:r>
            <a:endParaRPr lang="ru-RU" sz="4900" b="1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7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а) концовка б) мораль в) зачин</a:t>
            </a:r>
            <a:endParaRPr lang="ru-RU" sz="4900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7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3. Повесть – это</a:t>
            </a:r>
            <a:endParaRPr lang="ru-RU" sz="4900" b="1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7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а) Вид эпического произведения (средняя форма), в котором рассказывается о людях, событиях.</a:t>
            </a:r>
            <a:endParaRPr lang="ru-RU" sz="4900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7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б) Небольшое эпическое произведение (малая форма), повествующее об одном или нескольких событиях в жизни человека.</a:t>
            </a:r>
            <a:endParaRPr lang="ru-RU" sz="4900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7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в) Один из видов лиро-эпических произведений, для которых характерны </a:t>
            </a:r>
            <a:r>
              <a:rPr lang="ru-RU" sz="3700" dirty="0" err="1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сюжетность</a:t>
            </a:r>
            <a:r>
              <a:rPr lang="ru-RU" sz="37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событийность и выражение автором или лирическим героем своих чувств.</a:t>
            </a:r>
            <a:endParaRPr lang="ru-RU" sz="4900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7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4. Рассказ – это</a:t>
            </a:r>
            <a:endParaRPr lang="ru-RU" sz="4900" b="1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7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а) Вид эпического произведения (средняя форма), в котором рассказывается о людях, событиях.</a:t>
            </a:r>
            <a:endParaRPr lang="ru-RU" sz="4900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7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б) Небольшое эпическое произведение (малая форма), повествующее об одном или нескольких событиях в жизни человека.</a:t>
            </a:r>
            <a:endParaRPr lang="ru-RU" sz="4900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7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в) Один из видов лиро-эпических произведений, для которых характерны </a:t>
            </a:r>
            <a:r>
              <a:rPr lang="ru-RU" sz="3700" dirty="0" err="1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сюжетность</a:t>
            </a:r>
            <a:r>
              <a:rPr lang="ru-RU" sz="37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событийность и выражение автором или лирическим героем своих чувств.</a:t>
            </a:r>
            <a:endParaRPr lang="ru-RU" sz="4900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7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5. Пьеса – это…</a:t>
            </a:r>
            <a:endParaRPr lang="ru-RU" sz="4900" b="1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7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а) Стихотворение, в основе которого чаще всего лежит историческое событие, предание с острым, напряженным сюжетом.</a:t>
            </a:r>
            <a:endParaRPr lang="ru-RU" sz="4900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7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б) Литературное произведение, предназначенное для постановки на сцене театра.</a:t>
            </a:r>
            <a:endParaRPr lang="ru-RU" sz="4900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7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в) Жанр эпоса, опирающийся на народные предания и легенды; для него характерно сочетание точных зарисовок народного быта и нравов со сказочно-фантастическим миром фольклора.</a:t>
            </a:r>
            <a:endParaRPr lang="ru-RU" sz="4900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7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6. Сказ – это…</a:t>
            </a:r>
            <a:endParaRPr lang="ru-RU" sz="4900" b="1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7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а) Стихотворение, в основе которого чаще всего лежит историческое событие, предание с острым, напряженным сюжетом.</a:t>
            </a:r>
            <a:endParaRPr lang="ru-RU" sz="4900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7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б) Литературное произведение, предназначенное для постановки на сцене театра.</a:t>
            </a:r>
            <a:endParaRPr lang="ru-RU" sz="4900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700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в) Жанр эпоса, опирающийся на народные предания и легенды; для него характерно сочетание точных зарисовок народного быта и нравов со сказочно-фантастическим миром фольклора.</a:t>
            </a:r>
            <a:endParaRPr lang="ru-RU" sz="4900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7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7. Чем литературная сказка отличается от народной?</a:t>
            </a:r>
            <a:endParaRPr lang="ru-RU" sz="4900" b="1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7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8.Какое произведение из курса </a:t>
            </a:r>
            <a:r>
              <a:rPr lang="ru-RU" sz="3700" b="1" dirty="0" err="1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литерауры</a:t>
            </a:r>
            <a:r>
              <a:rPr lang="ru-RU" sz="37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5 класса вам понравилось больше? Почему? Определите тему, идею произведения (развернутый ответ из не менее 5 предложений).</a:t>
            </a:r>
            <a:endParaRPr lang="ru-RU" sz="4900" b="1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</p:txBody>
      </p:sp>
      <p:pic>
        <p:nvPicPr>
          <p:cNvPr id="12292" name="Рисунок 3" descr="Рисунок3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0" y="0"/>
            <a:ext cx="200025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330</Words>
  <Application>Microsoft Office PowerPoint</Application>
  <PresentationFormat>Экран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ТЕОРИЯ ЛИТЕРАТУРЫ</vt:lpstr>
      <vt:lpstr>Художественная литература</vt:lpstr>
      <vt:lpstr>Лирические жанры:</vt:lpstr>
      <vt:lpstr>Эпические жанры:</vt:lpstr>
      <vt:lpstr>Жанры</vt:lpstr>
      <vt:lpstr>Смешанные жанры: </vt:lpstr>
      <vt:lpstr>ТЕКСТ</vt:lpstr>
      <vt:lpstr>Вы прочитали и вспомнили часть теории литературы за 5 класс. Используя слайды презентации и записи в тетради по литературе, выполните контрольную работу и отправьте  по обратной связи milash111_70@mail.ru 89600433627 </vt:lpstr>
      <vt:lpstr>Презентация PowerPoint</vt:lpstr>
    </vt:vector>
  </TitlesOfParts>
  <Company>school25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ЛИТЕРАТУРЫ</dc:title>
  <dc:creator>comp</dc:creator>
  <cp:lastModifiedBy>Миляуша</cp:lastModifiedBy>
  <cp:revision>29</cp:revision>
  <dcterms:created xsi:type="dcterms:W3CDTF">2013-04-09T11:03:08Z</dcterms:created>
  <dcterms:modified xsi:type="dcterms:W3CDTF">2020-05-13T19:56:45Z</dcterms:modified>
</cp:coreProperties>
</file>