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6" r:id="rId2"/>
    <p:sldId id="259" r:id="rId3"/>
    <p:sldId id="260" r:id="rId4"/>
    <p:sldId id="264" r:id="rId5"/>
    <p:sldId id="266" r:id="rId6"/>
    <p:sldId id="273" r:id="rId7"/>
    <p:sldId id="275" r:id="rId8"/>
    <p:sldId id="27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  <a:srgbClr val="FFFFFF"/>
    <a:srgbClr val="FF0066"/>
    <a:srgbClr val="0099FF"/>
    <a:srgbClr val="FFFF00"/>
    <a:srgbClr val="0026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BFFDA-B5C0-4774-B491-52CCC4D8AAC2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A9F62-5B87-4240-A8BB-BAF8A9079B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301DF-279A-4B77-A093-C36B7364E198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B1FD2-7E81-44B1-AA44-4EDB46A6DB41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E3F8E-C4AB-4178-82C2-D6C7986FB892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2C07-BC27-4809-AA8E-E36A3FEDEB81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109730" y="785044"/>
            <a:ext cx="1036534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800" b="1" dirty="0" smtClean="0">
                <a:ln w="28575">
                  <a:solidFill>
                    <a:srgbClr val="FFFF00"/>
                  </a:solidFill>
                </a:ln>
                <a:solidFill>
                  <a:srgbClr val="002660"/>
                </a:solidFill>
                <a:latin typeface="Monotype Corsiva" pitchFamily="66" charset="0"/>
              </a:rPr>
              <a:t>Русский язык</a:t>
            </a:r>
            <a:endParaRPr lang="ru-RU" sz="13800" b="1" dirty="0">
              <a:ln w="28575">
                <a:solidFill>
                  <a:srgbClr val="FFFF00"/>
                </a:solidFill>
              </a:ln>
              <a:solidFill>
                <a:srgbClr val="0026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1213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B99E-D815-4A90-BECD-DB3A494DE322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165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301DF-279A-4B77-A093-C36B7364E198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2F3B1-B764-4DA1-8A07-CA1B6E099186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95FCD-B10C-40A9-AC1F-134F48055E3C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481CA4-5AEC-4C33-8EA7-D363A372DC4A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5B3128-9985-49FA-A6EE-F8A2FCC37603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B06BD-D0EB-4CD8-932D-3A98DD4C770E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8DF13-5B98-439B-B6D1-53C890F3F88B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86972-BAA6-4DDF-893D-6849DC51BDB7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B301DF-279A-4B77-A093-C36B7364E198}" type="datetime1">
              <a:rPr lang="ru-RU" smtClean="0"/>
              <a:pPr/>
              <a:t>05.05.2020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BD140A3-3A1B-409A-9C0F-37763DD7F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725769" y="412124"/>
            <a:ext cx="9929611" cy="5666704"/>
          </a:xfrm>
          <a:prstGeom prst="rect">
            <a:avLst/>
          </a:prstGeom>
          <a:solidFill>
            <a:srgbClr val="FFFFFF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0_7ac9d_96b9e003_orig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467283" y="386366"/>
            <a:ext cx="11227261" cy="59757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i.jp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 rot="16200000">
            <a:off x="-1880316" y="2756080"/>
            <a:ext cx="5911405" cy="1223490"/>
          </a:xfrm>
          <a:prstGeom prst="rect">
            <a:avLst/>
          </a:prstGeom>
          <a:ln w="28575">
            <a:solidFill>
              <a:srgbClr val="FF0066"/>
            </a:solidFill>
          </a:ln>
        </p:spPr>
      </p:pic>
      <p:sp>
        <p:nvSpPr>
          <p:cNvPr id="14" name="Прямоугольник 13"/>
          <p:cNvSpPr/>
          <p:nvPr userDrawn="1"/>
        </p:nvSpPr>
        <p:spPr>
          <a:xfrm>
            <a:off x="1700011" y="386366"/>
            <a:ext cx="9968248" cy="5666704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Рисунок 14" descr="hello_html_5495c1c7.png"/>
          <p:cNvPicPr>
            <a:picLocks noChangeAspect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33385" y="3812146"/>
            <a:ext cx="3712750" cy="2270906"/>
          </a:xfrm>
          <a:prstGeom prst="rect">
            <a:avLst/>
          </a:prstGeom>
        </p:spPr>
      </p:pic>
      <p:sp>
        <p:nvSpPr>
          <p:cNvPr id="16" name="Прямоугольник 15"/>
          <p:cNvSpPr/>
          <p:nvPr userDrawn="1"/>
        </p:nvSpPr>
        <p:spPr>
          <a:xfrm>
            <a:off x="10252655" y="0"/>
            <a:ext cx="1196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Панова В.В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50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234@edu.tatar.ru-&#1043;&#1072;&#1083;&#1080;&#1084;&#1091;&#1083;&#1083;&#1080;&#1085;&#1072;" TargetMode="External"/><Relationship Id="rId2" Type="http://schemas.openxmlformats.org/officeDocument/2006/relationships/hyperlink" Target="mailto:2303000195@edu.tatar.ru-&#1064;&#1072;&#1075;&#1072;&#1073;&#1080;&#1077;&#1074;&#1072;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177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4688" y="426720"/>
            <a:ext cx="9997440" cy="5864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5590" y="639171"/>
            <a:ext cx="9897110" cy="1384995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prst="angle"/>
          </a:sp3d>
        </p:spPr>
        <p:txBody>
          <a:bodyPr wrap="square" lIns="91440" tIns="45720" rIns="91440" bIns="45720">
            <a:sp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Тема урока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: Морфемный и </a:t>
            </a:r>
          </a:p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Словообразовательный разбор 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слова. Пунктуационный разбор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30611302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04288" y="3011424"/>
            <a:ext cx="4511040" cy="3133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677" y="516235"/>
            <a:ext cx="4296369" cy="92333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БЛИЦ-ОПРОС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1916" y="1379974"/>
            <a:ext cx="1033008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Какие морфемы вы знаете?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Какие морфемы служат для образования нового слова?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Какие способы образования слов в русском языке вы знаете? Приведите примеры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значит выполнить морфемный разбор слова?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Что значит выполнить словообразовательный разбор слова?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Расскажите порядок словообразовательного разбора слова?</a:t>
            </a:r>
          </a:p>
          <a:p>
            <a:pPr marL="514350" indent="-51435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3200" dirty="0" smtClean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/>
          </a:p>
        </p:txBody>
      </p:sp>
      <p:pic>
        <p:nvPicPr>
          <p:cNvPr id="6" name="Рисунок 5" descr="i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61567" y="405575"/>
            <a:ext cx="1389698" cy="1389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677" y="516235"/>
            <a:ext cx="3288722" cy="92333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1916" y="1379974"/>
            <a:ext cx="103300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1.Выполните морфемный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словообразовательный разборы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слов:</a:t>
            </a:r>
          </a:p>
          <a:p>
            <a:pPr marL="514350" indent="-514350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Списать,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южная,прибрежный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Ландыш удивительно приятно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пахнет.Произведите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синтаксический разбор предложения.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3200" dirty="0" smtClean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676" y="516235"/>
            <a:ext cx="9980835" cy="1754326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5884" y="4379206"/>
            <a:ext cx="103300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3200" dirty="0" smtClean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306287" y="1155546"/>
            <a:ext cx="10243457" cy="42242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8088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11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Выполните обозначенные цифрами в тексте 1 языковые разборы: (2) − морфемный и словообразовательный разборы слова;</a:t>
            </a:r>
          </a:p>
          <a:p>
            <a:pPr marL="0" marR="0" lvl="0" indent="2111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(3) − морфологический разбор слова;</a:t>
            </a:r>
          </a:p>
          <a:p>
            <a:pPr marL="0" marR="0" lvl="0" indent="2111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(4) − синтаксический разбор предложения.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1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Текст 1</a:t>
            </a:r>
          </a:p>
          <a:p>
            <a:pPr marL="0" marR="0" lvl="0" indent="2111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Солнышко еще только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выгл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нуло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(3) из(за) дальнего леса а пчелы уже (на) работе. Воздух над пасекой весь наполнен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..ли..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ым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гулом.</a:t>
            </a:r>
          </a:p>
          <a:p>
            <a:pPr marL="0" marR="0" lvl="0" indent="2111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Вслед за пчелами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подн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..мается Саня. Он спит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деревя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..ой беседке, поставленной прямо в с..р..дине пасеки. Мальчик пот..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нулся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сла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..ко умылся и п..шел к своему р..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бочему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месту</a:t>
            </a:r>
          </a:p>
          <a:p>
            <a:pPr marL="0" marR="0" lvl="0" indent="2111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(4). Теперь до самого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завтр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буд..т постукивать т..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пориком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стр..гать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побл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скивающие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доски ч..нить поломанные ульи и м..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стерить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новые. Затем пойдет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осматр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вать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пасеку.</a:t>
            </a:r>
          </a:p>
          <a:p>
            <a:pPr marL="0" marR="0" lvl="0" indent="2111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Двести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линых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домиков. Работы немного.</a:t>
            </a:r>
          </a:p>
          <a:p>
            <a:pPr marL="0" marR="0" lvl="0" indent="2111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А в комнатах Володи и Лены тихо. Идет научная работа.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ловоды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(2) шума (не)любят. Я, осторожно пр..открывая дверь, вижу что Лена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скл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нилась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над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микр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..скоп..м.</a:t>
            </a:r>
          </a:p>
          <a:p>
            <a:pPr marL="0" marR="0" lvl="0" indent="2111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пиш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..т на большом л..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сте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и(с/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)р..сованном графиками. К ней по(т/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)ход..т Володя и они (о) чем(то) г..в..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рят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Они г..в..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рят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(о)новой п..род.. пчел.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428121" y="4822805"/>
            <a:ext cx="213520" cy="86945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8088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1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1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211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69033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21113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Отправьте выполненные языковые разборы учителю: 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2"/>
              </a:rPr>
              <a:t>2303000195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hlinkClick r:id="rId2"/>
              </a:rPr>
              <a:t>edu.tatar.ru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2"/>
              </a:rPr>
              <a:t>Шагабиева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Г.А., 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3"/>
              </a:rPr>
              <a:t>2303000234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hlinkClick r:id="rId3"/>
              </a:rPr>
              <a:t>edu.tatar.ru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-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3"/>
              </a:rPr>
              <a:t>Галимуллина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Г.Г.</a:t>
            </a:r>
          </a:p>
          <a:p>
            <a:pPr lvl="0" indent="211138" algn="just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0" indent="211138"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676" y="516235"/>
            <a:ext cx="9980835" cy="1754326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i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5920" y="394525"/>
            <a:ext cx="9948672" cy="57990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293</TotalTime>
  <Words>140</Words>
  <Application>Microsoft Office PowerPoint</Application>
  <PresentationFormat>Произвольный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Valya</dc:creator>
  <cp:lastModifiedBy>user</cp:lastModifiedBy>
  <cp:revision>35</cp:revision>
  <dcterms:created xsi:type="dcterms:W3CDTF">2015-12-09T18:42:46Z</dcterms:created>
  <dcterms:modified xsi:type="dcterms:W3CDTF">2020-05-05T21:22:49Z</dcterms:modified>
</cp:coreProperties>
</file>