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9" r:id="rId3"/>
    <p:sldId id="309" r:id="rId4"/>
    <p:sldId id="281" r:id="rId5"/>
    <p:sldId id="312" r:id="rId6"/>
    <p:sldId id="300" r:id="rId7"/>
    <p:sldId id="302" r:id="rId8"/>
    <p:sldId id="317" r:id="rId9"/>
    <p:sldId id="315" r:id="rId10"/>
    <p:sldId id="310" r:id="rId11"/>
    <p:sldId id="318" r:id="rId12"/>
    <p:sldId id="314" r:id="rId13"/>
    <p:sldId id="322" r:id="rId14"/>
    <p:sldId id="27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92E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59" d="100"/>
          <a:sy n="59" d="100"/>
        </p:scale>
        <p:origin x="-1116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7CD1EA-DD8B-444F-BCF6-4803145BCF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73E1C90-9454-4A91-B5F5-9C260AE1DF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0743773-BEDA-4704-9DBA-9731CB2FE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3CAB-9A97-4CE5-8DF7-4D036DCFC2E1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DE9F1CB-992B-46F0-89DD-23D12853C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EED1D3F-81D2-4A3D-AB4C-87BEBC309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D721-6FF7-4C1D-A9F8-CCECF604D5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5479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F42115-1B7F-45A7-B012-28A4E181A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A9FC3B9-943F-4647-9B7C-7354DCD9C7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5DA7AC8-ED9C-4B90-828F-18643E64B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3CAB-9A97-4CE5-8DF7-4D036DCFC2E1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5975F9C-5269-4FB6-B065-769EDF724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5B23D05-1B0F-4594-A1A1-1BADC2745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D721-6FF7-4C1D-A9F8-CCECF604D5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2958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9B90012-07CF-4D38-9A1B-ADFD5150EC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EE8CC6C-7565-4731-BB11-68A855214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7EFD8C9-12CF-4574-9467-B05C60A58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3CAB-9A97-4CE5-8DF7-4D036DCFC2E1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EE13B99-3204-49C0-8CCD-63A27EF55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E6B33A6-B762-434A-B36B-0536E4CB4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D721-6FF7-4C1D-A9F8-CCECF604D5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0735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B08CF6-C54D-4586-BF91-F465928E2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CE6C3E7-9A94-4768-9325-8480E9E7C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25D89DD-2D96-4ABE-8744-7092C99C7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3CAB-9A97-4CE5-8DF7-4D036DCFC2E1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180E6F2-2FFA-4D34-A7F4-EAC21AED4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AEDDEDF-A140-48A8-9A3D-109756C90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D721-6FF7-4C1D-A9F8-CCECF604D5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1538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B92C6D-DFAC-4127-971E-24AC8E073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030F7E7-A6BC-4C30-B5B0-DC64DE761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27F184D-ACA5-4717-937E-6A6295706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3CAB-9A97-4CE5-8DF7-4D036DCFC2E1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EE8C702-04DF-406D-8F6E-F4FA92264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432C478-C83A-4139-82D6-D4D11767E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D721-6FF7-4C1D-A9F8-CCECF604D5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9900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7A6F77-C581-4943-8CF1-0E448023B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296B478-AD0C-4720-8B17-5190A7584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E0EE5D9-89BE-43EF-872E-8C72A973B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60D8E9D-A2A0-4B6E-928C-DE55C596A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3CAB-9A97-4CE5-8DF7-4D036DCFC2E1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B958E6C-C7A3-498F-AE41-FC9027888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332F33C-2DD7-4293-BC72-BCD88B61B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D721-6FF7-4C1D-A9F8-CCECF604D5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9765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F831C0-C0B2-4D72-8852-5FAA4647E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39B59E3-4E50-4E39-88B6-7200E6655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FF301A9-35D5-4F82-90E9-36876DDE11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51C6701-3EAD-424A-83BD-2F866C54CF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681EA20-E541-4236-959F-ECADFD07E2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04E9BFF-325D-4C08-B485-2AD27E5BD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3CAB-9A97-4CE5-8DF7-4D036DCFC2E1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A8E2929-9E7C-4ECB-A277-4AD771179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939CB2D-A145-4700-AF8C-0722A57F3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D721-6FF7-4C1D-A9F8-CCECF604D5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7840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B4FD69-6864-41B2-A699-A13D4EAD2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BAE210F-E36D-452D-A586-F720E5D61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3CAB-9A97-4CE5-8DF7-4D036DCFC2E1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DF48509-78F3-4FDC-A006-C3C56E6E2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622684C-C82D-47B2-BE07-93C8B8EC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D721-6FF7-4C1D-A9F8-CCECF604D5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748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A04A493-CDEC-40B9-A2C4-626C0F73F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3CAB-9A97-4CE5-8DF7-4D036DCFC2E1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7E5F696-4D03-413D-83E5-298599AA7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7A6A6B5-85BD-41EE-9166-CB0D5AA82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D721-6FF7-4C1D-A9F8-CCECF604D5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4152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4A15F6-F065-4E50-A211-D76C2E43A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5850717-3491-481F-A1CA-1665A780B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06A1F64-55B7-4BB7-A49B-94B01C1DF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A468240-E924-4EDB-BECE-7D1573FA8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3CAB-9A97-4CE5-8DF7-4D036DCFC2E1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A36CE7E-7F8C-4FE6-AB0C-265BFABDC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F5E397C-C09E-49FF-B173-346106964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D721-6FF7-4C1D-A9F8-CCECF604D5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857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76DEA0-AFD6-46F4-BB7D-0CDB3359C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56FF3DB-15C2-4AD6-8057-C47C242A38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AFA517A-17E4-4D3C-B8B3-409776011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92AAAA4-BA8A-4E0B-8C4A-8C9F1895F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3CAB-9A97-4CE5-8DF7-4D036DCFC2E1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7047357-30F0-470C-A43B-E7F3B7514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74F52E1-73CA-430A-A8CC-B488C4CC5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D721-6FF7-4C1D-A9F8-CCECF604D5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4195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945B00-4F6B-4A72-AD72-CC929DEA3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327AECF-5630-4829-9444-1A314EDC2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948D50E-5F2B-45EA-BB5A-DE5292153D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C3CAB-9A97-4CE5-8DF7-4D036DCFC2E1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2429520-9D2A-470B-997D-A813C072DD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762EFF6-0160-4BFD-8234-E335E3119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6D721-6FF7-4C1D-A9F8-CCECF604D5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7114CDD-CEB7-4070-972D-9D1B9F269DB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мка 8">
            <a:extLst>
              <a:ext uri="{FF2B5EF4-FFF2-40B4-BE49-F238E27FC236}">
                <a16:creationId xmlns:a16="http://schemas.microsoft.com/office/drawing/2014/main" xmlns="" id="{9592A69B-78FF-4E39-9E16-0C33889F82C1}"/>
              </a:ext>
            </a:extLst>
          </p:cNvPr>
          <p:cNvSpPr/>
          <p:nvPr userDrawn="1"/>
        </p:nvSpPr>
        <p:spPr>
          <a:xfrm>
            <a:off x="-1" y="-1"/>
            <a:ext cx="12191999" cy="6857999"/>
          </a:xfrm>
          <a:prstGeom prst="frame">
            <a:avLst>
              <a:gd name="adj1" fmla="val 2173"/>
            </a:avLst>
          </a:prstGeom>
          <a:pattFill prst="pct80">
            <a:fgClr>
              <a:srgbClr val="7030A0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8006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5.png"/><Relationship Id="rId5" Type="http://schemas.microsoft.com/office/2007/relationships/media" Target="../media/media3.mp3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81848EF4-8DB7-42D9-8B92-F85C0C0D2BFE}"/>
              </a:ext>
            </a:extLst>
          </p:cNvPr>
          <p:cNvSpPr/>
          <p:nvPr/>
        </p:nvSpPr>
        <p:spPr>
          <a:xfrm>
            <a:off x="1844842" y="988291"/>
            <a:ext cx="8277726" cy="3679962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Тема:</a:t>
            </a:r>
          </a:p>
          <a:p>
            <a:pPr algn="ctr"/>
            <a:r>
              <a:rPr lang="ru-RU" sz="6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«От предложения </a:t>
            </a:r>
          </a:p>
          <a:p>
            <a:pPr algn="ctr"/>
            <a:r>
              <a:rPr lang="ru-RU" sz="6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к тексту».</a:t>
            </a:r>
            <a:endParaRPr lang="ru-RU" sz="60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6890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A2EA012-1D27-4C18-BA84-59A9DB29CD6F}"/>
              </a:ext>
            </a:extLst>
          </p:cNvPr>
          <p:cNvSpPr/>
          <p:nvPr/>
        </p:nvSpPr>
        <p:spPr>
          <a:xfrm>
            <a:off x="1695191" y="1536354"/>
            <a:ext cx="3544729" cy="1209040"/>
          </a:xfrm>
          <a:prstGeom prst="rect">
            <a:avLst/>
          </a:prstGeom>
          <a:solidFill>
            <a:srgbClr val="DF92E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1"/>
                </a:solidFill>
              </a:rPr>
              <a:t>бабушка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9C23CBD-444C-48E1-8367-746B27AD3EAE}"/>
              </a:ext>
            </a:extLst>
          </p:cNvPr>
          <p:cNvSpPr/>
          <p:nvPr/>
        </p:nvSpPr>
        <p:spPr>
          <a:xfrm>
            <a:off x="1695192" y="3066589"/>
            <a:ext cx="3544728" cy="1209040"/>
          </a:xfrm>
          <a:prstGeom prst="rect">
            <a:avLst/>
          </a:prstGeom>
          <a:solidFill>
            <a:srgbClr val="DF92E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1"/>
                </a:solidFill>
              </a:rPr>
              <a:t>внук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CB71FE52-870C-4DF7-9AD9-ECCC4BAD5324}"/>
              </a:ext>
            </a:extLst>
          </p:cNvPr>
          <p:cNvSpPr/>
          <p:nvPr/>
        </p:nvSpPr>
        <p:spPr>
          <a:xfrm>
            <a:off x="5689226" y="325929"/>
            <a:ext cx="1933082" cy="68349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?????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888FA0A-DBFE-409A-B81D-4BE8D06531FD}"/>
              </a:ext>
            </a:extLst>
          </p:cNvPr>
          <p:cNvSpPr/>
          <p:nvPr/>
        </p:nvSpPr>
        <p:spPr>
          <a:xfrm>
            <a:off x="5345171" y="3066589"/>
            <a:ext cx="2861569" cy="1209040"/>
          </a:xfrm>
          <a:prstGeom prst="rect">
            <a:avLst/>
          </a:prstGeom>
          <a:solidFill>
            <a:srgbClr val="DF92E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1"/>
                </a:solidFill>
              </a:rPr>
              <a:t>сказка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9656B0E-068C-4DA7-89FC-C425BAB6E3ED}"/>
              </a:ext>
            </a:extLst>
          </p:cNvPr>
          <p:cNvSpPr/>
          <p:nvPr/>
        </p:nvSpPr>
        <p:spPr>
          <a:xfrm>
            <a:off x="5345171" y="1529887"/>
            <a:ext cx="2861569" cy="1209040"/>
          </a:xfrm>
          <a:prstGeom prst="rect">
            <a:avLst/>
          </a:prstGeom>
          <a:solidFill>
            <a:srgbClr val="DF92E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1"/>
                </a:solidFill>
              </a:rPr>
              <a:t>читает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73C650D6-5421-490C-8829-F94FAE673C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785"/>
          <a:stretch/>
        </p:blipFill>
        <p:spPr bwMode="auto">
          <a:xfrm>
            <a:off x="8858508" y="2911647"/>
            <a:ext cx="3276600" cy="394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F8BA389-2680-45AE-A2D8-4CEF103A260D}"/>
              </a:ext>
            </a:extLst>
          </p:cNvPr>
          <p:cNvSpPr/>
          <p:nvPr/>
        </p:nvSpPr>
        <p:spPr>
          <a:xfrm>
            <a:off x="280801" y="1529887"/>
            <a:ext cx="9125209" cy="1209040"/>
          </a:xfrm>
          <a:prstGeom prst="rect">
            <a:avLst/>
          </a:prstGeom>
          <a:solidFill>
            <a:srgbClr val="DF92E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err="1">
                <a:solidFill>
                  <a:schemeClr val="tx1"/>
                </a:solidFill>
              </a:rPr>
              <a:t>бабушкачитаетвнукусказку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6FE26E7A-9EC2-4431-8DCC-78682D77DD36}"/>
              </a:ext>
            </a:extLst>
          </p:cNvPr>
          <p:cNvSpPr/>
          <p:nvPr/>
        </p:nvSpPr>
        <p:spPr>
          <a:xfrm>
            <a:off x="280801" y="3066589"/>
            <a:ext cx="9125209" cy="1209040"/>
          </a:xfrm>
          <a:prstGeom prst="rect">
            <a:avLst/>
          </a:prstGeom>
          <a:solidFill>
            <a:srgbClr val="DF92E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</a:rPr>
              <a:t>Б</a:t>
            </a:r>
            <a:r>
              <a:rPr lang="ru-RU" sz="5400" b="1" dirty="0">
                <a:solidFill>
                  <a:schemeClr val="tx1"/>
                </a:solidFill>
              </a:rPr>
              <a:t>абушка читает внуку сказку</a:t>
            </a:r>
            <a:r>
              <a:rPr lang="ru-RU" sz="5400" b="1" dirty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446902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94FC3B31-0AEE-4DA2-882B-2EA843FFC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244" y="2556246"/>
            <a:ext cx="2487613" cy="365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: изогнутая линия 4">
            <a:extLst>
              <a:ext uri="{FF2B5EF4-FFF2-40B4-BE49-F238E27FC236}">
                <a16:creationId xmlns:a16="http://schemas.microsoft.com/office/drawing/2014/main" xmlns="" id="{7AE1E281-275A-44D2-AEAB-88D49AA70B2A}"/>
              </a:ext>
            </a:extLst>
          </p:cNvPr>
          <p:cNvSpPr/>
          <p:nvPr/>
        </p:nvSpPr>
        <p:spPr>
          <a:xfrm>
            <a:off x="5815070" y="1647652"/>
            <a:ext cx="5420620" cy="3895898"/>
          </a:xfrm>
          <a:prstGeom prst="borderCallout2">
            <a:avLst>
              <a:gd name="adj1" fmla="val 48396"/>
              <a:gd name="adj2" fmla="val -70"/>
              <a:gd name="adj3" fmla="val 82909"/>
              <a:gd name="adj4" fmla="val -11370"/>
              <a:gd name="adj5" fmla="val 62605"/>
              <a:gd name="adj6" fmla="val -78304"/>
            </a:avLst>
          </a:prstGeom>
          <a:solidFill>
            <a:srgbClr val="DF92E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Каждое предложение выражает </a:t>
            </a:r>
          </a:p>
          <a:p>
            <a:pPr algn="ctr"/>
            <a:r>
              <a:rPr lang="ru-RU" sz="4800" b="1" dirty="0">
                <a:solidFill>
                  <a:schemeClr val="tx1"/>
                </a:solidFill>
              </a:rPr>
              <a:t>……………….</a:t>
            </a:r>
          </a:p>
          <a:p>
            <a:pPr algn="ctr"/>
            <a:r>
              <a:rPr lang="ru-RU" sz="4800" b="1" dirty="0">
                <a:solidFill>
                  <a:schemeClr val="tx1"/>
                </a:solidFill>
              </a:rPr>
              <a:t>мысль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B3E481FE-B726-46E9-881A-91B199D927F6}"/>
              </a:ext>
            </a:extLst>
          </p:cNvPr>
          <p:cNvSpPr/>
          <p:nvPr/>
        </p:nvSpPr>
        <p:spPr>
          <a:xfrm>
            <a:off x="6923238" y="4040892"/>
            <a:ext cx="3204284" cy="68349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законченную</a:t>
            </a:r>
          </a:p>
        </p:txBody>
      </p:sp>
    </p:spTree>
    <p:extLst>
      <p:ext uri="{BB962C8B-B14F-4D97-AF65-F5344CB8AC3E}">
        <p14:creationId xmlns:p14="http://schemas.microsoft.com/office/powerpoint/2010/main" xmlns="" val="1132908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9C23CBD-444C-48E1-8367-746B27AD3EAE}"/>
              </a:ext>
            </a:extLst>
          </p:cNvPr>
          <p:cNvSpPr/>
          <p:nvPr/>
        </p:nvSpPr>
        <p:spPr>
          <a:xfrm>
            <a:off x="6221730" y="1459808"/>
            <a:ext cx="4476750" cy="1209040"/>
          </a:xfrm>
          <a:prstGeom prst="rect">
            <a:avLst/>
          </a:prstGeom>
          <a:solidFill>
            <a:srgbClr val="DF92E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1"/>
                </a:solidFill>
              </a:rPr>
              <a:t>курочка Ряба.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CB71FE52-870C-4DF7-9AD9-ECCC4BAD5324}"/>
              </a:ext>
            </a:extLst>
          </p:cNvPr>
          <p:cNvSpPr/>
          <p:nvPr/>
        </p:nvSpPr>
        <p:spPr>
          <a:xfrm>
            <a:off x="2101515" y="320216"/>
            <a:ext cx="8037095" cy="68349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Напиши в тетради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00C0771-C02A-4127-8F4E-91F69DB9922C}"/>
              </a:ext>
            </a:extLst>
          </p:cNvPr>
          <p:cNvSpPr/>
          <p:nvPr/>
        </p:nvSpPr>
        <p:spPr>
          <a:xfrm>
            <a:off x="6221729" y="2895311"/>
            <a:ext cx="4413886" cy="1209040"/>
          </a:xfrm>
          <a:prstGeom prst="rect">
            <a:avLst/>
          </a:prstGeom>
          <a:solidFill>
            <a:srgbClr val="DF92E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1"/>
                </a:solidFill>
              </a:rPr>
              <a:t>яичко.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9AFFCD80-C7A8-4406-9A6C-9B84768299B4}"/>
              </a:ext>
            </a:extLst>
          </p:cNvPr>
          <p:cNvSpPr/>
          <p:nvPr/>
        </p:nvSpPr>
        <p:spPr>
          <a:xfrm>
            <a:off x="6221730" y="4262234"/>
            <a:ext cx="4413885" cy="1209040"/>
          </a:xfrm>
          <a:prstGeom prst="rect">
            <a:avLst/>
          </a:prstGeom>
          <a:solidFill>
            <a:srgbClr val="DF92E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1"/>
                </a:solidFill>
              </a:rPr>
              <a:t>дед да баба.</a:t>
            </a: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xmlns="" id="{3D5AC330-B704-4ECA-A39D-45DC2B32FF2C}"/>
              </a:ext>
            </a:extLst>
          </p:cNvPr>
          <p:cNvCxnSpPr>
            <a:cxnSpLocks/>
          </p:cNvCxnSpPr>
          <p:nvPr/>
        </p:nvCxnSpPr>
        <p:spPr>
          <a:xfrm>
            <a:off x="5268166" y="3429000"/>
            <a:ext cx="981299" cy="136692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8BDA0777-FCEF-466B-A97F-A4619DBC5059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5085285" y="2064328"/>
            <a:ext cx="1136445" cy="286200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F8BB5B1B-886C-44E6-9F7F-723D24ACDF23}"/>
              </a:ext>
            </a:extLst>
          </p:cNvPr>
          <p:cNvCxnSpPr>
            <a:cxnSpLocks/>
          </p:cNvCxnSpPr>
          <p:nvPr/>
        </p:nvCxnSpPr>
        <p:spPr>
          <a:xfrm>
            <a:off x="5086350" y="2064328"/>
            <a:ext cx="1107644" cy="14000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utoShape 2">
            <a:extLst>
              <a:ext uri="{FF2B5EF4-FFF2-40B4-BE49-F238E27FC236}">
                <a16:creationId xmlns:a16="http://schemas.microsoft.com/office/drawing/2014/main" xmlns="" id="{18CF3DC5-79F3-426D-B88E-5E607DB64C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>
            <a:extLst>
              <a:ext uri="{FF2B5EF4-FFF2-40B4-BE49-F238E27FC236}">
                <a16:creationId xmlns:a16="http://schemas.microsoft.com/office/drawing/2014/main" xmlns="" id="{D6557D61-85DE-4A4B-9B6B-07046FF14F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6">
            <a:extLst>
              <a:ext uri="{FF2B5EF4-FFF2-40B4-BE49-F238E27FC236}">
                <a16:creationId xmlns:a16="http://schemas.microsoft.com/office/drawing/2014/main" xmlns="" id="{E145004D-C4A0-4956-9D9A-8496E4EA98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0" name="Picture 8">
            <a:extLst>
              <a:ext uri="{FF2B5EF4-FFF2-40B4-BE49-F238E27FC236}">
                <a16:creationId xmlns:a16="http://schemas.microsoft.com/office/drawing/2014/main" xmlns="" id="{84611407-40B0-4002-AE0F-5522A5F94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2234" y="3704385"/>
            <a:ext cx="3153615" cy="315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A2EA012-1D27-4C18-BA84-59A9DB29CD6F}"/>
              </a:ext>
            </a:extLst>
          </p:cNvPr>
          <p:cNvSpPr/>
          <p:nvPr/>
        </p:nvSpPr>
        <p:spPr>
          <a:xfrm>
            <a:off x="388620" y="1459808"/>
            <a:ext cx="4907281" cy="1209040"/>
          </a:xfrm>
          <a:prstGeom prst="rect">
            <a:avLst/>
          </a:prstGeom>
          <a:solidFill>
            <a:srgbClr val="DF92E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5400" b="1" dirty="0">
                <a:solidFill>
                  <a:schemeClr val="tx1"/>
                </a:solidFill>
              </a:rPr>
              <a:t>Снесла курочка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2697FF2-8AAB-41BF-B8F5-A2098554B2ED}"/>
              </a:ext>
            </a:extLst>
          </p:cNvPr>
          <p:cNvSpPr/>
          <p:nvPr/>
        </p:nvSpPr>
        <p:spPr>
          <a:xfrm>
            <a:off x="367889" y="2824480"/>
            <a:ext cx="4948742" cy="1209040"/>
          </a:xfrm>
          <a:prstGeom prst="rect">
            <a:avLst/>
          </a:prstGeom>
          <a:solidFill>
            <a:srgbClr val="DF92E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1"/>
                </a:solidFill>
              </a:rPr>
              <a:t>Жили-были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70555B5B-7AF7-415A-A748-E0F24EF45FF6}"/>
              </a:ext>
            </a:extLst>
          </p:cNvPr>
          <p:cNvSpPr/>
          <p:nvPr/>
        </p:nvSpPr>
        <p:spPr>
          <a:xfrm>
            <a:off x="367889" y="4262234"/>
            <a:ext cx="4896775" cy="1209040"/>
          </a:xfrm>
          <a:prstGeom prst="rect">
            <a:avLst/>
          </a:prstGeom>
          <a:solidFill>
            <a:srgbClr val="DF92E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1"/>
                </a:solidFill>
              </a:rPr>
              <a:t>Была у них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0AA45E16-8C45-4A66-80FC-8D994D083331}"/>
              </a:ext>
            </a:extLst>
          </p:cNvPr>
          <p:cNvSpPr/>
          <p:nvPr/>
        </p:nvSpPr>
        <p:spPr>
          <a:xfrm>
            <a:off x="5376440" y="3087255"/>
            <a:ext cx="733707" cy="68349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xmlns="" id="{C1343D56-D62C-4E7D-AE9F-205C49246E0F}"/>
              </a:ext>
            </a:extLst>
          </p:cNvPr>
          <p:cNvSpPr/>
          <p:nvPr/>
        </p:nvSpPr>
        <p:spPr>
          <a:xfrm>
            <a:off x="5388930" y="4487343"/>
            <a:ext cx="733707" cy="68349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B1506DF8-2932-4E9E-9145-791EFC7547E1}"/>
              </a:ext>
            </a:extLst>
          </p:cNvPr>
          <p:cNvSpPr/>
          <p:nvPr/>
        </p:nvSpPr>
        <p:spPr>
          <a:xfrm>
            <a:off x="5376439" y="1752459"/>
            <a:ext cx="733707" cy="68349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2894739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94FC3B31-0AEE-4DA2-882B-2EA843FFC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244" y="2556246"/>
            <a:ext cx="2487613" cy="365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: изогнутая линия 4">
            <a:extLst>
              <a:ext uri="{FF2B5EF4-FFF2-40B4-BE49-F238E27FC236}">
                <a16:creationId xmlns:a16="http://schemas.microsoft.com/office/drawing/2014/main" xmlns="" id="{7AE1E281-275A-44D2-AEAB-88D49AA70B2A}"/>
              </a:ext>
            </a:extLst>
          </p:cNvPr>
          <p:cNvSpPr/>
          <p:nvPr/>
        </p:nvSpPr>
        <p:spPr>
          <a:xfrm>
            <a:off x="5117432" y="1647652"/>
            <a:ext cx="6326806" cy="3895898"/>
          </a:xfrm>
          <a:prstGeom prst="borderCallout2">
            <a:avLst>
              <a:gd name="adj1" fmla="val 61572"/>
              <a:gd name="adj2" fmla="val -1429"/>
              <a:gd name="adj3" fmla="val 82909"/>
              <a:gd name="adj4" fmla="val -11370"/>
              <a:gd name="adj5" fmla="val 65488"/>
              <a:gd name="adj6" fmla="val -55991"/>
            </a:avLst>
          </a:prstGeom>
          <a:solidFill>
            <a:srgbClr val="DF92E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4800" b="1" dirty="0" smtClean="0">
                <a:solidFill>
                  <a:srgbClr val="C00000"/>
                </a:solidFill>
              </a:rPr>
              <a:t>Стр.120 упр.234 </a:t>
            </a:r>
            <a:r>
              <a:rPr lang="ru-RU" sz="4800" b="1" dirty="0" smtClean="0">
                <a:solidFill>
                  <a:srgbClr val="C00000"/>
                </a:solidFill>
              </a:rPr>
              <a:t>выполни устно</a:t>
            </a:r>
          </a:p>
          <a:p>
            <a:pPr algn="ctr">
              <a:defRPr/>
            </a:pPr>
            <a:r>
              <a:rPr lang="ru-RU" sz="4800" b="1" dirty="0" smtClean="0">
                <a:solidFill>
                  <a:srgbClr val="C00000"/>
                </a:solidFill>
              </a:rPr>
              <a:t>Стр. </a:t>
            </a:r>
            <a:r>
              <a:rPr lang="ru-RU" sz="4800" b="1" dirty="0" smtClean="0">
                <a:solidFill>
                  <a:srgbClr val="C00000"/>
                </a:solidFill>
              </a:rPr>
              <a:t>121 упр.236 </a:t>
            </a:r>
            <a:r>
              <a:rPr lang="ru-RU" sz="4800" b="1" dirty="0" smtClean="0">
                <a:solidFill>
                  <a:srgbClr val="C00000"/>
                </a:solidFill>
              </a:rPr>
              <a:t>выполни в тетради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ru-RU" sz="4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94022" y="401053"/>
            <a:ext cx="9288379" cy="914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по учебнику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2908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81848EF4-8DB7-42D9-8B92-F85C0C0D2BFE}"/>
              </a:ext>
            </a:extLst>
          </p:cNvPr>
          <p:cNvSpPr/>
          <p:nvPr/>
        </p:nvSpPr>
        <p:spPr>
          <a:xfrm>
            <a:off x="5040629" y="358025"/>
            <a:ext cx="2731771" cy="68349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Итог урока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6EFF816-6C86-4FFE-B20B-B03F669862C2}"/>
              </a:ext>
            </a:extLst>
          </p:cNvPr>
          <p:cNvSpPr/>
          <p:nvPr/>
        </p:nvSpPr>
        <p:spPr>
          <a:xfrm>
            <a:off x="2480310" y="1421881"/>
            <a:ext cx="8147976" cy="923290"/>
          </a:xfrm>
          <a:prstGeom prst="rect">
            <a:avLst/>
          </a:prstGeom>
          <a:solidFill>
            <a:srgbClr val="DF92E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b="1" dirty="0">
                <a:solidFill>
                  <a:schemeClr val="tx1"/>
                </a:solidFill>
              </a:rPr>
              <a:t>Теперь я смогу отличить …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F7725B1-7FF7-4C21-9C82-3C13832E1C10}"/>
              </a:ext>
            </a:extLst>
          </p:cNvPr>
          <p:cNvSpPr/>
          <p:nvPr/>
        </p:nvSpPr>
        <p:spPr>
          <a:xfrm>
            <a:off x="2411730" y="2616717"/>
            <a:ext cx="8216556" cy="923290"/>
          </a:xfrm>
          <a:prstGeom prst="rect">
            <a:avLst/>
          </a:prstGeom>
          <a:solidFill>
            <a:srgbClr val="DF92E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Смогу правильно оформить …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xmlns="" id="{C9CC5098-63E2-4CAF-939A-04A7CBDA6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590" y="3078362"/>
            <a:ext cx="2487613" cy="365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906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81848EF4-8DB7-42D9-8B92-F85C0C0D2BFE}"/>
              </a:ext>
            </a:extLst>
          </p:cNvPr>
          <p:cNvSpPr/>
          <p:nvPr/>
        </p:nvSpPr>
        <p:spPr>
          <a:xfrm>
            <a:off x="4497645" y="322837"/>
            <a:ext cx="3577388" cy="68349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Чистописание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6EFF816-6C86-4FFE-B20B-B03F669862C2}"/>
              </a:ext>
            </a:extLst>
          </p:cNvPr>
          <p:cNvSpPr/>
          <p:nvPr/>
        </p:nvSpPr>
        <p:spPr>
          <a:xfrm>
            <a:off x="4135863" y="1576070"/>
            <a:ext cx="6585477" cy="4264660"/>
          </a:xfrm>
          <a:prstGeom prst="rect">
            <a:avLst/>
          </a:prstGeom>
          <a:solidFill>
            <a:srgbClr val="DF92E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chemeClr val="tx1"/>
              </a:solidFill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F25C6E17-7BE1-4A1D-9551-025B3196F583}"/>
              </a:ext>
            </a:extLst>
          </p:cNvPr>
          <p:cNvCxnSpPr>
            <a:cxnSpLocks/>
          </p:cNvCxnSpPr>
          <p:nvPr/>
        </p:nvCxnSpPr>
        <p:spPr>
          <a:xfrm>
            <a:off x="4366260" y="1771650"/>
            <a:ext cx="595003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931FDC0C-5777-4F4C-A965-C997A570DA0A}"/>
              </a:ext>
            </a:extLst>
          </p:cNvPr>
          <p:cNvCxnSpPr>
            <a:cxnSpLocks/>
          </p:cNvCxnSpPr>
          <p:nvPr/>
        </p:nvCxnSpPr>
        <p:spPr>
          <a:xfrm>
            <a:off x="4366259" y="3677920"/>
            <a:ext cx="59500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A8F18176-5B6E-4BCF-A6B8-4450AC39280C}"/>
              </a:ext>
            </a:extLst>
          </p:cNvPr>
          <p:cNvCxnSpPr>
            <a:cxnSpLocks/>
          </p:cNvCxnSpPr>
          <p:nvPr/>
        </p:nvCxnSpPr>
        <p:spPr>
          <a:xfrm>
            <a:off x="4184577" y="5467905"/>
            <a:ext cx="626244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22CDEB0F-8C63-4BC8-BB42-5DDE82FF6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814" y="3002016"/>
            <a:ext cx="2487613" cy="365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0">
            <a:extLst>
              <a:ext uri="{FF2B5EF4-FFF2-40B4-BE49-F238E27FC236}">
                <a16:creationId xmlns:a16="http://schemas.microsoft.com/office/drawing/2014/main" xmlns="" id="{E980F8F7-8558-4EB3-89E9-89E1F28D7AAC}"/>
              </a:ext>
            </a:extLst>
          </p:cNvPr>
          <p:cNvGrpSpPr>
            <a:grpSpLocks/>
          </p:cNvGrpSpPr>
          <p:nvPr/>
        </p:nvGrpSpPr>
        <p:grpSpPr bwMode="auto">
          <a:xfrm>
            <a:off x="7341279" y="3675460"/>
            <a:ext cx="2545396" cy="1762589"/>
            <a:chOff x="113" y="263"/>
            <a:chExt cx="3355" cy="2875"/>
          </a:xfrm>
        </p:grpSpPr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xmlns="" id="{60F7C36B-7524-484E-841C-9786763C5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7" y="335"/>
              <a:ext cx="1541" cy="2759"/>
            </a:xfrm>
            <a:custGeom>
              <a:avLst/>
              <a:gdLst>
                <a:gd name="T0" fmla="*/ 1001 w 1541"/>
                <a:gd name="T1" fmla="*/ 2281 h 2759"/>
                <a:gd name="T2" fmla="*/ 677 w 1541"/>
                <a:gd name="T3" fmla="*/ 2593 h 2759"/>
                <a:gd name="T4" fmla="*/ 207 w 1541"/>
                <a:gd name="T5" fmla="*/ 2658 h 2759"/>
                <a:gd name="T6" fmla="*/ 16 w 1541"/>
                <a:gd name="T7" fmla="*/ 1984 h 2759"/>
                <a:gd name="T8" fmla="*/ 304 w 1541"/>
                <a:gd name="T9" fmla="*/ 1001 h 2759"/>
                <a:gd name="T10" fmla="*/ 859 w 1541"/>
                <a:gd name="T11" fmla="*/ 253 h 2759"/>
                <a:gd name="T12" fmla="*/ 1251 w 1541"/>
                <a:gd name="T13" fmla="*/ 18 h 2759"/>
                <a:gd name="T14" fmla="*/ 1469 w 1541"/>
                <a:gd name="T15" fmla="*/ 145 h 2759"/>
                <a:gd name="T16" fmla="*/ 1541 w 1541"/>
                <a:gd name="T17" fmla="*/ 577 h 2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1" h="2759">
                  <a:moveTo>
                    <a:pt x="1001" y="2281"/>
                  </a:moveTo>
                  <a:cubicBezTo>
                    <a:pt x="947" y="2333"/>
                    <a:pt x="809" y="2530"/>
                    <a:pt x="677" y="2593"/>
                  </a:cubicBezTo>
                  <a:cubicBezTo>
                    <a:pt x="545" y="2656"/>
                    <a:pt x="317" y="2759"/>
                    <a:pt x="207" y="2658"/>
                  </a:cubicBezTo>
                  <a:cubicBezTo>
                    <a:pt x="97" y="2557"/>
                    <a:pt x="0" y="2260"/>
                    <a:pt x="16" y="1984"/>
                  </a:cubicBezTo>
                  <a:cubicBezTo>
                    <a:pt x="32" y="1708"/>
                    <a:pt x="165" y="1290"/>
                    <a:pt x="304" y="1001"/>
                  </a:cubicBezTo>
                  <a:cubicBezTo>
                    <a:pt x="443" y="712"/>
                    <a:pt x="701" y="417"/>
                    <a:pt x="859" y="253"/>
                  </a:cubicBezTo>
                  <a:cubicBezTo>
                    <a:pt x="1017" y="89"/>
                    <a:pt x="1149" y="36"/>
                    <a:pt x="1251" y="18"/>
                  </a:cubicBezTo>
                  <a:cubicBezTo>
                    <a:pt x="1353" y="0"/>
                    <a:pt x="1421" y="52"/>
                    <a:pt x="1469" y="145"/>
                  </a:cubicBezTo>
                  <a:cubicBezTo>
                    <a:pt x="1517" y="238"/>
                    <a:pt x="1526" y="487"/>
                    <a:pt x="1541" y="577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xmlns="" id="{DCC12585-832A-44F3-8590-ED43A91D2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" y="263"/>
              <a:ext cx="1588" cy="2831"/>
            </a:xfrm>
            <a:custGeom>
              <a:avLst/>
              <a:gdLst>
                <a:gd name="T0" fmla="*/ 547 w 1588"/>
                <a:gd name="T1" fmla="*/ 649 h 2743"/>
                <a:gd name="T2" fmla="*/ 895 w 1588"/>
                <a:gd name="T3" fmla="*/ 193 h 2743"/>
                <a:gd name="T4" fmla="*/ 1384 w 1588"/>
                <a:gd name="T5" fmla="*/ 96 h 2743"/>
                <a:gd name="T6" fmla="*/ 1572 w 1588"/>
                <a:gd name="T7" fmla="*/ 770 h 2743"/>
                <a:gd name="T8" fmla="*/ 1288 w 1588"/>
                <a:gd name="T9" fmla="*/ 1753 h 2743"/>
                <a:gd name="T10" fmla="*/ 741 w 1588"/>
                <a:gd name="T11" fmla="*/ 2501 h 2743"/>
                <a:gd name="T12" fmla="*/ 355 w 1588"/>
                <a:gd name="T13" fmla="*/ 2736 h 2743"/>
                <a:gd name="T14" fmla="*/ 71 w 1588"/>
                <a:gd name="T15" fmla="*/ 2544 h 2743"/>
                <a:gd name="T16" fmla="*/ 0 w 1588"/>
                <a:gd name="T17" fmla="*/ 2220 h 2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8" h="2743">
                  <a:moveTo>
                    <a:pt x="547" y="649"/>
                  </a:moveTo>
                  <a:cubicBezTo>
                    <a:pt x="605" y="573"/>
                    <a:pt x="755" y="285"/>
                    <a:pt x="895" y="193"/>
                  </a:cubicBezTo>
                  <a:cubicBezTo>
                    <a:pt x="1035" y="101"/>
                    <a:pt x="1271" y="0"/>
                    <a:pt x="1384" y="96"/>
                  </a:cubicBezTo>
                  <a:cubicBezTo>
                    <a:pt x="1497" y="192"/>
                    <a:pt x="1588" y="494"/>
                    <a:pt x="1572" y="770"/>
                  </a:cubicBezTo>
                  <a:cubicBezTo>
                    <a:pt x="1556" y="1046"/>
                    <a:pt x="1425" y="1464"/>
                    <a:pt x="1288" y="1753"/>
                  </a:cubicBezTo>
                  <a:cubicBezTo>
                    <a:pt x="1151" y="2042"/>
                    <a:pt x="897" y="2337"/>
                    <a:pt x="741" y="2501"/>
                  </a:cubicBezTo>
                  <a:cubicBezTo>
                    <a:pt x="586" y="2665"/>
                    <a:pt x="466" y="2729"/>
                    <a:pt x="355" y="2736"/>
                  </a:cubicBezTo>
                  <a:cubicBezTo>
                    <a:pt x="243" y="2743"/>
                    <a:pt x="130" y="2630"/>
                    <a:pt x="71" y="2544"/>
                  </a:cubicBezTo>
                  <a:cubicBezTo>
                    <a:pt x="12" y="2458"/>
                    <a:pt x="15" y="2287"/>
                    <a:pt x="0" y="2220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xmlns="" id="{6FDFF7EB-4BB1-4081-8AE2-BB04126E3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8" y="402"/>
              <a:ext cx="1154" cy="2736"/>
            </a:xfrm>
            <a:custGeom>
              <a:avLst/>
              <a:gdLst>
                <a:gd name="T0" fmla="*/ 365 w 1140"/>
                <a:gd name="T1" fmla="*/ 1302 h 2736"/>
                <a:gd name="T2" fmla="*/ 1140 w 1140"/>
                <a:gd name="T3" fmla="*/ 0 h 2736"/>
                <a:gd name="T4" fmla="*/ 12 w 1140"/>
                <a:gd name="T5" fmla="*/ 2688 h 2736"/>
                <a:gd name="T6" fmla="*/ 888 w 1140"/>
                <a:gd name="T7" fmla="*/ 1224 h 2736"/>
                <a:gd name="T8" fmla="*/ 0 w 1140"/>
                <a:gd name="T9" fmla="*/ 2736 h 2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0" h="2736">
                  <a:moveTo>
                    <a:pt x="365" y="1302"/>
                  </a:moveTo>
                  <a:lnTo>
                    <a:pt x="1140" y="0"/>
                  </a:lnTo>
                  <a:lnTo>
                    <a:pt x="12" y="2688"/>
                  </a:lnTo>
                  <a:lnTo>
                    <a:pt x="888" y="1224"/>
                  </a:lnTo>
                  <a:lnTo>
                    <a:pt x="0" y="2736"/>
                  </a:ln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6B8327A6-D9D5-4484-AC1D-A73EBA1A4355}"/>
              </a:ext>
            </a:extLst>
          </p:cNvPr>
          <p:cNvSpPr/>
          <p:nvPr/>
        </p:nvSpPr>
        <p:spPr>
          <a:xfrm>
            <a:off x="7078389" y="4622667"/>
            <a:ext cx="525780" cy="411480"/>
          </a:xfrm>
          <a:prstGeom prst="ellipse">
            <a:avLst/>
          </a:prstGeom>
          <a:solidFill>
            <a:srgbClr val="DF9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ds05.infourok.ru/uploads/ex/0805/000bdb5c-81864304/2/img3.jpg"/>
          <p:cNvPicPr>
            <a:picLocks noChangeAspect="1" noChangeArrowheads="1"/>
          </p:cNvPicPr>
          <p:nvPr/>
        </p:nvPicPr>
        <p:blipFill>
          <a:blip r:embed="rId3"/>
          <a:srcRect l="4584" t="26096" r="7301" b="14976"/>
          <a:stretch>
            <a:fillRect/>
          </a:stretch>
        </p:blipFill>
        <p:spPr bwMode="auto">
          <a:xfrm>
            <a:off x="3048000" y="1524000"/>
            <a:ext cx="8325852" cy="47163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06468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A2EA012-1D27-4C18-BA84-59A9DB29CD6F}"/>
              </a:ext>
            </a:extLst>
          </p:cNvPr>
          <p:cNvSpPr/>
          <p:nvPr/>
        </p:nvSpPr>
        <p:spPr>
          <a:xfrm>
            <a:off x="1685277" y="1496810"/>
            <a:ext cx="5938534" cy="3903865"/>
          </a:xfrm>
          <a:prstGeom prst="rect">
            <a:avLst/>
          </a:prstGeom>
          <a:solidFill>
            <a:srgbClr val="DF92E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tx1"/>
                </a:solidFill>
              </a:rPr>
              <a:t>    </a:t>
            </a:r>
          </a:p>
          <a:p>
            <a:r>
              <a:rPr lang="ru-RU" sz="3200" b="1" dirty="0">
                <a:solidFill>
                  <a:schemeClr val="tx1"/>
                </a:solidFill>
              </a:rPr>
              <a:t>     </a:t>
            </a:r>
            <a:r>
              <a:rPr lang="ru-RU" sz="3600" b="1" dirty="0">
                <a:solidFill>
                  <a:schemeClr val="tx1"/>
                </a:solidFill>
              </a:rPr>
              <a:t>Зима ушла. Солнышко начало греть землю. Весело зажурчали ручьи. Запели птицы на ветвях. Набухшие почки сменила листва. Всё вокруг зазеленело. Все рады весне!</a:t>
            </a:r>
            <a:br>
              <a:rPr lang="ru-RU" sz="3600" b="1" dirty="0">
                <a:solidFill>
                  <a:schemeClr val="tx1"/>
                </a:solidFill>
              </a:rPr>
            </a:b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9C23CBD-444C-48E1-8367-746B27AD3EAE}"/>
              </a:ext>
            </a:extLst>
          </p:cNvPr>
          <p:cNvSpPr/>
          <p:nvPr/>
        </p:nvSpPr>
        <p:spPr>
          <a:xfrm>
            <a:off x="7760971" y="1496811"/>
            <a:ext cx="4263389" cy="3903864"/>
          </a:xfrm>
          <a:prstGeom prst="rect">
            <a:avLst/>
          </a:prstGeom>
          <a:solidFill>
            <a:srgbClr val="DF92E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600" b="1" dirty="0">
              <a:solidFill>
                <a:schemeClr val="tx1"/>
              </a:solidFill>
            </a:endParaRPr>
          </a:p>
          <a:p>
            <a:endParaRPr lang="ru-RU" sz="3600" b="1" dirty="0">
              <a:solidFill>
                <a:schemeClr val="tx1"/>
              </a:solidFill>
            </a:endParaRPr>
          </a:p>
          <a:p>
            <a:r>
              <a:rPr lang="ru-RU" sz="3600" b="1" dirty="0">
                <a:solidFill>
                  <a:schemeClr val="tx1"/>
                </a:solidFill>
              </a:rPr>
              <a:t>Пришла весна.</a:t>
            </a:r>
          </a:p>
          <a:p>
            <a:r>
              <a:rPr lang="ru-RU" sz="3600" b="1" dirty="0">
                <a:solidFill>
                  <a:schemeClr val="tx1"/>
                </a:solidFill>
              </a:rPr>
              <a:t>Мама готовит обед. Сегодня четыре урока. Меня обидел друг. Скоро будет опять зима.</a:t>
            </a:r>
          </a:p>
          <a:p>
            <a:endParaRPr lang="ru-RU" sz="3600" b="1" dirty="0">
              <a:solidFill>
                <a:schemeClr val="tx1"/>
              </a:solidFill>
            </a:endParaRPr>
          </a:p>
          <a:p>
            <a:r>
              <a:rPr lang="ru-RU" sz="3600" b="1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CB71FE52-870C-4DF7-9AD9-ECCC4BAD5324}"/>
              </a:ext>
            </a:extLst>
          </p:cNvPr>
          <p:cNvSpPr/>
          <p:nvPr/>
        </p:nvSpPr>
        <p:spPr>
          <a:xfrm>
            <a:off x="5449455" y="353638"/>
            <a:ext cx="2080490" cy="68349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?????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xmlns="" id="{CC5E65A4-AE44-44E1-BA96-07EB93503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43350"/>
            <a:ext cx="1984931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DF5617B8-9D76-4893-A14F-219C04CE0DE3}"/>
              </a:ext>
            </a:extLst>
          </p:cNvPr>
          <p:cNvSpPr/>
          <p:nvPr/>
        </p:nvSpPr>
        <p:spPr>
          <a:xfrm>
            <a:off x="4015510" y="5820872"/>
            <a:ext cx="2080490" cy="68349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ТЕКСТ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6D41AB56-189A-4B92-951C-330EAAEEDFF3}"/>
              </a:ext>
            </a:extLst>
          </p:cNvPr>
          <p:cNvSpPr/>
          <p:nvPr/>
        </p:nvSpPr>
        <p:spPr>
          <a:xfrm>
            <a:off x="7905520" y="5820872"/>
            <a:ext cx="3844520" cy="68349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ПРЕДЛОЖЕНИЯ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2690074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6EFF816-6C86-4FFE-B20B-B03F669862C2}"/>
              </a:ext>
            </a:extLst>
          </p:cNvPr>
          <p:cNvSpPr/>
          <p:nvPr/>
        </p:nvSpPr>
        <p:spPr>
          <a:xfrm>
            <a:off x="2994342" y="1633219"/>
            <a:ext cx="6203315" cy="1060450"/>
          </a:xfrm>
          <a:prstGeom prst="rect">
            <a:avLst/>
          </a:prstGeom>
          <a:solidFill>
            <a:srgbClr val="DF92E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Что такое текст?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F91F13D-D5C9-4438-9E5D-F5A3C7E1D78D}"/>
              </a:ext>
            </a:extLst>
          </p:cNvPr>
          <p:cNvSpPr/>
          <p:nvPr/>
        </p:nvSpPr>
        <p:spPr>
          <a:xfrm>
            <a:off x="2216728" y="3429000"/>
            <a:ext cx="8541874" cy="1060450"/>
          </a:xfrm>
          <a:prstGeom prst="rect">
            <a:avLst/>
          </a:prstGeom>
          <a:solidFill>
            <a:srgbClr val="DF92E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Что такое предложение?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677D534-7B43-4F61-984F-4EC16F799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52998"/>
            <a:ext cx="2487613" cy="365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7402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A2EA012-1D27-4C18-BA84-59A9DB29CD6F}"/>
              </a:ext>
            </a:extLst>
          </p:cNvPr>
          <p:cNvSpPr/>
          <p:nvPr/>
        </p:nvSpPr>
        <p:spPr>
          <a:xfrm>
            <a:off x="2720340" y="1591310"/>
            <a:ext cx="8949689" cy="3495040"/>
          </a:xfrm>
          <a:prstGeom prst="rect">
            <a:avLst/>
          </a:prstGeom>
          <a:solidFill>
            <a:srgbClr val="DF92E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>
                <a:solidFill>
                  <a:schemeClr val="tx1"/>
                </a:solidFill>
              </a:rPr>
              <a:t>Утром выглянуло ……………. </a:t>
            </a:r>
          </a:p>
          <a:p>
            <a:r>
              <a:rPr lang="ru-RU" sz="4400" b="1" dirty="0">
                <a:solidFill>
                  <a:schemeClr val="tx1"/>
                </a:solidFill>
              </a:rPr>
              <a:t>Засверкали сосульки на …….. Растаяли льдинки на ………. </a:t>
            </a:r>
          </a:p>
          <a:p>
            <a:r>
              <a:rPr lang="ru-RU" sz="4400" b="1" dirty="0">
                <a:solidFill>
                  <a:schemeClr val="tx1"/>
                </a:solidFill>
              </a:rPr>
              <a:t>Весело зачирикали ……….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CB71FE52-870C-4DF7-9AD9-ECCC4BAD5324}"/>
              </a:ext>
            </a:extLst>
          </p:cNvPr>
          <p:cNvSpPr/>
          <p:nvPr/>
        </p:nvSpPr>
        <p:spPr>
          <a:xfrm>
            <a:off x="1203157" y="472526"/>
            <a:ext cx="9978189" cy="683490"/>
          </a:xfrm>
          <a:prstGeom prst="roundRect">
            <a:avLst>
              <a:gd name="adj" fmla="val 0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Дополни, </a:t>
            </a:r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озаглавь и напиши в тетради.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xmlns="" id="{CC5E65A4-AE44-44E1-BA96-07EB93503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814" y="3002016"/>
            <a:ext cx="2487613" cy="365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6D0D0158-6DCF-4A56-B54A-3A3304FF4F7A}"/>
              </a:ext>
            </a:extLst>
          </p:cNvPr>
          <p:cNvSpPr/>
          <p:nvPr/>
        </p:nvSpPr>
        <p:spPr>
          <a:xfrm>
            <a:off x="7115174" y="2023172"/>
            <a:ext cx="2785110" cy="547713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солнышко.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7F2343A1-A1DC-4713-9034-21CDF4E3C2DE}"/>
              </a:ext>
            </a:extLst>
          </p:cNvPr>
          <p:cNvSpPr/>
          <p:nvPr/>
        </p:nvSpPr>
        <p:spPr>
          <a:xfrm>
            <a:off x="8698230" y="2791117"/>
            <a:ext cx="2028824" cy="547713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крыше.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30BB93D7-CF32-4696-A0FD-BE3C316ADDFB}"/>
              </a:ext>
            </a:extLst>
          </p:cNvPr>
          <p:cNvSpPr/>
          <p:nvPr/>
        </p:nvSpPr>
        <p:spPr>
          <a:xfrm>
            <a:off x="8078152" y="3447821"/>
            <a:ext cx="1634490" cy="547713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окне.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35531B6E-CBD7-49A8-A2B4-A9E3CA864C2C}"/>
              </a:ext>
            </a:extLst>
          </p:cNvPr>
          <p:cNvSpPr/>
          <p:nvPr/>
        </p:nvSpPr>
        <p:spPr>
          <a:xfrm>
            <a:off x="7672387" y="4188980"/>
            <a:ext cx="2446020" cy="68349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воробьи.</a:t>
            </a:r>
          </a:p>
        </p:txBody>
      </p:sp>
    </p:spTree>
    <p:extLst>
      <p:ext uri="{BB962C8B-B14F-4D97-AF65-F5344CB8AC3E}">
        <p14:creationId xmlns:p14="http://schemas.microsoft.com/office/powerpoint/2010/main" xmlns="" val="3934313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B3E481FE-B726-46E9-881A-91B199D927F6}"/>
              </a:ext>
            </a:extLst>
          </p:cNvPr>
          <p:cNvSpPr/>
          <p:nvPr/>
        </p:nvSpPr>
        <p:spPr>
          <a:xfrm>
            <a:off x="4315906" y="472948"/>
            <a:ext cx="4329058" cy="68349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Что такое текст?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94FC3B31-0AEE-4DA2-882B-2EA843FFC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244" y="2556246"/>
            <a:ext cx="2487613" cy="365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: изогнутая линия 4">
            <a:extLst>
              <a:ext uri="{FF2B5EF4-FFF2-40B4-BE49-F238E27FC236}">
                <a16:creationId xmlns:a16="http://schemas.microsoft.com/office/drawing/2014/main" xmlns="" id="{7AE1E281-275A-44D2-AEAB-88D49AA70B2A}"/>
              </a:ext>
            </a:extLst>
          </p:cNvPr>
          <p:cNvSpPr/>
          <p:nvPr/>
        </p:nvSpPr>
        <p:spPr>
          <a:xfrm>
            <a:off x="5815070" y="1647652"/>
            <a:ext cx="5420620" cy="3895898"/>
          </a:xfrm>
          <a:prstGeom prst="borderCallout2">
            <a:avLst>
              <a:gd name="adj1" fmla="val 48396"/>
              <a:gd name="adj2" fmla="val -70"/>
              <a:gd name="adj3" fmla="val 82909"/>
              <a:gd name="adj4" fmla="val -11370"/>
              <a:gd name="adj5" fmla="val 62605"/>
              <a:gd name="adj6" fmla="val -78304"/>
            </a:avLst>
          </a:prstGeom>
          <a:solidFill>
            <a:srgbClr val="DF92E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Текст состоит из предложений. Предложения в тексте связаны между собой по смыслу. Текст можно озаглавить.</a:t>
            </a:r>
          </a:p>
        </p:txBody>
      </p:sp>
    </p:spTree>
    <p:extLst>
      <p:ext uri="{BB962C8B-B14F-4D97-AF65-F5344CB8AC3E}">
        <p14:creationId xmlns:p14="http://schemas.microsoft.com/office/powerpoint/2010/main" xmlns="" val="1314778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81848EF4-8DB7-42D9-8B92-F85C0C0D2BFE}"/>
              </a:ext>
            </a:extLst>
          </p:cNvPr>
          <p:cNvSpPr/>
          <p:nvPr/>
        </p:nvSpPr>
        <p:spPr>
          <a:xfrm>
            <a:off x="3910675" y="392315"/>
            <a:ext cx="6918037" cy="68349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Весело зачирикали воробьи.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xmlns="" id="{C9404571-F851-4E81-916F-E627721F6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814" y="3002016"/>
            <a:ext cx="2487613" cy="365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FD8BF58-E4CF-4478-95C6-42B6F36E09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127" t="36833" r="36447" b="43334"/>
          <a:stretch/>
        </p:blipFill>
        <p:spPr>
          <a:xfrm>
            <a:off x="4469130" y="1698996"/>
            <a:ext cx="5546437" cy="36527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Воробей полевой - Чириканье почти как у домового воробья, несколько нежнее, благозвучнее. (www.hotplayer.ru)">
            <a:hlinkClick r:id="" action="ppaction://media"/>
            <a:extLst>
              <a:ext uri="{FF2B5EF4-FFF2-40B4-BE49-F238E27FC236}">
                <a16:creationId xmlns:a16="http://schemas.microsoft.com/office/drawing/2014/main" xmlns="" id="{0C2B38CB-1211-4532-8E98-084686DFEC0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22960" y="5825490"/>
            <a:ext cx="422910" cy="42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298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94FC3B31-0AEE-4DA2-882B-2EA843FFC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244" y="2556246"/>
            <a:ext cx="2487613" cy="365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: изогнутая линия 4">
            <a:extLst>
              <a:ext uri="{FF2B5EF4-FFF2-40B4-BE49-F238E27FC236}">
                <a16:creationId xmlns:a16="http://schemas.microsoft.com/office/drawing/2014/main" xmlns="" id="{7AE1E281-275A-44D2-AEAB-88D49AA70B2A}"/>
              </a:ext>
            </a:extLst>
          </p:cNvPr>
          <p:cNvSpPr/>
          <p:nvPr/>
        </p:nvSpPr>
        <p:spPr>
          <a:xfrm>
            <a:off x="5815070" y="1647652"/>
            <a:ext cx="5226310" cy="3267248"/>
          </a:xfrm>
          <a:prstGeom prst="borderCallout2">
            <a:avLst>
              <a:gd name="adj1" fmla="val 48396"/>
              <a:gd name="adj2" fmla="val -70"/>
              <a:gd name="adj3" fmla="val 82909"/>
              <a:gd name="adj4" fmla="val -11370"/>
              <a:gd name="adj5" fmla="val 76948"/>
              <a:gd name="adj6" fmla="val -78523"/>
            </a:avLst>
          </a:prstGeom>
          <a:solidFill>
            <a:srgbClr val="DF92E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Как в устной речи предложения отделяются друг от друга?</a:t>
            </a:r>
          </a:p>
        </p:txBody>
      </p:sp>
    </p:spTree>
    <p:extLst>
      <p:ext uri="{BB962C8B-B14F-4D97-AF65-F5344CB8AC3E}">
        <p14:creationId xmlns:p14="http://schemas.microsoft.com/office/powerpoint/2010/main" xmlns="" val="3336596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94FC3B31-0AEE-4DA2-882B-2EA843FFC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244" y="2556246"/>
            <a:ext cx="2487613" cy="365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: изогнутая линия 4">
            <a:extLst>
              <a:ext uri="{FF2B5EF4-FFF2-40B4-BE49-F238E27FC236}">
                <a16:creationId xmlns:a16="http://schemas.microsoft.com/office/drawing/2014/main" xmlns="" id="{7AE1E281-275A-44D2-AEAB-88D49AA70B2A}"/>
              </a:ext>
            </a:extLst>
          </p:cNvPr>
          <p:cNvSpPr/>
          <p:nvPr/>
        </p:nvSpPr>
        <p:spPr>
          <a:xfrm>
            <a:off x="5815070" y="1647652"/>
            <a:ext cx="5226310" cy="3267248"/>
          </a:xfrm>
          <a:prstGeom prst="borderCallout2">
            <a:avLst>
              <a:gd name="adj1" fmla="val 48396"/>
              <a:gd name="adj2" fmla="val -70"/>
              <a:gd name="adj3" fmla="val 82909"/>
              <a:gd name="adj4" fmla="val -11370"/>
              <a:gd name="adj5" fmla="val 76948"/>
              <a:gd name="adj6" fmla="val -78523"/>
            </a:avLst>
          </a:prstGeom>
          <a:solidFill>
            <a:srgbClr val="DF92E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Как в письменной речи предложения отделяются друг от друга?</a:t>
            </a:r>
          </a:p>
        </p:txBody>
      </p:sp>
    </p:spTree>
    <p:extLst>
      <p:ext uri="{BB962C8B-B14F-4D97-AF65-F5344CB8AC3E}">
        <p14:creationId xmlns:p14="http://schemas.microsoft.com/office/powerpoint/2010/main" xmlns="" val="2050961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213</Words>
  <Application>Microsoft Office PowerPoint</Application>
  <PresentationFormat>Произвольный</PresentationFormat>
  <Paragraphs>57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</dc:creator>
  <cp:lastModifiedBy>Колледж</cp:lastModifiedBy>
  <cp:revision>119</cp:revision>
  <dcterms:created xsi:type="dcterms:W3CDTF">2019-11-21T16:09:58Z</dcterms:created>
  <dcterms:modified xsi:type="dcterms:W3CDTF">2020-05-06T13:12:49Z</dcterms:modified>
</cp:coreProperties>
</file>