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78" r:id="rId8"/>
    <p:sldId id="284" r:id="rId9"/>
    <p:sldId id="290" r:id="rId10"/>
    <p:sldId id="285" r:id="rId11"/>
    <p:sldId id="257" r:id="rId12"/>
    <p:sldId id="287" r:id="rId13"/>
    <p:sldId id="289" r:id="rId14"/>
    <p:sldId id="258" r:id="rId15"/>
    <p:sldId id="259" r:id="rId16"/>
    <p:sldId id="260" r:id="rId17"/>
    <p:sldId id="288" r:id="rId18"/>
    <p:sldId id="261" r:id="rId19"/>
    <p:sldId id="262" r:id="rId20"/>
    <p:sldId id="263" r:id="rId21"/>
    <p:sldId id="264" r:id="rId22"/>
    <p:sldId id="265" r:id="rId23"/>
    <p:sldId id="266" r:id="rId24"/>
    <p:sldId id="279" r:id="rId25"/>
    <p:sldId id="267" r:id="rId26"/>
    <p:sldId id="268" r:id="rId27"/>
    <p:sldId id="273" r:id="rId28"/>
    <p:sldId id="274" r:id="rId29"/>
    <p:sldId id="269" r:id="rId30"/>
    <p:sldId id="270" r:id="rId31"/>
    <p:sldId id="286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albina_yarmuchametova76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9570" name="Picture 2" descr="https://cf.ppt-online.org/files/slide/z/ZEeOlq8kD9I5Kw2RVuj4rfF7tmSQxHzB16dMJY/slide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0" y="1844824"/>
            <a:ext cx="9144000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5890"/>
            <a:ext cx="8229600" cy="2908920"/>
          </a:xfrm>
          <a:solidFill>
            <a:srgbClr val="FFFF00"/>
          </a:solidFill>
        </p:spPr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ru-RU" sz="1600" kern="0" dirty="0" smtClean="0">
                <a:solidFill>
                  <a:srgbClr val="373737"/>
                </a:solidFill>
                <a:effectLst/>
                <a:latin typeface="Bookman Old Style" pitchFamily="18" charset="0"/>
              </a:rPr>
              <a:t>     В 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пределах Восточной Сибири четко выделяются </a:t>
            </a:r>
            <a:r>
              <a:rPr lang="ru-RU" sz="1600" b="1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равнинные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и </a:t>
            </a:r>
            <a:r>
              <a:rPr lang="ru-RU" sz="1600" b="1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горные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территории. Наиболее значительная равнина — </a:t>
            </a:r>
            <a:r>
              <a:rPr lang="ru-RU" sz="1600" b="1" i="1" kern="0" dirty="0">
                <a:solidFill>
                  <a:srgbClr val="FF0000"/>
                </a:solidFill>
                <a:effectLst/>
                <a:latin typeface="Bookman Old Style" pitchFamily="18" charset="0"/>
              </a:rPr>
              <a:t>Среднесибирское плоскогорье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. С осадочным чехлом Сибирской платформы связано образование крупнейшего в Сибири </a:t>
            </a:r>
            <a:r>
              <a:rPr lang="ru-RU" sz="1600" i="1" u="sng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каменноугольного</a:t>
            </a:r>
            <a:r>
              <a:rPr lang="ru-RU" sz="1600" i="1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месторождения 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— </a:t>
            </a:r>
            <a:r>
              <a:rPr lang="ru-RU" sz="1600" b="1" u="sng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Тунгусского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. К осадочным породам прогибов на окраинах платформы и за ее пределами приурочены запасы </a:t>
            </a:r>
            <a:r>
              <a:rPr lang="ru-RU" sz="1600" i="1" u="sng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бурого угля </a:t>
            </a:r>
            <a:r>
              <a:rPr lang="ru-RU" sz="1600" kern="0" dirty="0">
                <a:solidFill>
                  <a:srgbClr val="FF0000"/>
                </a:solidFill>
                <a:effectLst/>
                <a:latin typeface="Bookman Old Style" pitchFamily="18" charset="0"/>
              </a:rPr>
              <a:t>Канско-Ачинского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и </a:t>
            </a:r>
            <a:r>
              <a:rPr lang="ru-RU" sz="1600" kern="0" dirty="0">
                <a:solidFill>
                  <a:srgbClr val="FF0000"/>
                </a:solidFill>
                <a:effectLst/>
                <a:latin typeface="Bookman Old Style" pitchFamily="18" charset="0"/>
              </a:rPr>
              <a:t>Ленского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бассейнов. На </a:t>
            </a:r>
            <a:r>
              <a:rPr lang="ru-RU" sz="1600" i="1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Центрально-Якутской низменности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открыты месторождения природного газа. </a:t>
            </a:r>
          </a:p>
          <a:p>
            <a:pPr marL="0" lvl="0" indent="0" eaLnBrk="0" fontAlgn="base" hangingPunct="0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    В </a:t>
            </a:r>
            <a:r>
              <a:rPr lang="ru-RU" sz="1600" i="1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горных районах 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Восточно-Сибирского района располагаются запасы </a:t>
            </a:r>
            <a:r>
              <a:rPr lang="ru-RU" sz="1600" i="1" u="sng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руд черных и цветных металлов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. Уникальными являются месторождения </a:t>
            </a:r>
            <a:r>
              <a:rPr lang="ru-RU" sz="1600" i="1" u="sng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меди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(в районе Норильска), </a:t>
            </a:r>
            <a:r>
              <a:rPr lang="ru-RU" sz="1600" i="1" u="sng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полиметаллов</a:t>
            </a:r>
            <a:r>
              <a:rPr lang="ru-RU" sz="1600" kern="0" dirty="0">
                <a:solidFill>
                  <a:srgbClr val="373737"/>
                </a:solidFill>
                <a:effectLst/>
                <a:latin typeface="Bookman Old Style" pitchFamily="18" charset="0"/>
              </a:rPr>
              <a:t> (низовья Ангары).</a:t>
            </a:r>
            <a:r>
              <a:rPr lang="ru-RU" sz="1600" kern="0" dirty="0">
                <a:solidFill>
                  <a:srgbClr val="373737"/>
                </a:solidFill>
                <a:effectLst/>
                <a:latin typeface="Opensans"/>
              </a:rPr>
              <a:t> </a:t>
            </a:r>
            <a:endParaRPr lang="ru-RU" sz="1600" kern="0" dirty="0">
              <a:solidFill>
                <a:srgbClr val="EAEAEA"/>
              </a:solidFill>
              <a:effectLst/>
              <a:latin typeface="Verdan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39976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9810" name="AutoShape 2" descr="https://ds05.infourok.ru/uploads/ex/0599/000f3450-553b5a67/640/img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9812" name="Picture 4" descr="https://ds05.infourok.ru/uploads/ex/0599/000f3450-553b5a67/640/img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32857"/>
            <a:ext cx="8784976" cy="3744416"/>
          </a:xfrm>
        </p:spPr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ru-RU" sz="2000" b="1" i="1" kern="0" dirty="0" smtClean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      Район 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расположен в азиатской части России, граничит с </a:t>
            </a:r>
            <a:r>
              <a:rPr lang="ru-RU" sz="2000" b="1" i="1" u="sng" kern="0" dirty="0">
                <a:solidFill>
                  <a:srgbClr val="FFFF00"/>
                </a:solidFill>
                <a:latin typeface="Georgia" pitchFamily="18" charset="0"/>
              </a:rPr>
              <a:t>Монголией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 и </a:t>
            </a:r>
            <a:r>
              <a:rPr lang="ru-RU" sz="2000" b="1" i="1" u="sng" kern="0" dirty="0">
                <a:solidFill>
                  <a:srgbClr val="FFFF00"/>
                </a:solidFill>
                <a:latin typeface="Georgia" pitchFamily="18" charset="0"/>
              </a:rPr>
              <a:t>Китаем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 и простирается до берегов </a:t>
            </a:r>
            <a:r>
              <a:rPr lang="ru-RU" sz="2000" b="1" i="1" u="sng" kern="0" dirty="0">
                <a:solidFill>
                  <a:srgbClr val="FFFF00"/>
                </a:solidFill>
                <a:latin typeface="Georgia" pitchFamily="18" charset="0"/>
              </a:rPr>
              <a:t>Северного Ледовитого океана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. Почти 25% территории района находится севернее Полярного круга. </a:t>
            </a:r>
          </a:p>
          <a:p>
            <a:pPr marL="0" lvl="0" indent="0" eaLnBrk="0" fontAlgn="base" hangingPunct="0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endParaRPr lang="ru-RU" sz="2000" b="1" i="1" kern="0" dirty="0">
              <a:solidFill>
                <a:srgbClr val="C8C8C8">
                  <a:lumMod val="20000"/>
                  <a:lumOff val="80000"/>
                </a:srgbClr>
              </a:solidFill>
              <a:latin typeface="Georgia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     </a:t>
            </a:r>
            <a:r>
              <a:rPr lang="ru-RU" sz="2000" b="1" i="1" u="sng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Климат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 района </a:t>
            </a:r>
            <a:r>
              <a:rPr lang="ru-RU" sz="2000" b="1" i="1" u="sng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резко континентальный и холодный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, лето относительно теплое. Средние  температуры </a:t>
            </a:r>
            <a:r>
              <a:rPr lang="ru-RU" sz="2000" b="1" i="1" kern="0" dirty="0">
                <a:solidFill>
                  <a:srgbClr val="FFFFCC">
                    <a:lumMod val="90000"/>
                  </a:srgbClr>
                </a:solidFill>
                <a:latin typeface="Georgia" pitchFamily="18" charset="0"/>
              </a:rPr>
              <a:t>января от -36°С на севере до -18°С на юге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, </a:t>
            </a:r>
            <a:r>
              <a:rPr lang="ru-RU" sz="2000" b="1" i="1" kern="0" dirty="0">
                <a:solidFill>
                  <a:srgbClr val="FFFF00"/>
                </a:solidFill>
                <a:latin typeface="Georgia" pitchFamily="18" charset="0"/>
              </a:rPr>
              <a:t>июля — от +13°С на севере до +20°С на юге</a:t>
            </a:r>
            <a:r>
              <a:rPr lang="ru-RU" sz="2000" b="1" i="1" kern="0" dirty="0">
                <a:solidFill>
                  <a:srgbClr val="C8C8C8">
                    <a:lumMod val="20000"/>
                    <a:lumOff val="80000"/>
                  </a:srgbClr>
                </a:solidFill>
                <a:latin typeface="Georgia" pitchFamily="18" charset="0"/>
              </a:rPr>
              <a:t>. На севере распространена вечная мерзлота.</a:t>
            </a:r>
            <a:endParaRPr lang="ru-RU" sz="2000" b="1" i="1" kern="0" dirty="0">
              <a:solidFill>
                <a:srgbClr val="C8C8C8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8183" y="6165304"/>
            <a:ext cx="2587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00"/>
                </a:solidFill>
                <a:latin typeface="Constantia" pitchFamily="18" charset="0"/>
              </a:rPr>
              <a:t>Горы  </a:t>
            </a:r>
            <a:r>
              <a:rPr lang="ru-RU" sz="2400" b="1" dirty="0" err="1">
                <a:solidFill>
                  <a:srgbClr val="FFFF00"/>
                </a:solidFill>
                <a:latin typeface="Constantia" pitchFamily="18" charset="0"/>
              </a:rPr>
              <a:t>Бырранга</a:t>
            </a:r>
            <a:endParaRPr lang="ru-RU" sz="2400" b="1" dirty="0">
              <a:solidFill>
                <a:srgbClr val="FFFF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9540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5527"/>
            <a:ext cx="8712968" cy="2692896"/>
          </a:xfrm>
        </p:spPr>
        <p:txBody>
          <a:bodyPr/>
          <a:lstStyle/>
          <a:p>
            <a:pPr marL="0" lvl="0" indent="0" algn="ctr" eaLnBrk="0" fontAlgn="base" hangingPunct="0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ru-RU" sz="2800" b="1" kern="0" dirty="0">
                <a:solidFill>
                  <a:srgbClr val="000000"/>
                </a:solidFill>
                <a:latin typeface="Monotype Corsiva" pitchFamily="66" charset="0"/>
              </a:rPr>
              <a:t>На островах Ледовитого океана расположены </a:t>
            </a:r>
            <a:r>
              <a:rPr lang="ru-RU" sz="2800" b="1" kern="0" dirty="0">
                <a:solidFill>
                  <a:srgbClr val="FF0000"/>
                </a:solidFill>
                <a:latin typeface="Monotype Corsiva" pitchFamily="66" charset="0"/>
              </a:rPr>
              <a:t>арктические пустыни</a:t>
            </a:r>
            <a:r>
              <a:rPr lang="ru-RU" sz="2800" b="1" kern="0" dirty="0">
                <a:solidFill>
                  <a:srgbClr val="000000"/>
                </a:solidFill>
                <a:latin typeface="Monotype Corsiva" pitchFamily="66" charset="0"/>
              </a:rPr>
              <a:t> с одним из самых низких температурных режимов на Земле. Снежный покров тут лежит круглый год. Вблизи побережья океана расположена зона </a:t>
            </a:r>
            <a:r>
              <a:rPr lang="ru-RU" sz="2800" b="1" kern="0" dirty="0">
                <a:solidFill>
                  <a:srgbClr val="FF0000"/>
                </a:solidFill>
                <a:latin typeface="Monotype Corsiva" pitchFamily="66" charset="0"/>
              </a:rPr>
              <a:t>тундры</a:t>
            </a:r>
            <a:r>
              <a:rPr lang="ru-RU" sz="2800" b="1" kern="0" dirty="0">
                <a:solidFill>
                  <a:srgbClr val="000000"/>
                </a:solidFill>
                <a:latin typeface="Monotype Corsiva" pitchFamily="66" charset="0"/>
              </a:rPr>
              <a:t>. Немного южнее расположена </a:t>
            </a:r>
            <a:r>
              <a:rPr lang="ru-RU" sz="2800" b="1" kern="0" dirty="0">
                <a:solidFill>
                  <a:srgbClr val="FF0000"/>
                </a:solidFill>
                <a:latin typeface="Monotype Corsiva" pitchFamily="66" charset="0"/>
              </a:rPr>
              <a:t>лесотундра</a:t>
            </a:r>
            <a:r>
              <a:rPr lang="ru-RU" sz="2800" b="1" kern="0" dirty="0">
                <a:solidFill>
                  <a:srgbClr val="000000"/>
                </a:solidFill>
                <a:latin typeface="Monotype Corsiva" pitchFamily="66" charset="0"/>
              </a:rPr>
              <a:t> с невысокой растительностью, прохладным летом и холодной зимой. </a:t>
            </a:r>
            <a:endParaRPr lang="ru-RU" sz="2800" kern="0" dirty="0">
              <a:solidFill>
                <a:srgbClr val="EAEAE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80529" y="6006479"/>
            <a:ext cx="5832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C8C8C8">
                    <a:lumMod val="20000"/>
                    <a:lumOff val="80000"/>
                  </a:srgbClr>
                </a:solidFill>
                <a:effectLst/>
                <a:uLnTx/>
                <a:uFillTx/>
                <a:latin typeface="Constantia" pitchFamily="18" charset="0"/>
              </a:rPr>
              <a:t>Среднесибирское  плоскогорье</a:t>
            </a:r>
          </a:p>
        </p:txBody>
      </p:sp>
    </p:spTree>
    <p:extLst>
      <p:ext uri="{BB962C8B-B14F-4D97-AF65-F5344CB8AC3E}">
        <p14:creationId xmlns:p14="http://schemas.microsoft.com/office/powerpoint/2010/main" xmlns="" val="424534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8172400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136" y="16202"/>
            <a:ext cx="8138864" cy="4800600"/>
          </a:xfrm>
        </p:spPr>
        <p:txBody>
          <a:bodyPr/>
          <a:lstStyle/>
          <a:p>
            <a:pPr marL="0" lvl="0" indent="0">
              <a:buClr>
                <a:srgbClr val="3891A7"/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latin typeface="Constantia" pitchFamily="18" charset="0"/>
              </a:rPr>
              <a:t>     Далее 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на юг следует </a:t>
            </a:r>
            <a:r>
              <a:rPr lang="ru-RU" sz="1800" b="1" i="1" dirty="0">
                <a:solidFill>
                  <a:srgbClr val="FF0000"/>
                </a:solidFill>
                <a:latin typeface="Constantia" pitchFamily="18" charset="0"/>
              </a:rPr>
              <a:t>тайга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. Данная зона занимает большую часть В-С ЭР. Её отличительной чертой является густая растительность, представленная главным образом высокими деревьями. </a:t>
            </a:r>
            <a:r>
              <a:rPr lang="ru-RU" sz="1800" i="1" dirty="0">
                <a:solidFill>
                  <a:prstClr val="black"/>
                </a:solidFill>
                <a:latin typeface="Constantia" pitchFamily="18" charset="0"/>
              </a:rPr>
              <a:t>Лето тут жаркое, а зима суровая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. Южнее расположены поочередно зоны </a:t>
            </a:r>
            <a:r>
              <a:rPr lang="ru-RU" sz="1800" b="1" i="1" dirty="0">
                <a:solidFill>
                  <a:srgbClr val="FF0000"/>
                </a:solidFill>
                <a:latin typeface="Constantia" pitchFamily="18" charset="0"/>
              </a:rPr>
              <a:t>лесостепи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 и </a:t>
            </a:r>
            <a:r>
              <a:rPr lang="ru-RU" sz="1800" b="1" i="1" dirty="0">
                <a:solidFill>
                  <a:srgbClr val="FF0000"/>
                </a:solidFill>
                <a:latin typeface="Constantia" pitchFamily="18" charset="0"/>
              </a:rPr>
              <a:t>степи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. Они выделяются </a:t>
            </a:r>
            <a:r>
              <a:rPr lang="ru-RU" sz="1800" i="1" dirty="0">
                <a:solidFill>
                  <a:prstClr val="black"/>
                </a:solidFill>
                <a:latin typeface="Constantia" pitchFamily="18" charset="0"/>
              </a:rPr>
              <a:t>жарким летом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 и сравнительно </a:t>
            </a:r>
            <a:r>
              <a:rPr lang="ru-RU" sz="1800" i="1" dirty="0">
                <a:solidFill>
                  <a:prstClr val="black"/>
                </a:solidFill>
                <a:latin typeface="Constantia" pitchFamily="18" charset="0"/>
              </a:rPr>
              <a:t>прохладной зимой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. В степи летом выпадает очень маленькое количество осадков, и растительность представлена низкорастущими растениями. Зона </a:t>
            </a:r>
            <a:r>
              <a:rPr lang="ru-RU" sz="1800" dirty="0" err="1">
                <a:solidFill>
                  <a:prstClr val="black"/>
                </a:solidFill>
                <a:latin typeface="Constantia" pitchFamily="18" charset="0"/>
              </a:rPr>
              <a:t>лесостепей</a:t>
            </a: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 и степей занимает довольно маленькую территорию.</a:t>
            </a:r>
          </a:p>
          <a:p>
            <a:pPr marL="0" lvl="0" indent="0">
              <a:buClr>
                <a:srgbClr val="3891A7"/>
              </a:buClr>
              <a:buNone/>
            </a:pPr>
            <a:endParaRPr lang="ru-RU" sz="1000" dirty="0">
              <a:solidFill>
                <a:prstClr val="black"/>
              </a:solidFill>
              <a:latin typeface="Constantia" pitchFamily="18" charset="0"/>
            </a:endParaRPr>
          </a:p>
          <a:p>
            <a:pPr marL="0" lvl="0" indent="0">
              <a:buClr>
                <a:srgbClr val="3891A7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Constantia" pitchFamily="18" charset="0"/>
              </a:rPr>
              <a:t>       </a:t>
            </a:r>
            <a:r>
              <a:rPr lang="ru-RU" sz="1800" b="1" dirty="0">
                <a:solidFill>
                  <a:srgbClr val="FFFF00"/>
                </a:solidFill>
                <a:latin typeface="Constantia" pitchFamily="18" charset="0"/>
              </a:rPr>
              <a:t>Данный ЭР отмечен </a:t>
            </a:r>
            <a:r>
              <a:rPr lang="ru-RU" sz="1800" b="1" i="1" u="sng" dirty="0">
                <a:solidFill>
                  <a:srgbClr val="FFFF00"/>
                </a:solidFill>
                <a:latin typeface="Constantia" pitchFamily="18" charset="0"/>
              </a:rPr>
              <a:t>резко континентальным </a:t>
            </a:r>
            <a:r>
              <a:rPr lang="ru-RU" sz="1800" b="1" dirty="0">
                <a:solidFill>
                  <a:srgbClr val="FFFF00"/>
                </a:solidFill>
                <a:latin typeface="Constantia" pitchFamily="18" charset="0"/>
              </a:rPr>
              <a:t>типом климата. Это объясняется значительной отдаленностью от теплых океанов. Поэтому суточное и годовое колебание температур на территории района довольно существенное. 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665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Климат Восточной Сиби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0550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14:prism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Зерновые культу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5300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14:prism dir="d" isInverted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999163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789040"/>
            <a:ext cx="8640960" cy="284110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prstClr val="white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prstClr val="white"/>
                </a:solidFill>
                <a:latin typeface="Georgia" pitchFamily="18" charset="0"/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Природные 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ресурсы В-С  ЭР отмечаются довольно большим разнообразием и объемом запасов. В регионе имеются крупные месторождения </a:t>
            </a:r>
            <a:r>
              <a:rPr lang="ru-RU" sz="2000" b="1" i="1" dirty="0">
                <a:solidFill>
                  <a:prstClr val="black"/>
                </a:solidFill>
                <a:latin typeface="Georgia" pitchFamily="18" charset="0"/>
              </a:rPr>
              <a:t>бурого и каменного угля</a:t>
            </a:r>
            <a:r>
              <a:rPr lang="ru-RU" sz="2000" b="1" i="1" dirty="0"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ru-RU" sz="2000" b="1" i="1" dirty="0">
                <a:solidFill>
                  <a:prstClr val="black"/>
                </a:solidFill>
                <a:latin typeface="Georgia" pitchFamily="18" charset="0"/>
              </a:rPr>
              <a:t>золота, нефти, железных, полиметаллических и медно-никелевых руд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. Имеются также запасы </a:t>
            </a:r>
            <a:r>
              <a:rPr lang="ru-RU" sz="2000" b="1" i="1" dirty="0">
                <a:solidFill>
                  <a:prstClr val="black"/>
                </a:solidFill>
                <a:latin typeface="Georgia" pitchFamily="18" charset="0"/>
              </a:rPr>
              <a:t>асбеста, графита, поваренной соли, талька и слюды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. Но основные ресурсы экономического района – </a:t>
            </a:r>
            <a:r>
              <a:rPr lang="ru-RU" sz="2000" b="1" i="1" u="sng" dirty="0">
                <a:solidFill>
                  <a:prstClr val="black"/>
                </a:solidFill>
                <a:latin typeface="Georgia" pitchFamily="18" charset="0"/>
              </a:rPr>
              <a:t>огромные объемы леса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. По этому показателю он удерживает лидерство среди аналогичных территориальных структур в России.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467" y="476672"/>
            <a:ext cx="28098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371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0594" name="AutoShape 2" descr="https://ds05.infourok.ru/uploads/ex/0599/000f3450-553b5a67/img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596" name="AutoShape 4" descr="https://ds05.infourok.ru/uploads/ex/0599/000f3450-553b5a67/img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598" name="Picture 6" descr="https://myslide.ru/documents_3/292001c79d09a992b9a511e4fe35ef3b/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01122" cy="6215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Ресурсы Восточной Сиби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6726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5714" name="Picture 2" descr="https://fs3.ppt4web.ru/images/171045/208228/640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01056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Структра хозяйств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911" y="0"/>
            <a:ext cx="9247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759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558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Природные ресурсы района.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33529905"/>
              </p:ext>
            </p:extLst>
          </p:nvPr>
        </p:nvGraphicFramePr>
        <p:xfrm>
          <a:off x="16952" y="677127"/>
          <a:ext cx="9127048" cy="6181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319"/>
                <a:gridCol w="6788729"/>
              </a:tblGrid>
              <a:tr h="72520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Природные ресурсы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Краткая характеристика.</a:t>
                      </a:r>
                      <a:endParaRPr lang="ru-RU" sz="2000" dirty="0"/>
                    </a:p>
                  </a:txBody>
                  <a:tcPr/>
                </a:tc>
              </a:tr>
              <a:tr h="352240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Минеральные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Бурый уголь- Канско-Ачинский бассейн</a:t>
                      </a:r>
                    </a:p>
                    <a:p>
                      <a:r>
                        <a:rPr lang="ru-RU" sz="2000" b="1" dirty="0" smtClean="0"/>
                        <a:t>Каменный уголь – Тунгусский, Таймырский,  </a:t>
                      </a:r>
                      <a:r>
                        <a:rPr lang="ru-RU" sz="2000" b="1" dirty="0" err="1" smtClean="0"/>
                        <a:t>Иркутско-Черемховский</a:t>
                      </a:r>
                      <a:r>
                        <a:rPr lang="ru-RU" sz="2000" b="1" dirty="0" smtClean="0"/>
                        <a:t> бассейн, Кызыл, </a:t>
                      </a:r>
                      <a:r>
                        <a:rPr lang="ru-RU" sz="2000" b="1" dirty="0" err="1" smtClean="0"/>
                        <a:t>Черногорск</a:t>
                      </a:r>
                      <a:r>
                        <a:rPr lang="ru-RU" sz="2000" b="1" dirty="0" smtClean="0"/>
                        <a:t> (Хакасия).</a:t>
                      </a:r>
                    </a:p>
                    <a:p>
                      <a:r>
                        <a:rPr lang="ru-RU" sz="2000" b="1" dirty="0" smtClean="0"/>
                        <a:t>Железная руда – Красноярский край, Иркутская </a:t>
                      </a:r>
                      <a:r>
                        <a:rPr lang="ru-RU" sz="2000" b="1" dirty="0" err="1" smtClean="0"/>
                        <a:t>обл</a:t>
                      </a:r>
                      <a:r>
                        <a:rPr lang="ru-RU" sz="2000" b="1" dirty="0" smtClean="0"/>
                        <a:t>, Хакасия.</a:t>
                      </a:r>
                    </a:p>
                    <a:p>
                      <a:r>
                        <a:rPr lang="ru-RU" sz="2000" b="1" dirty="0" smtClean="0"/>
                        <a:t>Бокситы – Красноярский край.</a:t>
                      </a:r>
                    </a:p>
                    <a:p>
                      <a:r>
                        <a:rPr lang="ru-RU" sz="2000" b="1" dirty="0" smtClean="0"/>
                        <a:t>Медно-никелевые руды – Норильск</a:t>
                      </a:r>
                    </a:p>
                    <a:p>
                      <a:r>
                        <a:rPr lang="ru-RU" sz="2000" b="1" dirty="0" smtClean="0"/>
                        <a:t>Полиметаллы – Читинская обл.</a:t>
                      </a:r>
                    </a:p>
                    <a:p>
                      <a:r>
                        <a:rPr lang="ru-RU" sz="2000" b="1" dirty="0" smtClean="0"/>
                        <a:t>Оловянные руды – Читинская обл.</a:t>
                      </a:r>
                    </a:p>
                    <a:p>
                      <a:r>
                        <a:rPr lang="ru-RU" sz="2000" b="1" dirty="0" smtClean="0"/>
                        <a:t>Золото – Иркутская </a:t>
                      </a:r>
                      <a:r>
                        <a:rPr lang="ru-RU" sz="2000" b="1" dirty="0" err="1" smtClean="0"/>
                        <a:t>обл</a:t>
                      </a:r>
                      <a:r>
                        <a:rPr lang="ru-RU" sz="2000" b="1" dirty="0" smtClean="0"/>
                        <a:t>, Читинская обл.</a:t>
                      </a:r>
                    </a:p>
                    <a:p>
                      <a:r>
                        <a:rPr lang="ru-RU" sz="2000" b="1" dirty="0" smtClean="0"/>
                        <a:t>Поваренная соль – Иркутская обл.</a:t>
                      </a:r>
                    </a:p>
                    <a:p>
                      <a:r>
                        <a:rPr lang="ru-RU" sz="2000" b="1" dirty="0" smtClean="0"/>
                        <a:t>Алмазы</a:t>
                      </a:r>
                      <a:r>
                        <a:rPr lang="ru-RU" sz="2000" b="1" baseline="0" dirty="0" smtClean="0"/>
                        <a:t> – Якутия.</a:t>
                      </a:r>
                      <a:endParaRPr lang="ru-RU" sz="2000" b="1" dirty="0"/>
                    </a:p>
                  </a:txBody>
                  <a:tcPr/>
                </a:tc>
              </a:tr>
              <a:tr h="69001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Лесные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Значительные. В основном растут</a:t>
                      </a:r>
                      <a:r>
                        <a:rPr lang="ru-RU" sz="2000" b="1" baseline="0" dirty="0" smtClean="0"/>
                        <a:t> породы хвойных деревьев: лиственница, ель, пихта, кедр и др.</a:t>
                      </a:r>
                      <a:endParaRPr lang="ru-RU" sz="2000" b="1" dirty="0"/>
                    </a:p>
                  </a:txBody>
                  <a:tcPr/>
                </a:tc>
              </a:tr>
              <a:tr h="98573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Почвенно-земельные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Почвы – </a:t>
                      </a:r>
                      <a:r>
                        <a:rPr lang="ru-RU" sz="2000" b="1" dirty="0" err="1" smtClean="0"/>
                        <a:t>малоплодородны</a:t>
                      </a:r>
                      <a:r>
                        <a:rPr lang="ru-RU" sz="2000" b="1" dirty="0" smtClean="0"/>
                        <a:t>.  В структуре земельных угодий преобладают леса. На юге – обрабатываемые земли и пастбища, на севере – оленьи пастбища.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8607382"/>
              </p:ext>
            </p:extLst>
          </p:nvPr>
        </p:nvGraphicFramePr>
        <p:xfrm>
          <a:off x="0" y="1774825"/>
          <a:ext cx="91440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236"/>
                <a:gridCol w="6635764"/>
              </a:tblGrid>
              <a:tr h="538252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Агроклиматичес</a:t>
                      </a:r>
                      <a:r>
                        <a:rPr lang="ru-RU" sz="2000" dirty="0" smtClean="0"/>
                        <a:t> кие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Возможно земледелие в теплое время года, Культуры с коротким  вегетационным периодом.</a:t>
                      </a:r>
                      <a:endParaRPr lang="ru-RU" sz="2000" dirty="0"/>
                    </a:p>
                  </a:txBody>
                  <a:tcPr/>
                </a:tc>
              </a:tr>
              <a:tr h="1006298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Водные.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Водные ресурсы огромны, здесь находятся реки : Енисей,</a:t>
                      </a:r>
                      <a:r>
                        <a:rPr lang="ru-RU" sz="2000" b="1" baseline="0" dirty="0" smtClean="0"/>
                        <a:t> Ангара, обладающие  средним многолетним годовым стоком 500- 1000 куб. км. в год. В озере Байкал сосредоточено 20% пресной воды мира. </a:t>
                      </a:r>
                      <a:endParaRPr lang="ru-RU" sz="2000" b="1" dirty="0"/>
                    </a:p>
                  </a:txBody>
                  <a:tcPr/>
                </a:tc>
              </a:tr>
              <a:tr h="538252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Рекреационные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Низкая степень туристской освоенности территории. Исключением</a:t>
                      </a:r>
                      <a:r>
                        <a:rPr lang="ru-RU" sz="2000" b="1" baseline="0" dirty="0" smtClean="0"/>
                        <a:t> являются: Байкал, верховья Енисея.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855913"/>
            <a:ext cx="65166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600" y="0"/>
            <a:ext cx="766921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6006" y="4913507"/>
            <a:ext cx="91500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eorgia" pitchFamily="18" charset="0"/>
              </a:rPr>
              <a:t>    Для 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Georgia" pitchFamily="18" charset="0"/>
              </a:rPr>
              <a:t>Восточной Сибири характерна 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Georgia" pitchFamily="18" charset="0"/>
              </a:rPr>
              <a:t>крайняя неравномерность в размещении населения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Georgia" pitchFamily="18" charset="0"/>
              </a:rPr>
              <a:t>. При средней плотности 2,2 человека на 1 км2  этот показатель колеблется от 25 - 40 человек в районах, приближенных к Иркутску и Красноярску, вдоль Транссибирской магистрали, до 0,2 человека в Эвенском АО. Существенные различия характерны и для соотношения между городским и сельским населением.</a:t>
            </a:r>
          </a:p>
        </p:txBody>
      </p:sp>
    </p:spTree>
    <p:extLst>
      <p:ext uri="{BB962C8B-B14F-4D97-AF65-F5344CB8AC3E}">
        <p14:creationId xmlns:p14="http://schemas.microsoft.com/office/powerpoint/2010/main" xmlns="" val="401290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65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14:reveal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Изучите предложенную презентацию</a:t>
            </a:r>
          </a:p>
          <a:p>
            <a:r>
              <a:rPr lang="ru-RU" dirty="0" smtClean="0"/>
              <a:t>Запишите тему и состав ЭР </a:t>
            </a:r>
          </a:p>
          <a:p>
            <a:r>
              <a:rPr lang="ru-RU" dirty="0" smtClean="0"/>
              <a:t>Ответьте письменно на вопросы</a:t>
            </a:r>
          </a:p>
          <a:p>
            <a:r>
              <a:rPr lang="ru-RU" dirty="0" smtClean="0"/>
              <a:t>Каковы основные отрасли специализации Восточной Сибири? Какие условия определили их развитие?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7762" name="AutoShape 2" descr="https://mypresentation.ru/documents_2/d59a55660501b97f2cbd1e8ed5852854/img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Домашняя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П.50-52 прочитать, выполнить на контурной карте задания по Восточной Сибири</a:t>
            </a:r>
          </a:p>
          <a:p>
            <a:pPr>
              <a:buNone/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                        Обратная </a:t>
            </a:r>
            <a:r>
              <a:rPr lang="ru-RU" sz="3600" dirty="0" smtClean="0">
                <a:solidFill>
                  <a:srgbClr val="FF0000"/>
                </a:solidFill>
              </a:rPr>
              <a:t>связь</a:t>
            </a:r>
          </a:p>
          <a:p>
            <a:pPr>
              <a:defRPr/>
            </a:pPr>
            <a:r>
              <a:rPr lang="ru-RU" dirty="0" smtClean="0"/>
              <a:t>Выполнить  работу , сфотографировать     отправить по </a:t>
            </a:r>
            <a:r>
              <a:rPr lang="ru-RU" dirty="0" err="1" smtClean="0"/>
              <a:t>ватсапу</a:t>
            </a:r>
            <a:r>
              <a:rPr lang="ru-RU" dirty="0" smtClean="0"/>
              <a:t> </a:t>
            </a:r>
            <a:r>
              <a:rPr lang="ru-RU" dirty="0" smtClean="0"/>
              <a:t>89050226474</a:t>
            </a:r>
            <a:r>
              <a:rPr lang="ru-RU" dirty="0" smtClean="0"/>
              <a:t>или </a:t>
            </a:r>
            <a:r>
              <a:rPr lang="ru-RU" dirty="0" err="1" smtClean="0"/>
              <a:t>элект.адрес</a:t>
            </a:r>
            <a:r>
              <a:rPr lang="ru-RU" dirty="0" smtClean="0"/>
              <a:t> </a:t>
            </a:r>
          </a:p>
          <a:p>
            <a:pPr>
              <a:defRPr/>
            </a:pPr>
            <a:r>
              <a:rPr lang="en-US" dirty="0" smtClean="0">
                <a:hlinkClick r:id="rId2"/>
              </a:rPr>
              <a:t>albina_yarmuchametova76@mail.ru</a:t>
            </a:r>
            <a:endParaRPr lang="ru-RU" i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r>
              <a:rPr lang="ru-RU" dirty="0" smtClean="0"/>
              <a:t> </a:t>
            </a:r>
            <a:r>
              <a:rPr lang="ru-RU" dirty="0" smtClean="0"/>
              <a:t>               </a:t>
            </a:r>
            <a:r>
              <a:rPr lang="ru-RU" dirty="0" smtClean="0"/>
              <a:t>Альбине </a:t>
            </a:r>
            <a:r>
              <a:rPr lang="ru-RU" dirty="0" err="1" smtClean="0"/>
              <a:t>Габдулбаровне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Восточная Сибирь относится к Сибирскому федеральному округу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6738" name="Picture 2" descr="https://present5.com/presentation/-42645397_132678191/image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358246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583" y="-17256"/>
            <a:ext cx="5251655" cy="723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33927" y="1628800"/>
            <a:ext cx="392392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  <a:defRPr/>
            </a:pPr>
            <a:r>
              <a:rPr lang="ru-RU" sz="2400" b="1" i="1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ЭГП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  <a:defRPr/>
            </a:pPr>
            <a:r>
              <a:rPr lang="ru-RU" sz="2400" b="1" i="1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Состав района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  <a:defRPr/>
            </a:pPr>
            <a:r>
              <a:rPr lang="ru-RU" sz="2400" b="1" i="1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Природные условия и ресурсы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  <a:defRPr/>
            </a:pPr>
            <a:r>
              <a:rPr lang="ru-RU" sz="2400" b="1" i="1" kern="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Население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429256" y="0"/>
            <a:ext cx="3257544" cy="3571876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62676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8786" name="Picture 2" descr="https://fsd.multiurok.ru/html/2020/03/30/s_5e81bafbea882/img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52"/>
            <a:ext cx="8072494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0834" name="Picture 2" descr="https://myslide.ru/documents_3/292001c79d09a992b9a511e4fe35ef3b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286808" cy="6143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784976" cy="2671192"/>
          </a:xfrm>
        </p:spPr>
        <p:txBody>
          <a:bodyPr/>
          <a:lstStyle/>
          <a:p>
            <a:pPr marL="274320" lvl="0" indent="-274320">
              <a:buClr>
                <a:srgbClr val="AD0101"/>
              </a:buClr>
            </a:pPr>
            <a:r>
              <a:rPr lang="ru-RU" sz="1800" b="1" i="1" dirty="0">
                <a:solidFill>
                  <a:srgbClr val="303030"/>
                </a:solidFill>
                <a:latin typeface="Constantia" pitchFamily="18" charset="0"/>
              </a:rPr>
              <a:t>Восточная Сибирь - второй по величине территории после Дальнего Востока экономический район России.</a:t>
            </a:r>
          </a:p>
          <a:p>
            <a:pPr marL="274320" lvl="0" indent="-274320">
              <a:buClr>
                <a:srgbClr val="AD0101"/>
              </a:buClr>
            </a:pPr>
            <a:r>
              <a:rPr lang="ru-RU" sz="1800" b="1" i="1" dirty="0">
                <a:solidFill>
                  <a:srgbClr val="303030"/>
                </a:solidFill>
                <a:latin typeface="Constantia" pitchFamily="18" charset="0"/>
              </a:rPr>
              <a:t>Экономико-географическое положение региона на севере Азии, удаленность от теплых океанов и обусловленные этим природные условия затрудняют хозяйственное освоение территории. Кроме того, Восточная Сибирь значительно удалена от наиболее развитых районов страны.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4407" y="2621601"/>
            <a:ext cx="6767513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8692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251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762</Words>
  <Application>Microsoft Office PowerPoint</Application>
  <PresentationFormat>Экран (4:3)</PresentationFormat>
  <Paragraphs>56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Тема Office</vt:lpstr>
      <vt:lpstr>Апекс</vt:lpstr>
      <vt:lpstr>NewsPrint</vt:lpstr>
      <vt:lpstr>Базовая</vt:lpstr>
      <vt:lpstr>Солнцестояние</vt:lpstr>
      <vt:lpstr>Бумажная</vt:lpstr>
      <vt:lpstr>Воздушный поток</vt:lpstr>
      <vt:lpstr>Слайд 1</vt:lpstr>
      <vt:lpstr>Слайд 2</vt:lpstr>
      <vt:lpstr>Слайд 3</vt:lpstr>
      <vt:lpstr>Восточная Сибирь относится к Сибирскому федеральному округу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Природные ресурсы района.</vt:lpstr>
      <vt:lpstr>Слайд 22</vt:lpstr>
      <vt:lpstr>Слайд 23</vt:lpstr>
      <vt:lpstr>Слайд 24</vt:lpstr>
      <vt:lpstr>Задание</vt:lpstr>
      <vt:lpstr>Домашняя работа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Ренат Т. Хамидулин</dc:creator>
  <cp:lastModifiedBy>Альбина</cp:lastModifiedBy>
  <cp:revision>5</cp:revision>
  <dcterms:created xsi:type="dcterms:W3CDTF">2017-04-11T09:13:13Z</dcterms:created>
  <dcterms:modified xsi:type="dcterms:W3CDTF">2020-04-29T13:26:12Z</dcterms:modified>
</cp:coreProperties>
</file>