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6" r:id="rId9"/>
    <p:sldId id="264" r:id="rId10"/>
    <p:sldId id="265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34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8178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277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3211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42360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1454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1517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2356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0545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838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651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728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482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486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457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520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567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063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2A1F296-4130-4DED-9BB0-5F0509FC2D25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7A4E8-2B7D-4EE0-9542-25149B1709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74740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5100" y="341805"/>
            <a:ext cx="9413949" cy="6516195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ЕГЭ 2020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        задание </a:t>
            </a: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          </a:t>
            </a:r>
            <a:r>
              <a:rPr lang="ru-RU" sz="4000" b="1" dirty="0" smtClean="0"/>
              <a:t>(теория)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3713260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404723" cy="140053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5) </a:t>
            </a:r>
            <a:r>
              <a:rPr lang="ru-RU" b="1" dirty="0" err="1">
                <a:solidFill>
                  <a:srgbClr val="FF0000"/>
                </a:solidFill>
              </a:rPr>
              <a:t>Неразличение</a:t>
            </a:r>
            <a:r>
              <a:rPr lang="ru-RU" b="1" dirty="0">
                <a:solidFill>
                  <a:srgbClr val="FF0000"/>
                </a:solidFill>
              </a:rPr>
              <a:t> синонимичных </a:t>
            </a:r>
            <a:r>
              <a:rPr lang="ru-RU" b="1" dirty="0" smtClean="0">
                <a:solidFill>
                  <a:srgbClr val="FF0000"/>
                </a:solidFill>
              </a:rPr>
              <a:t>слов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00530"/>
            <a:ext cx="12192000" cy="545747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Синонимы </a:t>
            </a:r>
            <a:r>
              <a:rPr lang="ru-RU" b="1" dirty="0"/>
              <a:t>– слова одной и той же части речи, близкие или тождественные по значению (друг – товарищ – приятель, молодость – юность, умный – толковый, работать – вкалывать и </a:t>
            </a:r>
            <a:r>
              <a:rPr lang="ru-RU" b="1" dirty="0" err="1"/>
              <a:t>тд</a:t>
            </a:r>
            <a:r>
              <a:rPr lang="ru-RU" b="1" dirty="0"/>
              <a:t>.)</a:t>
            </a:r>
          </a:p>
          <a:p>
            <a:r>
              <a:rPr lang="ru-RU" b="1" dirty="0"/>
              <a:t>Синонимы не всегда могут заменять друг друга в речи, особенно стилистически разные слова.</a:t>
            </a:r>
          </a:p>
          <a:p>
            <a:r>
              <a:rPr lang="ru-RU" b="1" dirty="0"/>
              <a:t>Она пошла к врачу, потому что у нее болели очи (вместо глаза).</a:t>
            </a:r>
          </a:p>
          <a:p>
            <a:r>
              <a:rPr lang="ru-RU" b="1" dirty="0"/>
              <a:t>Адвокат добивался, чтобы его подзащитного обелили (вместо оправдали)</a:t>
            </a:r>
          </a:p>
          <a:p>
            <a:r>
              <a:rPr lang="ru-RU" b="1" dirty="0">
                <a:solidFill>
                  <a:srgbClr val="FF0000"/>
                </a:solidFill>
              </a:rPr>
              <a:t>*Также возможно некорректное употребление антонимов и омонимов.</a:t>
            </a:r>
          </a:p>
          <a:p>
            <a:r>
              <a:rPr lang="ru-RU" b="1" dirty="0">
                <a:solidFill>
                  <a:srgbClr val="FF0000"/>
                </a:solidFill>
              </a:rPr>
              <a:t>Антонимы</a:t>
            </a:r>
            <a:r>
              <a:rPr lang="ru-RU" b="1" dirty="0"/>
              <a:t> – слова, одной части речи противоположные по своему лексическому значению (холодный – горячий, друг – враг).</a:t>
            </a:r>
          </a:p>
          <a:p>
            <a:r>
              <a:rPr lang="ru-RU" b="1" dirty="0"/>
              <a:t>В силу слабости своей позиции ему трудно было защищаться (неуместное использование антонимов «сила» и «слабость»).</a:t>
            </a:r>
          </a:p>
          <a:p>
            <a:r>
              <a:rPr lang="ru-RU" b="1" dirty="0">
                <a:solidFill>
                  <a:srgbClr val="FF0000"/>
                </a:solidFill>
              </a:rPr>
              <a:t>Омонимы</a:t>
            </a:r>
            <a:r>
              <a:rPr lang="ru-RU" b="1" dirty="0"/>
              <a:t> – слова, совпадающие по форме (в произношении, на письме), но разные по значению (лук – растение/оружие, брак – супружество/некачественная продукция).</a:t>
            </a:r>
          </a:p>
          <a:p>
            <a:r>
              <a:rPr lang="ru-RU" b="1" dirty="0"/>
              <a:t>На  олимпиаде по русскому языку я потерял очки из-за невнимательности (очки – баллы или очки – оптический прибор, защищающий глаза).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1546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067309" cy="20781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6) </a:t>
            </a:r>
            <a:r>
              <a:rPr lang="ru-RU" b="1" dirty="0">
                <a:solidFill>
                  <a:srgbClr val="FF0000"/>
                </a:solidFill>
              </a:rPr>
              <a:t>Неоправданное и неуместное использование устаревшей лексики, неологизмов, профессионализмов, жаргонизмов, диалектизмов, заимствованных слов, многозначных слов.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117273"/>
            <a:ext cx="12192000" cy="3740727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Устаревшие слова в зависимости от причин устаревания делятся на две группы:</a:t>
            </a:r>
          </a:p>
          <a:p>
            <a:r>
              <a:rPr lang="ru-RU" b="1" dirty="0">
                <a:solidFill>
                  <a:srgbClr val="FF0000"/>
                </a:solidFill>
              </a:rPr>
              <a:t>Историзмы</a:t>
            </a:r>
            <a:r>
              <a:rPr lang="ru-RU" b="1" dirty="0"/>
              <a:t> — это слова, обозначающие исчезнувшие из современной жизни предметы, явления, ставшие неактуальными понятия (кольчуга, треуголка, барщина и </a:t>
            </a:r>
            <a:r>
              <a:rPr lang="ru-RU" b="1" dirty="0" err="1"/>
              <a:t>т.д</a:t>
            </a:r>
            <a:r>
              <a:rPr lang="ru-RU" b="1" dirty="0"/>
              <a:t>)</a:t>
            </a:r>
          </a:p>
          <a:p>
            <a:r>
              <a:rPr lang="ru-RU" b="1" dirty="0">
                <a:solidFill>
                  <a:srgbClr val="FF0000"/>
                </a:solidFill>
              </a:rPr>
              <a:t>Архаизмы</a:t>
            </a:r>
            <a:r>
              <a:rPr lang="ru-RU" b="1" dirty="0"/>
              <a:t> – слова, устаревшие по языковой причине, вышли из употребления, так как были заменены синонимами (ланиты – щёки, очи – глаза, лицедей — актер).</a:t>
            </a:r>
          </a:p>
          <a:p>
            <a:r>
              <a:rPr lang="ru-RU" b="1" dirty="0">
                <a:solidFill>
                  <a:srgbClr val="FF0000"/>
                </a:solidFill>
              </a:rPr>
              <a:t>*Историзмы и архаизмы употребляются в текстах, в которых речь идет о прошлом (художественная литература, исторические исследования).</a:t>
            </a:r>
          </a:p>
          <a:p>
            <a:r>
              <a:rPr lang="ru-RU" b="1" dirty="0">
                <a:solidFill>
                  <a:srgbClr val="FF0000"/>
                </a:solidFill>
              </a:rPr>
              <a:t>Неологизмы</a:t>
            </a:r>
            <a:r>
              <a:rPr lang="ru-RU" b="1" dirty="0"/>
              <a:t> – новые слова, ещё не занявшие место в активной лексике. Неологизмы появляются в языке вместе с обозначаемыми реалиями (комбайн, космонавт, спутник).</a:t>
            </a:r>
          </a:p>
          <a:p>
            <a:r>
              <a:rPr lang="ru-RU" b="1" dirty="0">
                <a:solidFill>
                  <a:srgbClr val="FF0000"/>
                </a:solidFill>
              </a:rPr>
              <a:t>Диалектизмы</a:t>
            </a:r>
            <a:r>
              <a:rPr lang="ru-RU" b="1" dirty="0"/>
              <a:t> — лексическая единица, употребление которой ограничено определенной территорией.</a:t>
            </a:r>
          </a:p>
          <a:p>
            <a:r>
              <a:rPr lang="ru-RU" b="1" dirty="0"/>
              <a:t>Своевременная и качественная прополка бураков способствует хорошему урожаю. (свеклы)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643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484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03312" y="1064872"/>
            <a:ext cx="8946541" cy="518352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ru-RU" sz="1400" dirty="0" smtClean="0"/>
              <a:t>Выполн</a:t>
            </a:r>
            <a:r>
              <a:rPr lang="ru-RU" sz="1400" b="1" dirty="0" smtClean="0"/>
              <a:t>1.</a:t>
            </a:r>
            <a:r>
              <a:rPr lang="ru-RU" sz="1400" dirty="0" smtClean="0"/>
              <a:t>Отредактируйте предложение: исправьте лексическую ошибку, </a:t>
            </a:r>
            <a:r>
              <a:rPr lang="ru-RU" sz="1400" b="1" dirty="0" smtClean="0"/>
              <a:t>исключив лишнее</a:t>
            </a:r>
            <a:r>
              <a:rPr lang="ru-RU" sz="1400" dirty="0" smtClean="0"/>
              <a:t> слово. Выпишите это слово.</a:t>
            </a:r>
          </a:p>
          <a:p>
            <a:pPr>
              <a:lnSpc>
                <a:spcPct val="120000"/>
              </a:lnSpc>
            </a:pPr>
            <a:r>
              <a:rPr lang="ru-RU" sz="1400" dirty="0" smtClean="0"/>
              <a:t> </a:t>
            </a:r>
            <a:r>
              <a:rPr lang="ru-RU" sz="1400" b="1" dirty="0" smtClean="0"/>
              <a:t>К ужину Марья Сергеевна испекла яблочную шарлотку из яблок и пригласила на чай соседей.</a:t>
            </a:r>
            <a:endParaRPr lang="ru-RU" sz="1400" dirty="0" smtClean="0"/>
          </a:p>
          <a:p>
            <a:pPr>
              <a:lnSpc>
                <a:spcPct val="120000"/>
              </a:lnSpc>
            </a:pPr>
            <a:r>
              <a:rPr lang="ru-RU" sz="1400" b="1" dirty="0" smtClean="0"/>
              <a:t>2.</a:t>
            </a:r>
            <a:r>
              <a:rPr lang="ru-RU" sz="1400" dirty="0" smtClean="0"/>
              <a:t>Отредактируйте предложение: исправьте лексическую ошибку, </a:t>
            </a:r>
            <a:r>
              <a:rPr lang="ru-RU" sz="1400" b="1" dirty="0" smtClean="0"/>
              <a:t>исключив лишнее</a:t>
            </a:r>
            <a:r>
              <a:rPr lang="ru-RU" sz="1400" dirty="0" smtClean="0"/>
              <a:t> слово. Выпишите это слово.</a:t>
            </a:r>
          </a:p>
          <a:p>
            <a:pPr>
              <a:lnSpc>
                <a:spcPct val="120000"/>
              </a:lnSpc>
            </a:pPr>
            <a:r>
              <a:rPr lang="ru-RU" sz="1400" dirty="0" smtClean="0"/>
              <a:t> </a:t>
            </a:r>
            <a:r>
              <a:rPr lang="ru-RU" sz="1400" b="1" dirty="0" smtClean="0"/>
              <a:t>Вот какими речевыми шедеврами изобилуют даже очень популярные газеты: «На этот сегодняшний день уборка риса завершена во всех рисоводческих хозяйствах района».</a:t>
            </a:r>
            <a:endParaRPr lang="ru-RU" sz="1400" dirty="0" smtClean="0"/>
          </a:p>
          <a:p>
            <a:pPr>
              <a:lnSpc>
                <a:spcPct val="120000"/>
              </a:lnSpc>
            </a:pPr>
            <a:r>
              <a:rPr lang="ru-RU" sz="1400" b="1" dirty="0" smtClean="0"/>
              <a:t> </a:t>
            </a:r>
            <a:endParaRPr lang="ru-RU" sz="1400" dirty="0" smtClean="0"/>
          </a:p>
          <a:p>
            <a:pPr>
              <a:lnSpc>
                <a:spcPct val="120000"/>
              </a:lnSpc>
            </a:pPr>
            <a:r>
              <a:rPr lang="ru-RU" sz="1400" b="1" dirty="0" smtClean="0"/>
              <a:t>3.</a:t>
            </a:r>
            <a:r>
              <a:rPr lang="ru-RU" sz="1400" dirty="0" smtClean="0"/>
              <a:t>Отредактируйте предложение: исправьте лексическую ошибку, </a:t>
            </a:r>
            <a:r>
              <a:rPr lang="ru-RU" sz="1400" b="1" dirty="0" smtClean="0"/>
              <a:t>исключив лишнее</a:t>
            </a:r>
            <a:r>
              <a:rPr lang="ru-RU" sz="1400" dirty="0" smtClean="0"/>
              <a:t> слово. Выпишите это слово.</a:t>
            </a:r>
          </a:p>
          <a:p>
            <a:pPr>
              <a:lnSpc>
                <a:spcPct val="120000"/>
              </a:lnSpc>
            </a:pPr>
            <a:r>
              <a:rPr lang="ru-RU" sz="1400" dirty="0" smtClean="0"/>
              <a:t> </a:t>
            </a:r>
            <a:r>
              <a:rPr lang="ru-RU" sz="1400" b="1" dirty="0" smtClean="0"/>
              <a:t>Наконец мы видим лес, хмурое небо в мохнатых тучах, меж которыми лишь кое-где видна чернеющая чернота.</a:t>
            </a:r>
            <a:endParaRPr lang="ru-RU" sz="1400" dirty="0" smtClean="0"/>
          </a:p>
          <a:p>
            <a:pPr>
              <a:lnSpc>
                <a:spcPct val="120000"/>
              </a:lnSpc>
            </a:pPr>
            <a:r>
              <a:rPr lang="ru-RU" sz="1400" b="1" dirty="0" smtClean="0"/>
              <a:t>4.</a:t>
            </a:r>
            <a:r>
              <a:rPr lang="ru-RU" sz="1400" dirty="0" smtClean="0"/>
              <a:t>Отредактируйте предложение: исправьте лексическую ошибку, </a:t>
            </a:r>
            <a:r>
              <a:rPr lang="ru-RU" sz="1400" b="1" dirty="0" smtClean="0"/>
              <a:t>исключив лишнее</a:t>
            </a:r>
            <a:r>
              <a:rPr lang="ru-RU" sz="1400" dirty="0" smtClean="0"/>
              <a:t> слово. Выпишите это слово.</a:t>
            </a:r>
          </a:p>
          <a:p>
            <a:pPr>
              <a:lnSpc>
                <a:spcPct val="120000"/>
              </a:lnSpc>
            </a:pPr>
            <a:r>
              <a:rPr lang="ru-RU" sz="1400" dirty="0" smtClean="0"/>
              <a:t> </a:t>
            </a:r>
            <a:r>
              <a:rPr lang="ru-RU" sz="1400" b="1" dirty="0" smtClean="0"/>
              <a:t>Сквозь желтоватую мокрую воду проглядывало песчаное дно, которое уходило глубже, и озерная вода</a:t>
            </a:r>
            <a:endParaRPr lang="ru-RU" sz="1400" dirty="0" smtClean="0"/>
          </a:p>
          <a:p>
            <a:pPr>
              <a:lnSpc>
                <a:spcPct val="120000"/>
              </a:lnSpc>
            </a:pPr>
            <a:r>
              <a:rPr lang="ru-RU" sz="1400" b="1" dirty="0" smtClean="0"/>
              <a:t>5.</a:t>
            </a:r>
            <a:r>
              <a:rPr lang="ru-RU" sz="1400" dirty="0" smtClean="0"/>
              <a:t>Отредактируйте предложение: исправьте лексическую ошибку, </a:t>
            </a:r>
            <a:r>
              <a:rPr lang="ru-RU" sz="1400" b="1" dirty="0" smtClean="0"/>
              <a:t>исключив лишнее</a:t>
            </a:r>
            <a:r>
              <a:rPr lang="ru-RU" sz="1400" dirty="0" smtClean="0"/>
              <a:t> слово. Выпишите это слово.</a:t>
            </a:r>
          </a:p>
          <a:p>
            <a:pPr>
              <a:lnSpc>
                <a:spcPct val="120000"/>
              </a:lnSpc>
              <a:buNone/>
            </a:pPr>
            <a:r>
              <a:rPr lang="ru-RU" sz="1400" dirty="0" smtClean="0"/>
              <a:t> 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5427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1348" y="1207966"/>
            <a:ext cx="8946541" cy="512338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В воздухе уже начинал чувствоваться наливавшийся жаркий зной, а в глухом ельнике было так прохладно.</a:t>
            </a:r>
            <a:endParaRPr lang="ru-RU" dirty="0" smtClean="0"/>
          </a:p>
          <a:p>
            <a:r>
              <a:rPr lang="ru-RU" b="1" dirty="0" smtClean="0"/>
              <a:t>6.</a:t>
            </a:r>
            <a:r>
              <a:rPr lang="ru-RU" dirty="0" smtClean="0"/>
              <a:t>Отредактируйте предложение: исправьте лексическую ошибку, </a:t>
            </a:r>
            <a:r>
              <a:rPr lang="ru-RU" b="1" dirty="0" smtClean="0"/>
              <a:t>заменив</a:t>
            </a:r>
            <a:r>
              <a:rPr lang="ru-RU" dirty="0" smtClean="0"/>
              <a:t> неверно употреблённое слово. Запишите подобранное слово, соблюдая нормы современного русского литературного языка.</a:t>
            </a:r>
          </a:p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/>
              <a:t>Время от времени глава семьи менял расстановку сил в собственном доме, одних возносил, других лишал на время полномочий, держал в грязном теле, с тем чтобы потом снова одарить вниманием и заботой.</a:t>
            </a:r>
            <a:endParaRPr lang="ru-RU" dirty="0" smtClean="0"/>
          </a:p>
          <a:p>
            <a:r>
              <a:rPr lang="ru-RU" b="1" dirty="0" smtClean="0"/>
              <a:t>7.</a:t>
            </a:r>
            <a:r>
              <a:rPr lang="ru-RU" dirty="0" smtClean="0"/>
              <a:t>Отредактируйте предложение: исправьте лексическую ошибку, </a:t>
            </a:r>
            <a:r>
              <a:rPr lang="ru-RU" b="1" dirty="0" smtClean="0"/>
              <a:t>заменив </a:t>
            </a:r>
            <a:r>
              <a:rPr lang="ru-RU" dirty="0" smtClean="0"/>
              <a:t>неверно употреблённое слово. Запишите подобранное слово, соблюдая нормы современного русского литературного языка.</a:t>
            </a:r>
          </a:p>
          <a:p>
            <a:pPr>
              <a:buNone/>
            </a:pPr>
            <a:r>
              <a:rPr lang="ru-RU" dirty="0" smtClean="0"/>
              <a:t> </a:t>
            </a:r>
            <a:r>
              <a:rPr lang="ru-RU" b="1" dirty="0" err="1" smtClean="0"/>
              <a:t>Бóльшую</a:t>
            </a:r>
            <a:r>
              <a:rPr lang="ru-RU" b="1" dirty="0" smtClean="0"/>
              <a:t> половину жизни Матвей Семёнович ни о чём не беспокоился, жил на широкую ногу, много, но бесцельно путешествовал, а потом что-то резко изменилось: он стал много думать, занялся благотворительностью и даже начал писать книги.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8.</a:t>
            </a:r>
            <a:r>
              <a:rPr lang="ru-RU" dirty="0" smtClean="0"/>
              <a:t>Отредактируйте предложение: исправьте лексическую ошибку, </a:t>
            </a:r>
            <a:r>
              <a:rPr lang="ru-RU" b="1" dirty="0" smtClean="0"/>
              <a:t>заменив</a:t>
            </a:r>
            <a:r>
              <a:rPr lang="ru-RU" dirty="0" smtClean="0"/>
              <a:t> неверно употреблённое слово. Выпишите это слово.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 smtClean="0"/>
              <a:t>В его позе было что-то от парадного портрета Вильгельма I; казалось, он взвешивал все за и против сделанного ему предложения и не спешил выразить ответ.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9.</a:t>
            </a:r>
            <a:r>
              <a:rPr lang="ru-RU" sz="1400" dirty="0" smtClean="0"/>
              <a:t>Отредактируйте предложение: исправьте лексическую ошибку, </a:t>
            </a:r>
            <a:r>
              <a:rPr lang="ru-RU" sz="1400" b="1" dirty="0" smtClean="0"/>
              <a:t>заменив</a:t>
            </a:r>
            <a:r>
              <a:rPr lang="ru-RU" sz="1400" dirty="0" smtClean="0"/>
              <a:t> неверно употреблённое слово. Выпишите это слово.</a:t>
            </a:r>
            <a:br>
              <a:rPr lang="ru-RU" sz="1400" dirty="0" smtClean="0"/>
            </a:br>
            <a:r>
              <a:rPr lang="ru-RU" sz="1400" dirty="0" smtClean="0"/>
              <a:t> </a:t>
            </a:r>
            <a:br>
              <a:rPr lang="ru-RU" sz="1400" dirty="0" smtClean="0"/>
            </a:br>
            <a:r>
              <a:rPr lang="ru-RU" sz="1400" b="1" dirty="0" smtClean="0"/>
              <a:t>Поздней осенью, к великому удивлению всех в усадьбе, он неожиданно вернулся с двумя слепцами в неимущей одежде.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10.</a:t>
            </a:r>
            <a:r>
              <a:rPr lang="ru-RU" sz="1400" dirty="0" smtClean="0"/>
              <a:t>Отредактируйте предложение: исправьте лексическую ошибку, </a:t>
            </a:r>
            <a:r>
              <a:rPr lang="ru-RU" sz="1400" b="1" dirty="0" smtClean="0"/>
              <a:t>заменив</a:t>
            </a:r>
            <a:r>
              <a:rPr lang="ru-RU" sz="1400" dirty="0" smtClean="0"/>
              <a:t> неверно употреблённое слово. Запишите подобранное слово, соблюдая нормы современного русского литературного языка.</a:t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03312" y="2592729"/>
            <a:ext cx="8946541" cy="3655670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Когда я был маленький, отец всегда говорил мне, что гордиться можно только тем, к чему ты предпринял усилия, и я запомнил эти слова на всю жизнь.</a:t>
            </a:r>
            <a:endParaRPr lang="ru-RU" sz="1600" dirty="0" smtClean="0"/>
          </a:p>
          <a:p>
            <a:r>
              <a:rPr lang="ru-RU" sz="1600" b="1" dirty="0" smtClean="0"/>
              <a:t>11.</a:t>
            </a:r>
            <a:r>
              <a:rPr lang="ru-RU" sz="1600" dirty="0" smtClean="0"/>
              <a:t>Отредактируйте предложение: исправьте лексическую ошибку, </a:t>
            </a:r>
            <a:r>
              <a:rPr lang="ru-RU" sz="1600" b="1" dirty="0" smtClean="0"/>
              <a:t>заменив</a:t>
            </a:r>
            <a:r>
              <a:rPr lang="ru-RU" sz="1600" dirty="0" smtClean="0"/>
              <a:t> неверно употреблённое слово. Запишите подобранное слово, соблюдая нормы современного русского литературного языка. </a:t>
            </a:r>
          </a:p>
          <a:p>
            <a:r>
              <a:rPr lang="ru-RU" sz="1600" b="1" dirty="0" smtClean="0"/>
              <a:t>Хороший руководитель, без всякого сомнения, заботится о своих подчинённых и стремится показывать им образец во всём</a:t>
            </a:r>
          </a:p>
          <a:p>
            <a:r>
              <a:rPr lang="ru-RU" sz="1600" b="1" dirty="0" smtClean="0"/>
              <a:t>12.</a:t>
            </a:r>
            <a:r>
              <a:rPr lang="ru-RU" sz="1600" dirty="0" smtClean="0"/>
              <a:t>Отредактируйте предложение: исправьте лексическую ошибку, </a:t>
            </a:r>
            <a:r>
              <a:rPr lang="ru-RU" sz="1600" b="1" dirty="0" smtClean="0"/>
              <a:t>исключив лишнее слово</a:t>
            </a:r>
            <a:r>
              <a:rPr lang="ru-RU" sz="1600" dirty="0" smtClean="0"/>
              <a:t>. Выпишите это слово.</a:t>
            </a:r>
          </a:p>
          <a:p>
            <a:pPr>
              <a:buNone/>
            </a:pPr>
            <a:r>
              <a:rPr lang="ru-RU" sz="1600" dirty="0" smtClean="0"/>
              <a:t> </a:t>
            </a:r>
            <a:r>
              <a:rPr lang="ru-RU" sz="1600" b="1" dirty="0" smtClean="0"/>
              <a:t>Главную суть своей книги учёный изложил на научной конференции.</a:t>
            </a:r>
            <a:endParaRPr lang="ru-RU" sz="1600" dirty="0" smtClean="0"/>
          </a:p>
          <a:p>
            <a:r>
              <a:rPr lang="ru-RU" sz="1600" b="1" dirty="0" smtClean="0"/>
              <a:t>13.</a:t>
            </a:r>
            <a:r>
              <a:rPr lang="ru-RU" sz="1600" dirty="0" smtClean="0"/>
              <a:t>Отредактируйте предложение: исправьте лексическую ошибку, </a:t>
            </a:r>
            <a:r>
              <a:rPr lang="ru-RU" sz="1600" b="1" dirty="0" smtClean="0"/>
              <a:t>исключив лишнее</a:t>
            </a:r>
            <a:r>
              <a:rPr lang="ru-RU" sz="1600" dirty="0" smtClean="0"/>
              <a:t> слово. Выпишите это слово.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40380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03312" y="1226916"/>
            <a:ext cx="8946541" cy="502148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Понятие в философии — это отвлечённая абстракция, представляющая собой обобщённое знание о предмете или явлении.</a:t>
            </a:r>
            <a:endParaRPr lang="ru-RU" dirty="0" smtClean="0"/>
          </a:p>
          <a:p>
            <a:r>
              <a:rPr lang="ru-RU" b="1" dirty="0" smtClean="0"/>
              <a:t>14.</a:t>
            </a:r>
            <a:r>
              <a:rPr lang="ru-RU" dirty="0" smtClean="0"/>
              <a:t>Отредактируйте предложение: исправьте лексическую ошибку, </a:t>
            </a:r>
            <a:r>
              <a:rPr lang="ru-RU" b="1" dirty="0" smtClean="0"/>
              <a:t>исключив лишнее</a:t>
            </a:r>
            <a:r>
              <a:rPr lang="ru-RU" dirty="0" smtClean="0"/>
              <a:t> слово. Выпишите это слово. </a:t>
            </a:r>
          </a:p>
          <a:p>
            <a:r>
              <a:rPr lang="ru-RU" b="1" dirty="0" smtClean="0"/>
              <a:t>Младшая дочь, регулярно навещавшая родителей, заметила, что с годами у матери, которой было за шестьдесят, стали появляться необоснованные вспышки негодования, иногда отдающие высокомерной спесью.</a:t>
            </a:r>
            <a:endParaRPr lang="ru-RU" dirty="0" smtClean="0"/>
          </a:p>
          <a:p>
            <a:r>
              <a:rPr lang="ru-RU" dirty="0" smtClean="0"/>
              <a:t>15. Отредактируйте предложение: исправьте лексическую ошибку, </a:t>
            </a:r>
            <a:r>
              <a:rPr lang="ru-RU" b="1" dirty="0" smtClean="0"/>
              <a:t>заменив</a:t>
            </a:r>
            <a:r>
              <a:rPr lang="ru-RU" dirty="0" smtClean="0"/>
              <a:t> неверно употреблённое слово. Запишите подобранное слово, соблюдая нормы современного русского литературного языка. </a:t>
            </a:r>
          </a:p>
          <a:p>
            <a:r>
              <a:rPr lang="ru-RU" b="1" dirty="0" smtClean="0"/>
              <a:t>Алексей, которого Никита считал закадычным врагом и при любой возможности стремился унизить, был всегда спокоен, ни на какие провокации не реагировал.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Выполните задания  и отправьте на номер </a:t>
            </a:r>
            <a:r>
              <a:rPr lang="ru-RU" dirty="0" err="1" smtClean="0"/>
              <a:t>вацапа</a:t>
            </a:r>
            <a:r>
              <a:rPr lang="ru-RU" dirty="0" smtClean="0"/>
              <a:t> 89063215559 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Формулировка задания 6 возможна в двух вариантах: исключение слова или его замена. Приведем примеры.</a:t>
            </a:r>
          </a:p>
          <a:p>
            <a:r>
              <a:rPr lang="ru-RU" b="1" dirty="0">
                <a:solidFill>
                  <a:srgbClr val="FF0000"/>
                </a:solidFill>
              </a:rPr>
              <a:t>1) Исключение. Из демоверсии ЕГЭ 2019 г.:</a:t>
            </a:r>
          </a:p>
          <a:p>
            <a:r>
              <a:rPr lang="ru-RU" b="1" dirty="0"/>
              <a:t>«Отредактируйте предложение: исправьте лексическую ошибку, исключив лишнее слово. Выпишите это слово.</a:t>
            </a:r>
          </a:p>
          <a:p>
            <a:r>
              <a:rPr lang="ru-RU" b="1" dirty="0"/>
              <a:t>В этом пейзаже не было ни одной кричащей краски, ни одной острой черты в рельефе, но его скупые озёрца, наполненные тёмной и спокойной водой, кажется, выражали главную суть воды больше, чем все моря и океаны.»</a:t>
            </a:r>
          </a:p>
          <a:p>
            <a:r>
              <a:rPr lang="ru-RU" b="1" dirty="0"/>
              <a:t>Ответ: главную</a:t>
            </a:r>
          </a:p>
          <a:p>
            <a:r>
              <a:rPr lang="ru-RU" b="1" dirty="0"/>
              <a:t>В данном предложение необходимо исключить слово «главную», так как оборот речи «главная суть» является плеоназмом. «Суть — самое главное, существенное в ком-л., чем-л.; сущность, основа» (словарь Ожегова).</a:t>
            </a:r>
          </a:p>
          <a:p>
            <a:r>
              <a:rPr lang="ru-RU" b="1" dirty="0">
                <a:solidFill>
                  <a:srgbClr val="FF0000"/>
                </a:solidFill>
              </a:rPr>
              <a:t>2) Замена.</a:t>
            </a:r>
          </a:p>
          <a:p>
            <a:r>
              <a:rPr lang="ru-RU" b="1" dirty="0"/>
              <a:t>«Отредактируйте предложение: исправьте лексическую ошибку, заменив неверно употребленное слово. Запишите подобранное слово, соблюдая нормы современного русского литературного языка.</a:t>
            </a:r>
          </a:p>
          <a:p>
            <a:r>
              <a:rPr lang="ru-RU" b="1" dirty="0"/>
              <a:t>В конце XVII столетия сторонники царевны Софии одержали поражение в битве с войсками молодого преобразователя России Петра Великого.»</a:t>
            </a:r>
          </a:p>
          <a:p>
            <a:r>
              <a:rPr lang="ru-RU" b="1" dirty="0"/>
              <a:t>Ответ: потерпели</a:t>
            </a:r>
          </a:p>
          <a:p>
            <a:r>
              <a:rPr lang="ru-RU" b="1" dirty="0"/>
              <a:t>Здесь нарушение лексической сочетаемости. Одержать можно победу, а потерпеть поражение.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364325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446327" cy="6858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Для успешного выполнения задания необходимо:</a:t>
            </a:r>
          </a:p>
          <a:p>
            <a:r>
              <a:rPr lang="ru-RU" b="1" dirty="0"/>
              <a:t>•	понимать лексическое значение слова и употреблять его в соответствии с данным значением;</a:t>
            </a:r>
          </a:p>
          <a:p>
            <a:r>
              <a:rPr lang="ru-RU" b="1" dirty="0"/>
              <a:t>•	учитывать особенности сочетаемости слов;</a:t>
            </a:r>
          </a:p>
          <a:p>
            <a:r>
              <a:rPr lang="ru-RU" b="1" dirty="0"/>
              <a:t>•	правильно употреблять синонимы, антонимы и омонимы;</a:t>
            </a:r>
          </a:p>
          <a:p>
            <a:r>
              <a:rPr lang="ru-RU" b="1" dirty="0"/>
              <a:t>•	избегать речевой избыточности;</a:t>
            </a:r>
          </a:p>
          <a:p>
            <a:r>
              <a:rPr lang="ru-RU" b="1" dirty="0"/>
              <a:t>•	не допускать речевой недостаточности;</a:t>
            </a:r>
          </a:p>
          <a:p>
            <a:r>
              <a:rPr lang="ru-RU" b="1" dirty="0"/>
              <a:t>•	учитывать сферу употребления лексики и стилистическую окраску.</a:t>
            </a:r>
          </a:p>
          <a:p>
            <a:r>
              <a:rPr lang="ru-RU" b="1" dirty="0">
                <a:solidFill>
                  <a:srgbClr val="FF0000"/>
                </a:solidFill>
              </a:rPr>
              <a:t>Алгоритм выполнения:</a:t>
            </a:r>
          </a:p>
          <a:p>
            <a:r>
              <a:rPr lang="ru-RU" b="1" dirty="0"/>
              <a:t>1) Найди смысловое (</a:t>
            </a:r>
            <a:r>
              <a:rPr lang="ru-RU" b="1" u="sng" dirty="0"/>
              <a:t>семантическое</a:t>
            </a:r>
            <a:r>
              <a:rPr lang="ru-RU" b="1" dirty="0"/>
              <a:t>) противоречие (</a:t>
            </a:r>
            <a:r>
              <a:rPr lang="ru-RU" b="1" u="sng" dirty="0"/>
              <a:t>сигнал ошибки</a:t>
            </a:r>
            <a:r>
              <a:rPr lang="ru-RU" b="1" dirty="0"/>
              <a:t>)</a:t>
            </a:r>
          </a:p>
          <a:p>
            <a:r>
              <a:rPr lang="ru-RU" b="1" dirty="0"/>
              <a:t>2) Распознай ошибку, укажи ее вид (</a:t>
            </a:r>
            <a:r>
              <a:rPr lang="ru-RU" b="1" u="sng" dirty="0"/>
              <a:t>не смешивать со средствами выразительности</a:t>
            </a:r>
            <a:r>
              <a:rPr lang="ru-RU" b="1" dirty="0"/>
              <a:t>)</a:t>
            </a:r>
          </a:p>
          <a:p>
            <a:r>
              <a:rPr lang="ru-RU" b="1" dirty="0"/>
              <a:t>3) Если это ошибка, исправь ее.</a:t>
            </a:r>
          </a:p>
        </p:txBody>
      </p:sp>
    </p:spTree>
    <p:extLst>
      <p:ext uri="{BB962C8B-B14F-4D97-AF65-F5344CB8AC3E}">
        <p14:creationId xmlns:p14="http://schemas.microsoft.com/office/powerpoint/2010/main" xmlns="" val="69056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431" y="1140737"/>
            <a:ext cx="9913545" cy="522385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          </a:t>
            </a:r>
            <a:r>
              <a:rPr lang="ru-RU" sz="7200" b="1" dirty="0" smtClean="0">
                <a:solidFill>
                  <a:srgbClr val="FF0000"/>
                </a:solidFill>
              </a:rPr>
              <a:t>Типы </a:t>
            </a:r>
            <a:r>
              <a:rPr lang="ru-RU" sz="7200" b="1" dirty="0">
                <a:solidFill>
                  <a:srgbClr val="FF0000"/>
                </a:solidFill>
              </a:rPr>
              <a:t>ошибок</a:t>
            </a:r>
            <a:br>
              <a:rPr lang="ru-RU" sz="7200" b="1" dirty="0">
                <a:solidFill>
                  <a:srgbClr val="FF0000"/>
                </a:solidFill>
              </a:rPr>
            </a:br>
            <a:r>
              <a:rPr lang="ru-RU" sz="7200" b="1" dirty="0" smtClean="0">
                <a:solidFill>
                  <a:srgbClr val="FF0000"/>
                </a:solidFill>
              </a:rPr>
              <a:t>   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41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31337008"/>
              </p:ext>
            </p:extLst>
          </p:nvPr>
        </p:nvGraphicFramePr>
        <p:xfrm>
          <a:off x="1" y="1"/>
          <a:ext cx="12191999" cy="685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062">
                  <a:extLst>
                    <a:ext uri="{9D8B030D-6E8A-4147-A177-3AD203B41FA5}">
                      <a16:colId xmlns:a16="http://schemas.microsoft.com/office/drawing/2014/main" xmlns="" val="3144632329"/>
                    </a:ext>
                  </a:extLst>
                </a:gridCol>
                <a:gridCol w="4555239">
                  <a:extLst>
                    <a:ext uri="{9D8B030D-6E8A-4147-A177-3AD203B41FA5}">
                      <a16:colId xmlns:a16="http://schemas.microsoft.com/office/drawing/2014/main" xmlns="" val="2964138639"/>
                    </a:ext>
                  </a:extLst>
                </a:gridCol>
                <a:gridCol w="7230698">
                  <a:extLst>
                    <a:ext uri="{9D8B030D-6E8A-4147-A177-3AD203B41FA5}">
                      <a16:colId xmlns:a16="http://schemas.microsoft.com/office/drawing/2014/main" xmlns="" val="2862881526"/>
                    </a:ext>
                  </a:extLst>
                </a:gridCol>
              </a:tblGrid>
              <a:tr h="223914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№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ОШИБКИ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ПРИМЕРЫ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xmlns="" val="3937208456"/>
                  </a:ext>
                </a:extLst>
              </a:tr>
              <a:tr h="59883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1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Употребление слова в несвойственном ему значении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Мы были шокированы прекрасной игрой актеров. Мысль развивается на продолжении всего текста.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xmlns="" val="3438167809"/>
                  </a:ext>
                </a:extLst>
              </a:tr>
              <a:tr h="102062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2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Неразличение оттенков значения, вносимых в слово приставкой и суффиксом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(проверяется в задании 5)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Мое отношение к этой проблеме не поменялось.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Были приняты эффектные меры.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xmlns="" val="3202607985"/>
                  </a:ext>
                </a:extLst>
              </a:tr>
              <a:tr h="411376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3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Неразличение синонимичных слов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В конечном предложении автор применяет градацию.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xmlns="" val="1630677796"/>
                  </a:ext>
                </a:extLst>
              </a:tr>
              <a:tr h="411376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4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Употребление слов иной стилевой окраски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Автор, обращаясь к этой проблеме, пытается направить людей немного в другую колею.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xmlns="" val="3738434619"/>
                  </a:ext>
                </a:extLst>
              </a:tr>
              <a:tr h="7863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5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Неуместное употребление эмоционально — окрашенных слов и фразеологизмов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Астафьев то и дело прибегает к употреблению метафор и олицетворений.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xmlns="" val="1502588972"/>
                  </a:ext>
                </a:extLst>
              </a:tr>
              <a:tr h="59883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6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Неоправданное употребление просторечных слов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Таким людям всегда удается объегорить других.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xmlns="" val="2416659633"/>
                  </a:ext>
                </a:extLst>
              </a:tr>
              <a:tr h="411376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7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Нарушение лексической сочетаемости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Автор увеличивает впечатление.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xmlns="" val="423719092"/>
                  </a:ext>
                </a:extLst>
              </a:tr>
              <a:tr h="411376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8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Употребление лишних слов, в том числе плеоназм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Молодой юноша, очень прекрасный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xmlns="" val="3370821430"/>
                  </a:ext>
                </a:extLst>
              </a:tr>
              <a:tr h="7863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9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Употребление однокоренных слов в близком контексте (тавтология)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 dirty="0">
                          <a:effectLst/>
                        </a:rPr>
                        <a:t>В этом рассказе рассказывается о реальных событиях.</a:t>
                      </a:r>
                      <a:endParaRPr lang="ru-RU" sz="1200" b="1" kern="150" dirty="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xmlns="" val="1904698094"/>
                  </a:ext>
                </a:extLst>
              </a:tr>
              <a:tr h="59883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10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Неоправданное повторение слова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Герой рассказа не задумывается над своим поступком. Герой даже не понимает всей глубины содеянного.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xmlns="" val="838044414"/>
                  </a:ext>
                </a:extLst>
              </a:tr>
              <a:tr h="59883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11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>
                          <a:effectLst/>
                        </a:rPr>
                        <a:t>Бедность и однообразие синтаксических конструкций</a:t>
                      </a:r>
                      <a:endParaRPr lang="ru-RU" sz="1200" b="1" kern="15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200" kern="150" dirty="0">
                          <a:effectLst/>
                        </a:rPr>
                        <a:t>Когда писатель пришел в редакцию, его принял главный редактор. Когда они поговорили, писатель отправился в гостиницу.</a:t>
                      </a:r>
                      <a:endParaRPr lang="ru-RU" sz="1200" b="1" kern="150" dirty="0">
                        <a:effectLst/>
                        <a:latin typeface="Times New Roman" panose="02020603050405020304" pitchFamily="18" charset="0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xmlns="" val="353901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5134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404764" cy="68580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Лексические нормы </a:t>
            </a:r>
            <a:r>
              <a:rPr lang="ru-RU" b="1" dirty="0"/>
              <a:t>(</a:t>
            </a:r>
            <a:r>
              <a:rPr lang="ru-RU" b="1" u="sng" dirty="0"/>
              <a:t>или нормы словоупотребления</a:t>
            </a:r>
            <a:r>
              <a:rPr lang="ru-RU" b="1" dirty="0"/>
              <a:t>) – это нормы, определяющие правильность выбора слова из ряда единиц, близких ему по значению или по форме, а также употребление его в тех значениях, которые оно имеет в литературном языке</a:t>
            </a:r>
            <a:r>
              <a:rPr lang="ru-RU" b="1" dirty="0" smtClean="0"/>
              <a:t>.</a:t>
            </a:r>
          </a:p>
          <a:p>
            <a:r>
              <a:rPr lang="ru-RU" b="1" dirty="0">
                <a:solidFill>
                  <a:srgbClr val="FF0000"/>
                </a:solidFill>
              </a:rPr>
              <a:t>1) Нарушение лексической сочетаемости слов.</a:t>
            </a:r>
          </a:p>
          <a:p>
            <a:r>
              <a:rPr lang="ru-RU" b="1" dirty="0"/>
              <a:t>Лексическая сочетаемость слов – это способность слов соединяться друг с другом. Если не учитывать значение слов, может возникнуть лексическая </a:t>
            </a:r>
            <a:r>
              <a:rPr lang="ru-RU" b="1" dirty="0" err="1"/>
              <a:t>несочетаемость</a:t>
            </a:r>
            <a:r>
              <a:rPr lang="ru-RU" b="1" dirty="0"/>
              <a:t>.</a:t>
            </a:r>
          </a:p>
          <a:p>
            <a:r>
              <a:rPr lang="ru-RU" b="1" dirty="0">
                <a:solidFill>
                  <a:srgbClr val="FF0000"/>
                </a:solidFill>
              </a:rPr>
              <a:t>Например</a:t>
            </a:r>
            <a:r>
              <a:rPr lang="ru-RU" b="1" dirty="0"/>
              <a:t>, слова могут не сочетаться из-за их лексической несовместимости</a:t>
            </a:r>
          </a:p>
          <a:p>
            <a:r>
              <a:rPr lang="ru-RU" b="1" dirty="0"/>
              <a:t>(Облокотиться спиной, потерпеть победу, состоялось вооруженное столкновение и т.д.)</a:t>
            </a:r>
          </a:p>
          <a:p>
            <a:r>
              <a:rPr lang="ru-RU" b="1" dirty="0">
                <a:solidFill>
                  <a:srgbClr val="FF0000"/>
                </a:solidFill>
              </a:rPr>
              <a:t>*Сюда же можно отнести и неточное использование фразеологизмов.</a:t>
            </a:r>
          </a:p>
          <a:p>
            <a:r>
              <a:rPr lang="ru-RU" b="1" dirty="0">
                <a:solidFill>
                  <a:srgbClr val="FF0000"/>
                </a:solidFill>
              </a:rPr>
              <a:t>Фразеологизм</a:t>
            </a:r>
            <a:r>
              <a:rPr lang="ru-RU" b="1" dirty="0"/>
              <a:t> – лексически неделимое, устойчивое словосочетание (манна небесная, зарубить на носу).</a:t>
            </a:r>
          </a:p>
          <a:p>
            <a:r>
              <a:rPr lang="ru-RU" b="1" dirty="0">
                <a:solidFill>
                  <a:srgbClr val="FF0000"/>
                </a:solidFill>
              </a:rPr>
              <a:t>Типичными ошибками в использовании фразеологизмов являются:</a:t>
            </a:r>
          </a:p>
          <a:p>
            <a:r>
              <a:rPr lang="ru-RU" b="1" dirty="0"/>
              <a:t>•	сокращение выражения «И яйца не стоит» вместо «И яйца выеденного не стоит»)</a:t>
            </a:r>
          </a:p>
          <a:p>
            <a:r>
              <a:rPr lang="ru-RU" b="1" dirty="0"/>
              <a:t>•	замена слова («львиная часть» вместо «львиная доля»)</a:t>
            </a:r>
          </a:p>
          <a:p>
            <a:r>
              <a:rPr lang="ru-RU" b="1" dirty="0"/>
              <a:t>•	совмещение двух оборотов («играет большое значение» вместо «играет роль» или «имеет большое значение»)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5911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10432473" cy="139931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2) </a:t>
            </a:r>
            <a:r>
              <a:rPr lang="ru-RU" b="1" dirty="0" err="1">
                <a:solidFill>
                  <a:srgbClr val="FF0000"/>
                </a:solidFill>
              </a:rPr>
              <a:t>Неразличение</a:t>
            </a:r>
            <a:r>
              <a:rPr lang="ru-RU" b="1" dirty="0">
                <a:solidFill>
                  <a:srgbClr val="FF0000"/>
                </a:solidFill>
              </a:rPr>
              <a:t> оттенков значения, вносимых в слово приставкой и </a:t>
            </a:r>
            <a:r>
              <a:rPr lang="ru-RU" b="1" dirty="0" smtClean="0">
                <a:solidFill>
                  <a:srgbClr val="FF0000"/>
                </a:solidFill>
              </a:rPr>
              <a:t>суффиксом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41418"/>
            <a:ext cx="12191999" cy="4516581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Паронимы</a:t>
            </a:r>
            <a:r>
              <a:rPr lang="ru-RU" sz="2800" dirty="0" smtClean="0"/>
              <a:t> </a:t>
            </a:r>
            <a:r>
              <a:rPr lang="ru-RU" sz="2800" b="1" dirty="0"/>
              <a:t>– слова, сходные по звучанию, но не совпадающие по значению (длинный и длительный, горный и гористый, водный и водяной, эффектный и эффективный)</a:t>
            </a:r>
          </a:p>
          <a:p>
            <a:r>
              <a:rPr lang="ru-RU" sz="2800" b="1" dirty="0"/>
              <a:t>Правильному употреблению паронимов посвящено задание №5 ЕГЭ по русскому языку.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402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404723" cy="140053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3) Употребление лишних слов, в том числе плеоназмы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00530"/>
            <a:ext cx="12192000" cy="5457470"/>
          </a:xfrm>
        </p:spPr>
        <p:txBody>
          <a:bodyPr/>
          <a:lstStyle/>
          <a:p>
            <a:endParaRPr lang="ru-RU" dirty="0" smtClean="0"/>
          </a:p>
          <a:p>
            <a:r>
              <a:rPr lang="ru-RU" sz="2800" b="1" dirty="0" smtClean="0"/>
              <a:t>словосочетания</a:t>
            </a:r>
            <a:r>
              <a:rPr lang="ru-RU" sz="2800" b="1" dirty="0"/>
              <a:t>, в которых одно из двух слов является лишним, потому что его значение совпадает со значением другого, рядом стоящего слова. (главная суть, свободная вакансия, моя автобиография, строгое табу и другие).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26099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18617" cy="1136073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4) Употребление однокоренных слов в близком контексте (</a:t>
            </a:r>
            <a:r>
              <a:rPr lang="ru-RU" b="1" dirty="0">
                <a:solidFill>
                  <a:schemeClr val="tx1"/>
                </a:solidFill>
              </a:rPr>
              <a:t>тавтология</a:t>
            </a:r>
            <a:r>
              <a:rPr lang="ru-RU" b="1" dirty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30036"/>
            <a:ext cx="12192000" cy="5527964"/>
          </a:xfrm>
        </p:spPr>
        <p:txBody>
          <a:bodyPr/>
          <a:lstStyle/>
          <a:p>
            <a:r>
              <a:rPr lang="ru-RU" b="1" dirty="0"/>
              <a:t>повторение однокоренных или одинаковых слов (организовать организацию, спросить вопрос, предложить предложение).</a:t>
            </a:r>
          </a:p>
          <a:p>
            <a:r>
              <a:rPr lang="ru-RU" b="1" dirty="0">
                <a:solidFill>
                  <a:srgbClr val="FF0000"/>
                </a:solidFill>
              </a:rPr>
              <a:t>*Помимо избыточности слов, к лексическим ошибкам относится и недостаточность слов, но в задании №6 это не проверяется.</a:t>
            </a:r>
          </a:p>
          <a:p>
            <a:r>
              <a:rPr lang="ru-RU" b="1" dirty="0"/>
              <a:t>В кабинете висели русские писатели (портреты).</a:t>
            </a:r>
          </a:p>
          <a:p>
            <a:r>
              <a:rPr lang="ru-RU" b="1" dirty="0"/>
              <a:t>В читальный зал в одежде не входить! (в верхней одежде).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23324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</TotalTime>
  <Words>1092</Words>
  <Application>Microsoft Office PowerPoint</Application>
  <PresentationFormat>Произвольный</PresentationFormat>
  <Paragraphs>136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Ион</vt:lpstr>
      <vt:lpstr>          ЕГЭ 2020          задание 6              (теория)   </vt:lpstr>
      <vt:lpstr>Слайд 2</vt:lpstr>
      <vt:lpstr>Слайд 3</vt:lpstr>
      <vt:lpstr>            Типы ошибок    </vt:lpstr>
      <vt:lpstr>Слайд 5</vt:lpstr>
      <vt:lpstr>Слайд 6</vt:lpstr>
      <vt:lpstr>2) Неразличение оттенков значения, вносимых в слово приставкой и суффиксом </vt:lpstr>
      <vt:lpstr>3) Употребление лишних слов, в том числе плеоназмы</vt:lpstr>
      <vt:lpstr>4) Употребление однокоренных слов в близком контексте (тавтология) </vt:lpstr>
      <vt:lpstr>5) Неразличение синонимичных слов </vt:lpstr>
      <vt:lpstr>6) Неоправданное и неуместное использование устаревшей лексики, неологизмов, профессионализмов, жаргонизмов, диалектизмов, заимствованных слов, многозначных слов.</vt:lpstr>
      <vt:lpstr>Слайд 12</vt:lpstr>
      <vt:lpstr>Слайд 13</vt:lpstr>
      <vt:lpstr>В его позе было что-то от парадного портрета Вильгельма I; казалось, он взвешивал все за и против сделанного ему предложения и не спешил выразить ответ. 9.Отредактируйте предложение: исправьте лексическую ошибку, заменив неверно употреблённое слово. Выпишите это слово.   Поздней осенью, к великому удивлению всех в усадьбе, он неожиданно вернулся с двумя слепцами в неимущей одежде. 10.Отредактируйте предложение: исправьте лексическую ошибку, заменив неверно употреблённое слово. Запишите подобранное слово, соблюдая нормы современного русского литературного языка.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 2019 Тестовое задание  по русскому языку No6 (теория)</dc:title>
  <dc:creator>Андрей</dc:creator>
  <cp:lastModifiedBy>user</cp:lastModifiedBy>
  <cp:revision>8</cp:revision>
  <dcterms:created xsi:type="dcterms:W3CDTF">2019-04-29T04:55:04Z</dcterms:created>
  <dcterms:modified xsi:type="dcterms:W3CDTF">2020-05-13T14:35:37Z</dcterms:modified>
</cp:coreProperties>
</file>