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9" r:id="rId3"/>
    <p:sldId id="260" r:id="rId4"/>
    <p:sldId id="257" r:id="rId5"/>
    <p:sldId id="266" r:id="rId6"/>
    <p:sldId id="261" r:id="rId7"/>
    <p:sldId id="258" r:id="rId8"/>
    <p:sldId id="269" r:id="rId9"/>
    <p:sldId id="267" r:id="rId10"/>
    <p:sldId id="268" r:id="rId11"/>
    <p:sldId id="279" r:id="rId12"/>
    <p:sldId id="263" r:id="rId13"/>
    <p:sldId id="272" r:id="rId14"/>
    <p:sldId id="275" r:id="rId15"/>
    <p:sldId id="276" r:id="rId16"/>
    <p:sldId id="278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1974B9-E697-4AC5-BBE8-BB0ABF9AF7C4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C2BBBC-C78A-4773-A992-71564DF054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80070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8E04F-1603-4F26-827D-91DA0A64172B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571C-3DC3-411C-83C1-F79E65DC62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32136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8E04F-1603-4F26-827D-91DA0A64172B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571C-3DC3-411C-83C1-F79E65DC62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44259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8E04F-1603-4F26-827D-91DA0A64172B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571C-3DC3-411C-83C1-F79E65DC62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42989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8E04F-1603-4F26-827D-91DA0A64172B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571C-3DC3-411C-83C1-F79E65DC62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88129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8E04F-1603-4F26-827D-91DA0A64172B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571C-3DC3-411C-83C1-F79E65DC62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07483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8E04F-1603-4F26-827D-91DA0A64172B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571C-3DC3-411C-83C1-F79E65DC62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75158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8E04F-1603-4F26-827D-91DA0A64172B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571C-3DC3-411C-83C1-F79E65DC62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87124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8E04F-1603-4F26-827D-91DA0A64172B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571C-3DC3-411C-83C1-F79E65DC62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22811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8E04F-1603-4F26-827D-91DA0A64172B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571C-3DC3-411C-83C1-F79E65DC62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3705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8E04F-1603-4F26-827D-91DA0A64172B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571C-3DC3-411C-83C1-F79E65DC62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9533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8E04F-1603-4F26-827D-91DA0A64172B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571C-3DC3-411C-83C1-F79E65DC62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16199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4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8E04F-1603-4F26-827D-91DA0A64172B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8571C-3DC3-411C-83C1-F79E65DC62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3332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2303000234@edu.tatar.ru-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19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29248" y="1653148"/>
            <a:ext cx="719402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dirty="0" smtClean="0">
                <a:ln/>
                <a:solidFill>
                  <a:srgbClr val="0066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Повторение по теме </a:t>
            </a:r>
          </a:p>
          <a:p>
            <a:pPr algn="ctr"/>
            <a:r>
              <a:rPr lang="ru-RU" sz="5400" b="1" cap="all" dirty="0" smtClean="0">
                <a:ln/>
                <a:solidFill>
                  <a:srgbClr val="0066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«Существительное»</a:t>
            </a:r>
            <a:endParaRPr lang="ru-RU" sz="5400" b="1" cap="all" spc="0" dirty="0">
              <a:ln/>
              <a:solidFill>
                <a:srgbClr val="0066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645024"/>
            <a:ext cx="2952328" cy="29523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251593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142975" y="1643052"/>
          <a:ext cx="7572429" cy="4464873"/>
        </p:xfrm>
        <a:graphic>
          <a:graphicData uri="http://schemas.openxmlformats.org/drawingml/2006/table">
            <a:tbl>
              <a:tblPr/>
              <a:tblGrid>
                <a:gridCol w="804755"/>
                <a:gridCol w="834307"/>
                <a:gridCol w="659263"/>
                <a:gridCol w="736556"/>
                <a:gridCol w="581970"/>
                <a:gridCol w="659263"/>
                <a:gridCol w="659263"/>
                <a:gridCol w="659263"/>
                <a:gridCol w="659263"/>
                <a:gridCol w="659263"/>
                <a:gridCol w="659263"/>
              </a:tblGrid>
              <a:tr h="7500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dirty="0" err="1">
                          <a:latin typeface="Times New Roman"/>
                          <a:cs typeface="Times New Roman"/>
                        </a:rPr>
                        <a:t>р</a:t>
                      </a:r>
                      <a:endParaRPr lang="ru-RU" sz="4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dirty="0">
                          <a:latin typeface="Times New Roman"/>
                          <a:cs typeface="Times New Roman"/>
                        </a:rPr>
                        <a:t>а</a:t>
                      </a:r>
                      <a:endParaRPr lang="ru-RU" sz="4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dirty="0">
                          <a:latin typeface="Times New Roman"/>
                          <a:cs typeface="Times New Roman"/>
                        </a:rPr>
                        <a:t>с</a:t>
                      </a:r>
                      <a:endParaRPr lang="ru-RU" sz="4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dirty="0">
                          <a:latin typeface="Times New Roman"/>
                          <a:cs typeface="Times New Roman"/>
                        </a:rPr>
                        <a:t>т</a:t>
                      </a:r>
                      <a:endParaRPr lang="ru-RU" sz="4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я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п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а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500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 п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о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dirty="0" err="1">
                          <a:latin typeface="Times New Roman"/>
                          <a:cs typeface="Times New Roman"/>
                        </a:rPr>
                        <a:t>д</a:t>
                      </a:r>
                      <a:endParaRPr lang="ru-RU" sz="4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dirty="0">
                          <a:latin typeface="Times New Roman"/>
                          <a:cs typeface="Times New Roman"/>
                        </a:rPr>
                        <a:t>л</a:t>
                      </a:r>
                      <a:endParaRPr lang="ru-RU" sz="4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и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з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а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143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 я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б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е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д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dirty="0">
                          <a:latin typeface="Times New Roman"/>
                          <a:cs typeface="Times New Roman"/>
                        </a:rPr>
                        <a:t>а</a:t>
                      </a:r>
                      <a:endParaRPr lang="ru-RU" sz="4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4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500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 в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ы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с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к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о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ч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к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dirty="0">
                          <a:latin typeface="Times New Roman"/>
                          <a:cs typeface="Times New Roman"/>
                        </a:rPr>
                        <a:t>а</a:t>
                      </a:r>
                      <a:endParaRPr lang="ru-RU" sz="4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4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00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н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е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п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о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с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е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dirty="0" err="1">
                          <a:latin typeface="Times New Roman"/>
                          <a:cs typeface="Times New Roman"/>
                        </a:rPr>
                        <a:t>д</a:t>
                      </a:r>
                      <a:endParaRPr lang="ru-RU" sz="4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dirty="0">
                          <a:latin typeface="Times New Roman"/>
                          <a:cs typeface="Times New Roman"/>
                        </a:rPr>
                        <a:t>а</a:t>
                      </a:r>
                      <a:endParaRPr lang="ru-RU" sz="4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00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 з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а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з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н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а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latin typeface="Times New Roman"/>
                          <a:cs typeface="Times New Roman"/>
                        </a:rPr>
                        <a:t>й</a:t>
                      </a:r>
                      <a:endParaRPr lang="ru-RU" sz="44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dirty="0">
                          <a:latin typeface="Times New Roman"/>
                          <a:cs typeface="Times New Roman"/>
                        </a:rPr>
                        <a:t>к</a:t>
                      </a:r>
                      <a:endParaRPr lang="ru-RU" sz="4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dirty="0">
                          <a:latin typeface="Times New Roman"/>
                          <a:cs typeface="Times New Roman"/>
                        </a:rPr>
                        <a:t>а</a:t>
                      </a:r>
                      <a:endParaRPr lang="ru-RU" sz="4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4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431078" y="30028"/>
            <a:ext cx="20370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КЛЮЧ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66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0989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Морфологический разбор существительного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План:</a:t>
            </a:r>
          </a:p>
          <a:p>
            <a:r>
              <a:rPr lang="ru-RU" sz="2800" b="1" dirty="0" smtClean="0"/>
              <a:t>Часть речи, общее грамматическое значение и вопрос</a:t>
            </a:r>
            <a:r>
              <a:rPr lang="ru-RU" sz="2800" b="1" dirty="0" smtClean="0"/>
              <a:t>.</a:t>
            </a:r>
          </a:p>
          <a:p>
            <a:r>
              <a:rPr lang="ru-RU" sz="2800" b="1" dirty="0" err="1" smtClean="0"/>
              <a:t>IIНачальная</a:t>
            </a:r>
            <a:r>
              <a:rPr lang="ru-RU" sz="2800" b="1" dirty="0" smtClean="0"/>
              <a:t> </a:t>
            </a:r>
            <a:r>
              <a:rPr lang="ru-RU" sz="2800" b="1" dirty="0" smtClean="0"/>
              <a:t>форма. Морфологические признаки:</a:t>
            </a:r>
            <a:r>
              <a:rPr lang="ru-RU" sz="2800" dirty="0" smtClean="0"/>
              <a:t> </a:t>
            </a:r>
            <a:r>
              <a:rPr lang="ru-RU" sz="2800" b="1" dirty="0" err="1" smtClean="0"/>
              <a:t>A</a:t>
            </a:r>
            <a:r>
              <a:rPr lang="ru-RU" sz="2800" i="1" dirty="0" err="1" smtClean="0"/>
              <a:t>Постоянные</a:t>
            </a:r>
            <a:r>
              <a:rPr lang="ru-RU" sz="2800" i="1" dirty="0" smtClean="0"/>
              <a:t> морфологические признаки:</a:t>
            </a:r>
            <a:r>
              <a:rPr lang="ru-RU" sz="2800" dirty="0" smtClean="0"/>
              <a:t> </a:t>
            </a:r>
            <a:r>
              <a:rPr lang="ru-RU" sz="2800" b="1" dirty="0" smtClean="0"/>
              <a:t>1</a:t>
            </a:r>
            <a:r>
              <a:rPr lang="ru-RU" sz="2800" dirty="0" smtClean="0"/>
              <a:t>собственное или нарицательное;</a:t>
            </a:r>
            <a:r>
              <a:rPr lang="ru-RU" sz="2800" b="1" dirty="0" smtClean="0"/>
              <a:t>2</a:t>
            </a:r>
            <a:r>
              <a:rPr lang="ru-RU" sz="2800" dirty="0" smtClean="0"/>
              <a:t>одушевлённое или неодушевлённое;</a:t>
            </a:r>
            <a:r>
              <a:rPr lang="ru-RU" sz="2800" b="1" dirty="0" smtClean="0"/>
              <a:t>3</a:t>
            </a:r>
            <a:r>
              <a:rPr lang="ru-RU" sz="2800" dirty="0" smtClean="0"/>
              <a:t>род;</a:t>
            </a:r>
            <a:r>
              <a:rPr lang="ru-RU" sz="2800" b="1" dirty="0" smtClean="0"/>
              <a:t>4</a:t>
            </a:r>
            <a:r>
              <a:rPr lang="ru-RU" sz="2800" dirty="0" smtClean="0"/>
              <a:t>склонение;</a:t>
            </a:r>
            <a:r>
              <a:rPr lang="ru-RU" sz="2800" b="1" dirty="0" smtClean="0"/>
              <a:t>5</a:t>
            </a:r>
            <a:r>
              <a:rPr lang="ru-RU" sz="2800" dirty="0" smtClean="0"/>
              <a:t>число (если слово имеет только одну форму – единственного или множественного числа).</a:t>
            </a:r>
            <a:r>
              <a:rPr lang="ru-RU" sz="2800" b="1" dirty="0" err="1" smtClean="0"/>
              <a:t>Б</a:t>
            </a:r>
            <a:r>
              <a:rPr lang="ru-RU" sz="2800" i="1" dirty="0" err="1" smtClean="0"/>
              <a:t>Непостоянные</a:t>
            </a:r>
            <a:r>
              <a:rPr lang="ru-RU" sz="2800" i="1" dirty="0" smtClean="0"/>
              <a:t> морфологические признаки:</a:t>
            </a:r>
            <a:r>
              <a:rPr lang="ru-RU" sz="2800" dirty="0" smtClean="0"/>
              <a:t> </a:t>
            </a:r>
            <a:r>
              <a:rPr lang="ru-RU" sz="2800" b="1" dirty="0" smtClean="0"/>
              <a:t>1</a:t>
            </a:r>
            <a:r>
              <a:rPr lang="ru-RU" sz="2800" dirty="0" smtClean="0"/>
              <a:t>число (если слово изменяется по числам);</a:t>
            </a:r>
            <a:r>
              <a:rPr lang="ru-RU" sz="2800" b="1" dirty="0" smtClean="0"/>
              <a:t>2</a:t>
            </a:r>
            <a:r>
              <a:rPr lang="ru-RU" sz="2800" dirty="0" smtClean="0"/>
              <a:t>падеж</a:t>
            </a:r>
            <a:r>
              <a:rPr lang="ru-RU" sz="2800" dirty="0" smtClean="0"/>
              <a:t>.</a:t>
            </a:r>
          </a:p>
          <a:p>
            <a:r>
              <a:rPr lang="ru-RU" sz="2800" b="1" dirty="0" err="1" smtClean="0"/>
              <a:t>IIIРоль</a:t>
            </a:r>
            <a:r>
              <a:rPr lang="ru-RU" sz="2800" b="1" dirty="0" smtClean="0"/>
              <a:t> </a:t>
            </a:r>
            <a:r>
              <a:rPr lang="ru-RU" sz="2800" b="1" dirty="0" smtClean="0"/>
              <a:t>в предложении</a:t>
            </a:r>
            <a:r>
              <a:rPr lang="ru-RU" sz="2800" dirty="0" smtClean="0"/>
              <a:t> (каким членом предложения является существительное в данном предложении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452596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2000" b="1" dirty="0" smtClean="0"/>
              <a:t>Каким членом предложения является выделенное существительное?                                         </a:t>
            </a:r>
            <a:r>
              <a:rPr lang="ru-RU" sz="2000" b="1" i="1" dirty="0" smtClean="0"/>
              <a:t>Мороз выбелил хрупкие </a:t>
            </a:r>
            <a:r>
              <a:rPr lang="ru-RU" sz="2000" b="1" i="1" dirty="0" smtClean="0">
                <a:solidFill>
                  <a:srgbClr val="006600"/>
                </a:solidFill>
              </a:rPr>
              <a:t>сучья</a:t>
            </a:r>
            <a:r>
              <a:rPr lang="ru-RU" sz="2000" b="1" i="1" dirty="0" smtClean="0"/>
              <a:t> берёз.</a:t>
            </a:r>
          </a:p>
          <a:p>
            <a:pPr marL="0" indent="0">
              <a:buNone/>
            </a:pPr>
            <a:r>
              <a:rPr lang="ru-RU" sz="2000" b="1" i="1" dirty="0"/>
              <a:t> </a:t>
            </a:r>
            <a:r>
              <a:rPr lang="ru-RU" sz="2000" b="1" i="1" dirty="0" smtClean="0"/>
              <a:t>1) подлежащим</a:t>
            </a:r>
          </a:p>
          <a:p>
            <a:pPr marL="0" indent="0">
              <a:buNone/>
            </a:pPr>
            <a:r>
              <a:rPr lang="ru-RU" sz="2000" b="1" i="1" dirty="0"/>
              <a:t> </a:t>
            </a:r>
            <a:r>
              <a:rPr lang="ru-RU" sz="2000" b="1" i="1" dirty="0" smtClean="0"/>
              <a:t>2) дополнением</a:t>
            </a:r>
          </a:p>
          <a:p>
            <a:pPr marL="0" indent="0">
              <a:buNone/>
            </a:pPr>
            <a:r>
              <a:rPr lang="ru-RU" sz="2000" b="1" i="1" dirty="0"/>
              <a:t> </a:t>
            </a:r>
            <a:r>
              <a:rPr lang="ru-RU" sz="2000" b="1" i="1" dirty="0" smtClean="0"/>
              <a:t>3) обстоятельством места</a:t>
            </a:r>
          </a:p>
          <a:p>
            <a:pPr marL="0" indent="0">
              <a:buNone/>
            </a:pPr>
            <a:r>
              <a:rPr lang="ru-RU" sz="2000" b="1" i="1" dirty="0"/>
              <a:t> </a:t>
            </a:r>
            <a:r>
              <a:rPr lang="ru-RU" sz="2000" b="1" i="1" dirty="0" smtClean="0"/>
              <a:t>4) обстоятельством образа </a:t>
            </a:r>
            <a:r>
              <a:rPr lang="ru-RU" sz="2000" b="1" i="1" dirty="0" smtClean="0"/>
              <a:t>действия</a:t>
            </a:r>
          </a:p>
          <a:p>
            <a:pPr marL="0" indent="0">
              <a:buNone/>
            </a:pPr>
            <a:r>
              <a:rPr lang="ru-RU" sz="2000" b="1" i="1" dirty="0" smtClean="0"/>
              <a:t>2. </a:t>
            </a:r>
            <a:r>
              <a:rPr lang="ru-RU" sz="2000" b="1" dirty="0" smtClean="0"/>
              <a:t>Какое существительное не относится к 1- </a:t>
            </a:r>
            <a:r>
              <a:rPr lang="ru-RU" sz="2000" b="1" dirty="0" err="1" smtClean="0"/>
              <a:t>му</a:t>
            </a:r>
            <a:r>
              <a:rPr lang="ru-RU" sz="2000" b="1" dirty="0" smtClean="0"/>
              <a:t> склонению.</a:t>
            </a:r>
          </a:p>
          <a:p>
            <a:pPr marL="0" indent="0">
              <a:buNone/>
            </a:pPr>
            <a:r>
              <a:rPr lang="ru-RU" sz="2000" b="1" i="1" dirty="0" smtClean="0"/>
              <a:t> 1) галерея</a:t>
            </a:r>
          </a:p>
          <a:p>
            <a:pPr marL="0" indent="0">
              <a:buNone/>
            </a:pPr>
            <a:r>
              <a:rPr lang="ru-RU" sz="2000" b="1" i="1" dirty="0" smtClean="0"/>
              <a:t> 2) пламя </a:t>
            </a:r>
          </a:p>
          <a:p>
            <a:pPr marL="0" indent="0">
              <a:buNone/>
            </a:pPr>
            <a:r>
              <a:rPr lang="ru-RU" sz="2000" b="1" i="1" dirty="0" smtClean="0"/>
              <a:t> 3) биология</a:t>
            </a:r>
          </a:p>
          <a:p>
            <a:pPr marL="0" indent="0">
              <a:buNone/>
            </a:pPr>
            <a:r>
              <a:rPr lang="ru-RU" sz="2000" b="1" i="1" dirty="0" smtClean="0"/>
              <a:t> 4) оранжерея</a:t>
            </a:r>
            <a:endParaRPr lang="ru-RU" sz="2000" b="1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17406" y="30028"/>
            <a:ext cx="646439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Тестовое </a:t>
            </a:r>
            <a:r>
              <a:rPr lang="ru-RU" sz="3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задание ( сдать учителю!)</a:t>
            </a:r>
            <a:endParaRPr lang="ru-RU" sz="3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66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6534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54620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000" b="1" i="1" dirty="0"/>
              <a:t>3</a:t>
            </a:r>
            <a:r>
              <a:rPr lang="ru-RU" sz="2000" b="1" i="1" dirty="0" smtClean="0"/>
              <a:t>. </a:t>
            </a:r>
            <a:r>
              <a:rPr lang="ru-RU" sz="2000" b="1" dirty="0" smtClean="0"/>
              <a:t>Укажите несклоняемое существительное.</a:t>
            </a:r>
          </a:p>
          <a:p>
            <a:pPr marL="0" indent="0">
              <a:buNone/>
            </a:pPr>
            <a:r>
              <a:rPr lang="ru-RU" sz="2000" b="1" i="1" dirty="0"/>
              <a:t> </a:t>
            </a:r>
            <a:r>
              <a:rPr lang="ru-RU" sz="2000" b="1" i="1" dirty="0" smtClean="0"/>
              <a:t>1) интерьер</a:t>
            </a:r>
          </a:p>
          <a:p>
            <a:pPr marL="0" indent="0">
              <a:buNone/>
            </a:pPr>
            <a:r>
              <a:rPr lang="ru-RU" sz="2000" b="1" i="1" dirty="0"/>
              <a:t> </a:t>
            </a:r>
            <a:r>
              <a:rPr lang="ru-RU" sz="2000" b="1" i="1" dirty="0" smtClean="0"/>
              <a:t>2) пальто</a:t>
            </a:r>
          </a:p>
          <a:p>
            <a:pPr marL="0" indent="0">
              <a:buNone/>
            </a:pPr>
            <a:r>
              <a:rPr lang="ru-RU" sz="2000" b="1" i="1" dirty="0"/>
              <a:t> </a:t>
            </a:r>
            <a:r>
              <a:rPr lang="ru-RU" sz="2000" b="1" i="1" dirty="0" smtClean="0"/>
              <a:t>3) роман</a:t>
            </a:r>
          </a:p>
          <a:p>
            <a:pPr marL="0" indent="0">
              <a:buNone/>
            </a:pPr>
            <a:r>
              <a:rPr lang="ru-RU" sz="2000" b="1" i="1" dirty="0"/>
              <a:t> </a:t>
            </a:r>
            <a:r>
              <a:rPr lang="ru-RU" sz="2000" b="1" i="1" dirty="0" smtClean="0"/>
              <a:t>4) </a:t>
            </a:r>
            <a:r>
              <a:rPr lang="ru-RU" sz="2000" b="1" i="1" dirty="0" smtClean="0"/>
              <a:t>медицина</a:t>
            </a:r>
          </a:p>
          <a:p>
            <a:pPr marL="0" indent="0">
              <a:buNone/>
            </a:pPr>
            <a:r>
              <a:rPr lang="ru-RU" sz="2000" b="1" i="1" dirty="0" smtClean="0"/>
              <a:t>4.</a:t>
            </a:r>
            <a:r>
              <a:rPr lang="ru-RU" sz="2000" b="1" i="1" dirty="0" smtClean="0"/>
              <a:t> </a:t>
            </a:r>
            <a:r>
              <a:rPr lang="ru-RU" sz="2000" b="1" i="1" dirty="0" smtClean="0"/>
              <a:t> </a:t>
            </a:r>
            <a:r>
              <a:rPr lang="ru-RU" sz="2000" b="1" dirty="0" smtClean="0"/>
              <a:t>Найдите ошибку в согласовании.</a:t>
            </a:r>
          </a:p>
          <a:p>
            <a:pPr marL="0" indent="0">
              <a:buNone/>
            </a:pPr>
            <a:r>
              <a:rPr lang="ru-RU" sz="2000" b="1" i="1" dirty="0" smtClean="0"/>
              <a:t> 1) строгое жюри</a:t>
            </a:r>
          </a:p>
          <a:p>
            <a:pPr marL="0" indent="0">
              <a:buNone/>
            </a:pPr>
            <a:r>
              <a:rPr lang="ru-RU" sz="2000" b="1" i="1" dirty="0" smtClean="0"/>
              <a:t> 2) жёлтое такси</a:t>
            </a:r>
          </a:p>
          <a:p>
            <a:pPr marL="0" indent="0">
              <a:buNone/>
            </a:pPr>
            <a:r>
              <a:rPr lang="ru-RU" sz="2000" b="1" i="1" dirty="0" smtClean="0"/>
              <a:t> 3) шумное Сочи</a:t>
            </a:r>
          </a:p>
          <a:p>
            <a:pPr marL="0" indent="0">
              <a:buNone/>
            </a:pPr>
            <a:r>
              <a:rPr lang="ru-RU" sz="2000" b="1" i="1" dirty="0" smtClean="0"/>
              <a:t> 4) весёлый </a:t>
            </a:r>
            <a:r>
              <a:rPr lang="ru-RU" sz="2000" b="1" i="1" dirty="0" smtClean="0"/>
              <a:t>шимпанзе</a:t>
            </a:r>
          </a:p>
          <a:p>
            <a:pPr marL="0" indent="0">
              <a:buNone/>
            </a:pPr>
            <a:r>
              <a:rPr lang="ru-RU" sz="2200" b="1" i="1" dirty="0" smtClean="0"/>
              <a:t>5</a:t>
            </a:r>
            <a:r>
              <a:rPr lang="ru-RU" sz="2200" b="1" i="1" dirty="0" smtClean="0"/>
              <a:t>. </a:t>
            </a:r>
            <a:r>
              <a:rPr lang="ru-RU" sz="2200" b="1" dirty="0" smtClean="0"/>
              <a:t>Какое из выделенных слов склоняется?</a:t>
            </a:r>
          </a:p>
          <a:p>
            <a:pPr marL="0" indent="0">
              <a:buNone/>
            </a:pPr>
            <a:r>
              <a:rPr lang="ru-RU" sz="2200" b="1" i="1" dirty="0" smtClean="0"/>
              <a:t> 1) учился с Олегом ( </a:t>
            </a:r>
            <a:r>
              <a:rPr lang="ru-RU" sz="2200" b="1" i="1" dirty="0" smtClean="0">
                <a:solidFill>
                  <a:srgbClr val="006600"/>
                </a:solidFill>
              </a:rPr>
              <a:t>Фоменко</a:t>
            </a:r>
            <a:r>
              <a:rPr lang="ru-RU" sz="2200" b="1" i="1" dirty="0" smtClean="0"/>
              <a:t>)</a:t>
            </a:r>
          </a:p>
          <a:p>
            <a:pPr marL="0" indent="0">
              <a:buNone/>
            </a:pPr>
            <a:r>
              <a:rPr lang="ru-RU" sz="2200" b="1" i="1" dirty="0" smtClean="0"/>
              <a:t> 2) стихи Зои ( </a:t>
            </a:r>
            <a:r>
              <a:rPr lang="ru-RU" sz="2200" b="1" i="1" dirty="0" err="1" smtClean="0">
                <a:solidFill>
                  <a:srgbClr val="006600"/>
                </a:solidFill>
              </a:rPr>
              <a:t>Алигер</a:t>
            </a:r>
            <a:r>
              <a:rPr lang="ru-RU" sz="2200" b="1" i="1" dirty="0" smtClean="0"/>
              <a:t>)</a:t>
            </a:r>
          </a:p>
          <a:p>
            <a:pPr marL="0" indent="0">
              <a:buNone/>
            </a:pPr>
            <a:r>
              <a:rPr lang="ru-RU" sz="2200" b="1" i="1" dirty="0" smtClean="0"/>
              <a:t> 3) встреча у Максима (</a:t>
            </a:r>
            <a:r>
              <a:rPr lang="ru-RU" sz="2200" b="1" i="1" dirty="0" smtClean="0">
                <a:solidFill>
                  <a:srgbClr val="006600"/>
                </a:solidFill>
              </a:rPr>
              <a:t>Глухих</a:t>
            </a:r>
            <a:r>
              <a:rPr lang="ru-RU" sz="2200" b="1" i="1" dirty="0" smtClean="0"/>
              <a:t>)</a:t>
            </a:r>
          </a:p>
          <a:p>
            <a:pPr marL="0" indent="0">
              <a:buNone/>
            </a:pPr>
            <a:r>
              <a:rPr lang="ru-RU" sz="2200" b="1" i="1" dirty="0" smtClean="0"/>
              <a:t> 4) сказки </a:t>
            </a:r>
            <a:r>
              <a:rPr lang="ru-RU" sz="2200" b="1" i="1" dirty="0" err="1" smtClean="0"/>
              <a:t>Ганса</a:t>
            </a:r>
            <a:r>
              <a:rPr lang="ru-RU" sz="2200" b="1" i="1" dirty="0" smtClean="0"/>
              <a:t> ( </a:t>
            </a:r>
            <a:r>
              <a:rPr lang="ru-RU" sz="2200" b="1" i="1" dirty="0" smtClean="0">
                <a:solidFill>
                  <a:srgbClr val="006600"/>
                </a:solidFill>
              </a:rPr>
              <a:t>Андерсен</a:t>
            </a:r>
            <a:r>
              <a:rPr lang="ru-RU" sz="2200" b="1" i="1" dirty="0" smtClean="0"/>
              <a:t>)</a:t>
            </a:r>
          </a:p>
          <a:p>
            <a:pPr marL="0" indent="0">
              <a:buNone/>
            </a:pPr>
            <a:endParaRPr lang="ru-RU" sz="2400" b="1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357235" y="30028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66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7511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04664"/>
            <a:ext cx="8712968" cy="53180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i="1" dirty="0" smtClean="0"/>
              <a:t>6. </a:t>
            </a:r>
            <a:r>
              <a:rPr lang="ru-RU" sz="2000" b="1" dirty="0" smtClean="0"/>
              <a:t>В каком слове на месте пропуска пишется буква И?</a:t>
            </a:r>
          </a:p>
          <a:p>
            <a:pPr marL="0" indent="0">
              <a:buNone/>
            </a:pPr>
            <a:r>
              <a:rPr lang="ru-RU" sz="2000" b="1" i="1" dirty="0"/>
              <a:t> </a:t>
            </a:r>
            <a:r>
              <a:rPr lang="ru-RU" sz="2000" b="1" i="1" dirty="0" smtClean="0"/>
              <a:t>1) </a:t>
            </a:r>
            <a:r>
              <a:rPr lang="ru-RU" sz="2000" b="1" i="1" dirty="0" err="1" smtClean="0"/>
              <a:t>горош</a:t>
            </a:r>
            <a:r>
              <a:rPr lang="ru-RU" sz="2000" b="1" i="1" dirty="0" smtClean="0"/>
              <a:t>..к</a:t>
            </a:r>
          </a:p>
          <a:p>
            <a:pPr marL="0" indent="0">
              <a:buNone/>
            </a:pPr>
            <a:r>
              <a:rPr lang="ru-RU" sz="2000" b="1" i="1" dirty="0"/>
              <a:t> </a:t>
            </a:r>
            <a:r>
              <a:rPr lang="ru-RU" sz="2000" b="1" i="1" dirty="0" smtClean="0"/>
              <a:t>2) </a:t>
            </a:r>
            <a:r>
              <a:rPr lang="ru-RU" sz="2000" b="1" i="1" dirty="0" err="1" smtClean="0"/>
              <a:t>сухар</a:t>
            </a:r>
            <a:r>
              <a:rPr lang="ru-RU" sz="2000" b="1" i="1" dirty="0" smtClean="0"/>
              <a:t>..к</a:t>
            </a:r>
          </a:p>
          <a:p>
            <a:pPr marL="0" indent="0">
              <a:buNone/>
            </a:pPr>
            <a:r>
              <a:rPr lang="ru-RU" sz="2000" b="1" i="1" dirty="0"/>
              <a:t> </a:t>
            </a:r>
            <a:r>
              <a:rPr lang="ru-RU" sz="2000" b="1" i="1" dirty="0" smtClean="0"/>
              <a:t>3) </a:t>
            </a:r>
            <a:r>
              <a:rPr lang="ru-RU" sz="2000" b="1" i="1" dirty="0" err="1" smtClean="0"/>
              <a:t>комоч</a:t>
            </a:r>
            <a:r>
              <a:rPr lang="ru-RU" sz="2000" b="1" i="1" dirty="0" smtClean="0"/>
              <a:t>..к</a:t>
            </a:r>
          </a:p>
          <a:p>
            <a:pPr marL="0" indent="0">
              <a:buNone/>
            </a:pPr>
            <a:r>
              <a:rPr lang="ru-RU" sz="2000" b="1" i="1" dirty="0"/>
              <a:t> </a:t>
            </a:r>
            <a:r>
              <a:rPr lang="ru-RU" sz="2000" b="1" i="1" dirty="0" smtClean="0"/>
              <a:t>4) </a:t>
            </a:r>
            <a:r>
              <a:rPr lang="ru-RU" sz="2000" b="1" i="1" dirty="0" err="1" smtClean="0"/>
              <a:t>платоч</a:t>
            </a:r>
            <a:r>
              <a:rPr lang="ru-RU" sz="2000" b="1" i="1" dirty="0" smtClean="0"/>
              <a:t>..</a:t>
            </a:r>
            <a:r>
              <a:rPr lang="ru-RU" sz="2000" b="1" i="1" dirty="0" smtClean="0"/>
              <a:t>к</a:t>
            </a:r>
          </a:p>
          <a:p>
            <a:pPr marL="0" indent="0">
              <a:buNone/>
            </a:pPr>
            <a:r>
              <a:rPr lang="ru-RU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Морфологический разбор выделенного слова(выбор)</a:t>
            </a:r>
          </a:p>
          <a:p>
            <a:pPr marL="0" indent="0">
              <a:buNone/>
            </a:pPr>
            <a:r>
              <a:rPr lang="ru-RU" sz="2800" b="1" dirty="0" smtClean="0"/>
              <a:t>Надо </a:t>
            </a:r>
            <a:r>
              <a:rPr lang="ru-RU" sz="2800" b="1" dirty="0" smtClean="0"/>
              <a:t>мной </a:t>
            </a:r>
            <a:r>
              <a:rPr lang="ru-RU" sz="2800" b="1" dirty="0" smtClean="0">
                <a:solidFill>
                  <a:srgbClr val="006600"/>
                </a:solidFill>
              </a:rPr>
              <a:t>в </a:t>
            </a:r>
            <a:r>
              <a:rPr lang="ru-RU" sz="2800" b="1" dirty="0" err="1" smtClean="0">
                <a:solidFill>
                  <a:srgbClr val="006600"/>
                </a:solidFill>
              </a:rPr>
              <a:t>лазур_</a:t>
            </a:r>
            <a:r>
              <a:rPr lang="ru-RU" sz="2800" b="1" dirty="0" smtClean="0">
                <a:solidFill>
                  <a:srgbClr val="006600"/>
                </a:solidFill>
              </a:rPr>
              <a:t> </a:t>
            </a:r>
            <a:r>
              <a:rPr lang="ru-RU" sz="2800" b="1" dirty="0" smtClean="0"/>
              <a:t>ясной </a:t>
            </a:r>
            <a:r>
              <a:rPr lang="ru-RU" sz="2800" b="1" dirty="0" err="1" smtClean="0"/>
              <a:t>бл_стит</a:t>
            </a:r>
            <a:r>
              <a:rPr lang="ru-RU" sz="2800" b="1" dirty="0" smtClean="0"/>
              <a:t> </a:t>
            </a:r>
            <a:r>
              <a:rPr lang="ru-RU" sz="2800" b="1" dirty="0" smtClean="0"/>
              <a:t>звёздочка </a:t>
            </a:r>
          </a:p>
          <a:p>
            <a:pPr marL="0" indent="0">
              <a:buNone/>
            </a:pPr>
            <a:r>
              <a:rPr lang="ru-RU" sz="2800" b="1" dirty="0" smtClean="0"/>
              <a:t>                                  Или</a:t>
            </a:r>
          </a:p>
          <a:p>
            <a:pPr marL="0" indent="0">
              <a:buNone/>
            </a:pPr>
            <a:r>
              <a:rPr lang="ru-RU" sz="2800" b="1" dirty="0" smtClean="0"/>
              <a:t>Мы шли по тенистой </a:t>
            </a:r>
            <a:r>
              <a:rPr lang="ru-RU" sz="2800" b="1" dirty="0" err="1" smtClean="0">
                <a:solidFill>
                  <a:srgbClr val="006600"/>
                </a:solidFill>
              </a:rPr>
              <a:t>алле_</a:t>
            </a:r>
            <a:r>
              <a:rPr lang="ru-RU" sz="2800" b="1" dirty="0" smtClean="0">
                <a:solidFill>
                  <a:srgbClr val="006600"/>
                </a:solidFill>
              </a:rPr>
              <a:t>.</a:t>
            </a:r>
          </a:p>
          <a:p>
            <a:pPr marL="0" indent="0">
              <a:buNone/>
            </a:pPr>
            <a:endParaRPr lang="ru-RU" sz="2800" b="1" dirty="0" smtClean="0"/>
          </a:p>
          <a:p>
            <a:pPr marL="0" indent="0">
              <a:buNone/>
            </a:pPr>
            <a:endParaRPr lang="ru-RU" sz="36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66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2000" b="1" i="1" dirty="0" smtClean="0"/>
          </a:p>
          <a:p>
            <a:pPr marL="0" indent="0">
              <a:buNone/>
            </a:pPr>
            <a:endParaRPr lang="ru-RU" sz="2000" b="1" i="1" dirty="0" smtClean="0"/>
          </a:p>
          <a:p>
            <a:pPr marL="0" indent="0">
              <a:buNone/>
            </a:pPr>
            <a:endParaRPr lang="ru-RU" sz="2000" b="1" i="1" dirty="0"/>
          </a:p>
        </p:txBody>
      </p:sp>
    </p:spTree>
    <p:extLst>
      <p:ext uri="{BB962C8B-B14F-4D97-AF65-F5344CB8AC3E}">
        <p14:creationId xmlns="" xmlns:p14="http://schemas.microsoft.com/office/powerpoint/2010/main" val="25272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507288" cy="1612776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1вариант:  </a:t>
            </a:r>
          </a:p>
          <a:p>
            <a:pPr marL="0" indent="0">
              <a:buNone/>
            </a:pPr>
            <a:r>
              <a:rPr lang="ru-RU" b="1" dirty="0" smtClean="0"/>
              <a:t>Надо мной </a:t>
            </a:r>
            <a:r>
              <a:rPr lang="ru-RU" b="1" dirty="0" smtClean="0">
                <a:solidFill>
                  <a:srgbClr val="006600"/>
                </a:solidFill>
              </a:rPr>
              <a:t>в </a:t>
            </a:r>
            <a:r>
              <a:rPr lang="ru-RU" b="1" dirty="0" err="1" smtClean="0">
                <a:solidFill>
                  <a:srgbClr val="006600"/>
                </a:solidFill>
              </a:rPr>
              <a:t>лазур</a:t>
            </a:r>
            <a:r>
              <a:rPr lang="ru-RU" b="1" dirty="0" smtClean="0">
                <a:solidFill>
                  <a:srgbClr val="006600"/>
                </a:solidFill>
              </a:rPr>
              <a:t>_ </a:t>
            </a:r>
            <a:r>
              <a:rPr lang="ru-RU" b="1" dirty="0" smtClean="0"/>
              <a:t>ясной </a:t>
            </a:r>
            <a:r>
              <a:rPr lang="ru-RU" b="1" dirty="0" err="1" smtClean="0"/>
              <a:t>бл_стит</a:t>
            </a:r>
            <a:r>
              <a:rPr lang="ru-RU" b="1" dirty="0" smtClean="0"/>
              <a:t> звёздочка.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02184" y="30028"/>
            <a:ext cx="80948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Морфологический разбор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66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02184" y="3789040"/>
            <a:ext cx="8507288" cy="1612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b="1" dirty="0" smtClean="0"/>
              <a:t>2 вариант: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b="1" dirty="0" smtClean="0"/>
              <a:t>Мы шли по тенистой </a:t>
            </a:r>
            <a:r>
              <a:rPr lang="ru-RU" b="1" dirty="0" smtClean="0">
                <a:solidFill>
                  <a:srgbClr val="006600"/>
                </a:solidFill>
              </a:rPr>
              <a:t>алле_.</a:t>
            </a:r>
            <a:endParaRPr lang="ru-RU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8413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Повторить материал по данной теме.</a:t>
            </a:r>
          </a:p>
          <a:p>
            <a:r>
              <a:rPr lang="ru-RU" dirty="0" smtClean="0"/>
              <a:t>Классную работу + </a:t>
            </a:r>
            <a:r>
              <a:rPr lang="ru-RU" smtClean="0"/>
              <a:t>тестовую часть сдать </a:t>
            </a:r>
            <a:r>
              <a:rPr lang="ru-RU" dirty="0" smtClean="0"/>
              <a:t>учителю</a:t>
            </a:r>
          </a:p>
          <a:p>
            <a:r>
              <a:rPr lang="ru-RU" u="sng" dirty="0" smtClean="0">
                <a:hlinkClick r:id="rId2"/>
              </a:rPr>
              <a:t>2303000234@</a:t>
            </a:r>
            <a:r>
              <a:rPr lang="en-US" u="sng" dirty="0" err="1" smtClean="0">
                <a:hlinkClick r:id="rId2"/>
              </a:rPr>
              <a:t>edu</a:t>
            </a:r>
            <a:r>
              <a:rPr lang="ru-RU" u="sng" dirty="0" smtClean="0">
                <a:hlinkClick r:id="rId2"/>
              </a:rPr>
              <a:t>.</a:t>
            </a:r>
            <a:r>
              <a:rPr lang="en-US" u="sng" dirty="0" err="1" smtClean="0">
                <a:hlinkClick r:id="rId2"/>
              </a:rPr>
              <a:t>tatar</a:t>
            </a:r>
            <a:r>
              <a:rPr lang="ru-RU" u="sng" dirty="0" smtClean="0">
                <a:hlinkClick r:id="rId2"/>
              </a:rPr>
              <a:t>.</a:t>
            </a:r>
            <a:r>
              <a:rPr lang="en-US" u="sng" dirty="0" err="1" smtClean="0">
                <a:hlinkClick r:id="rId2"/>
              </a:rPr>
              <a:t>ru</a:t>
            </a:r>
            <a:r>
              <a:rPr lang="ru-RU" u="sng" dirty="0" smtClean="0">
                <a:hlinkClick r:id="rId2"/>
              </a:rPr>
              <a:t>-</a:t>
            </a:r>
            <a:r>
              <a:rPr lang="ru-RU" u="sng" dirty="0" smtClean="0"/>
              <a:t> </a:t>
            </a:r>
            <a:r>
              <a:rPr lang="ru-RU" u="sng" dirty="0" err="1" smtClean="0"/>
              <a:t>Гульнара</a:t>
            </a:r>
            <a:r>
              <a:rPr lang="ru-RU" u="sng" dirty="0" smtClean="0"/>
              <a:t> </a:t>
            </a:r>
            <a:r>
              <a:rPr lang="ru-RU" u="sng" dirty="0" err="1" smtClean="0"/>
              <a:t>Гайсовна</a:t>
            </a:r>
            <a:endParaRPr lang="ru-RU" u="sng" dirty="0" smtClean="0"/>
          </a:p>
          <a:p>
            <a:r>
              <a:rPr lang="ru-RU" u="sng" dirty="0" err="1" smtClean="0"/>
              <a:t>Вацап</a:t>
            </a:r>
            <a:r>
              <a:rPr lang="ru-RU" u="sng" dirty="0" smtClean="0"/>
              <a:t> </a:t>
            </a:r>
            <a:r>
              <a:rPr lang="ru-RU" u="sng" dirty="0" err="1" smtClean="0"/>
              <a:t>Гульнары</a:t>
            </a:r>
            <a:r>
              <a:rPr lang="ru-RU" u="sng" dirty="0" smtClean="0"/>
              <a:t> </a:t>
            </a:r>
            <a:r>
              <a:rPr lang="ru-RU" u="sng" dirty="0" err="1" smtClean="0"/>
              <a:t>Афзаловны</a:t>
            </a:r>
            <a:r>
              <a:rPr lang="ru-RU" u="sng" dirty="0" smtClean="0"/>
              <a:t> 89063215559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76997" y="0"/>
            <a:ext cx="43452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Дом. задание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66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5260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3440" y="912415"/>
            <a:ext cx="8803055" cy="1076426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Указать синтаксическую роль имён существительных в предложениях.</a:t>
            </a:r>
            <a:endParaRPr lang="ru-RU" sz="2800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79512" y="1935480"/>
            <a:ext cx="8712968" cy="44458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AutoNum type="arabicParenR"/>
            </a:pPr>
            <a:r>
              <a:rPr 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Книга  хранилище знаний.</a:t>
            </a:r>
          </a:p>
          <a:p>
            <a:pPr marL="0" indent="0">
              <a:buNone/>
            </a:pPr>
            <a:endParaRPr 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2) Сырость от земли начинала холодить бок</a:t>
            </a:r>
            <a:r>
              <a:rPr lang="ru-RU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3) Туристы отправились в поход за город.</a:t>
            </a:r>
          </a:p>
          <a:p>
            <a:pPr>
              <a:buFont typeface="Arial" panose="020B0604020202020204" pitchFamily="34" charset="0"/>
              <a:buNone/>
            </a:pPr>
            <a:endParaRPr lang="ru-RU" sz="2800" i="1" dirty="0"/>
          </a:p>
        </p:txBody>
      </p:sp>
    </p:spTree>
    <p:extLst>
      <p:ext uri="{BB962C8B-B14F-4D97-AF65-F5344CB8AC3E}">
        <p14:creationId xmlns="" xmlns:p14="http://schemas.microsoft.com/office/powerpoint/2010/main" val="1215567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50377" y="-10916"/>
            <a:ext cx="47957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Самопроверка.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66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24514" y="1556792"/>
            <a:ext cx="8229600" cy="4032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AutoNum type="arabicParenR"/>
            </a:pPr>
            <a:r>
              <a:rPr 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Книга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хранилище знаний.</a:t>
            </a:r>
          </a:p>
          <a:p>
            <a:pPr marL="0" indent="0">
              <a:buNone/>
            </a:pPr>
            <a:endParaRPr 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2) Сырость от земли начинала холодить бок</a:t>
            </a:r>
            <a:r>
              <a:rPr lang="ru-RU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sz="2800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) Туристы отправились в поход за город.</a:t>
            </a:r>
          </a:p>
          <a:p>
            <a:pPr>
              <a:buFont typeface="Arial" panose="020B0604020202020204" pitchFamily="34" charset="0"/>
              <a:buNone/>
            </a:pPr>
            <a:endParaRPr lang="ru-RU" sz="2800" i="1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971600" y="2132856"/>
            <a:ext cx="1223392" cy="0"/>
          </a:xfrm>
          <a:prstGeom prst="line">
            <a:avLst/>
          </a:prstGeom>
          <a:ln w="5080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699792" y="2277688"/>
            <a:ext cx="1944216" cy="0"/>
          </a:xfrm>
          <a:prstGeom prst="line">
            <a:avLst/>
          </a:prstGeom>
          <a:ln w="5080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699792" y="2420888"/>
            <a:ext cx="1944216" cy="0"/>
          </a:xfrm>
          <a:prstGeom prst="line">
            <a:avLst/>
          </a:prstGeom>
          <a:ln w="5080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014974" y="3356992"/>
            <a:ext cx="1540802" cy="0"/>
          </a:xfrm>
          <a:prstGeom prst="line">
            <a:avLst/>
          </a:prstGeom>
          <a:ln w="5080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014974" y="5013176"/>
            <a:ext cx="1540802" cy="0"/>
          </a:xfrm>
          <a:prstGeom prst="line">
            <a:avLst/>
          </a:prstGeom>
          <a:ln w="5080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5580112" y="5013176"/>
            <a:ext cx="2520280" cy="0"/>
          </a:xfrm>
          <a:prstGeom prst="line">
            <a:avLst/>
          </a:prstGeom>
          <a:ln w="50800">
            <a:solidFill>
              <a:srgbClr val="C0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4932471" y="2197003"/>
            <a:ext cx="1367328" cy="0"/>
          </a:xfrm>
          <a:prstGeom prst="line">
            <a:avLst/>
          </a:prstGeom>
          <a:ln w="508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424514" y="3861048"/>
            <a:ext cx="979134" cy="0"/>
          </a:xfrm>
          <a:prstGeom prst="line">
            <a:avLst/>
          </a:prstGeom>
          <a:ln w="508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Группа 24"/>
          <p:cNvGrpSpPr>
            <a:grpSpLocks/>
          </p:cNvGrpSpPr>
          <p:nvPr/>
        </p:nvGrpSpPr>
        <p:grpSpPr bwMode="auto">
          <a:xfrm>
            <a:off x="2659788" y="3343505"/>
            <a:ext cx="1719262" cy="52388"/>
            <a:chOff x="1144281" y="5037303"/>
            <a:chExt cx="1497317" cy="52354"/>
          </a:xfrm>
        </p:grpSpPr>
        <p:sp>
          <p:nvSpPr>
            <p:cNvPr id="26" name="Дуга 25"/>
            <p:cNvSpPr/>
            <p:nvPr/>
          </p:nvSpPr>
          <p:spPr>
            <a:xfrm>
              <a:off x="1144281" y="5037303"/>
              <a:ext cx="58068" cy="52354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Дуга 26"/>
            <p:cNvSpPr/>
            <p:nvPr/>
          </p:nvSpPr>
          <p:spPr>
            <a:xfrm rot="16200000">
              <a:off x="1147138" y="5034446"/>
              <a:ext cx="52354" cy="58068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Дуга 27"/>
            <p:cNvSpPr/>
            <p:nvPr/>
          </p:nvSpPr>
          <p:spPr>
            <a:xfrm rot="10800000">
              <a:off x="1202349" y="5037303"/>
              <a:ext cx="56685" cy="52354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Дуга 28"/>
            <p:cNvSpPr/>
            <p:nvPr/>
          </p:nvSpPr>
          <p:spPr>
            <a:xfrm rot="5400000">
              <a:off x="1204515" y="5035137"/>
              <a:ext cx="52354" cy="56685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Дуга 29"/>
            <p:cNvSpPr/>
            <p:nvPr/>
          </p:nvSpPr>
          <p:spPr>
            <a:xfrm>
              <a:off x="1259033" y="5037303"/>
              <a:ext cx="58068" cy="52354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Дуга 30"/>
            <p:cNvSpPr/>
            <p:nvPr/>
          </p:nvSpPr>
          <p:spPr>
            <a:xfrm rot="16200000">
              <a:off x="1261891" y="5034446"/>
              <a:ext cx="52354" cy="58068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Дуга 31"/>
            <p:cNvSpPr/>
            <p:nvPr/>
          </p:nvSpPr>
          <p:spPr>
            <a:xfrm rot="10800000">
              <a:off x="1317101" y="5037303"/>
              <a:ext cx="58068" cy="52354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Дуга 32"/>
            <p:cNvSpPr/>
            <p:nvPr/>
          </p:nvSpPr>
          <p:spPr>
            <a:xfrm rot="5400000">
              <a:off x="1319958" y="5034446"/>
              <a:ext cx="52354" cy="58068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" name="Дуга 33"/>
            <p:cNvSpPr/>
            <p:nvPr/>
          </p:nvSpPr>
          <p:spPr>
            <a:xfrm>
              <a:off x="1375169" y="5037303"/>
              <a:ext cx="56686" cy="52354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" name="Дуга 34"/>
            <p:cNvSpPr/>
            <p:nvPr/>
          </p:nvSpPr>
          <p:spPr>
            <a:xfrm rot="16200000">
              <a:off x="1377335" y="5035137"/>
              <a:ext cx="52354" cy="56686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" name="Дуга 35"/>
            <p:cNvSpPr/>
            <p:nvPr/>
          </p:nvSpPr>
          <p:spPr>
            <a:xfrm rot="10800000">
              <a:off x="1431854" y="5037303"/>
              <a:ext cx="58068" cy="52354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7" name="Дуга 36"/>
            <p:cNvSpPr/>
            <p:nvPr/>
          </p:nvSpPr>
          <p:spPr>
            <a:xfrm rot="5400000">
              <a:off x="1434712" y="5034446"/>
              <a:ext cx="52354" cy="58068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" name="Дуга 37"/>
            <p:cNvSpPr/>
            <p:nvPr/>
          </p:nvSpPr>
          <p:spPr>
            <a:xfrm>
              <a:off x="1489922" y="5037303"/>
              <a:ext cx="58068" cy="52354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9" name="Дуга 38"/>
            <p:cNvSpPr/>
            <p:nvPr/>
          </p:nvSpPr>
          <p:spPr>
            <a:xfrm rot="16200000">
              <a:off x="1492779" y="5034446"/>
              <a:ext cx="52354" cy="58068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0" name="Дуга 39"/>
            <p:cNvSpPr/>
            <p:nvPr/>
          </p:nvSpPr>
          <p:spPr>
            <a:xfrm rot="10800000">
              <a:off x="1547990" y="5037303"/>
              <a:ext cx="56685" cy="52354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" name="Дуга 40"/>
            <p:cNvSpPr/>
            <p:nvPr/>
          </p:nvSpPr>
          <p:spPr>
            <a:xfrm rot="5400000">
              <a:off x="1550156" y="5035137"/>
              <a:ext cx="52354" cy="56685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2" name="Дуга 41"/>
            <p:cNvSpPr/>
            <p:nvPr/>
          </p:nvSpPr>
          <p:spPr>
            <a:xfrm>
              <a:off x="1604675" y="5037303"/>
              <a:ext cx="58068" cy="52354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3" name="Дуга 42"/>
            <p:cNvSpPr/>
            <p:nvPr/>
          </p:nvSpPr>
          <p:spPr>
            <a:xfrm rot="16200000">
              <a:off x="1607532" y="5034446"/>
              <a:ext cx="52354" cy="58068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4" name="Дуга 43"/>
            <p:cNvSpPr/>
            <p:nvPr/>
          </p:nvSpPr>
          <p:spPr>
            <a:xfrm rot="10800000">
              <a:off x="1662742" y="5037303"/>
              <a:ext cx="58068" cy="52354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5" name="Дуга 44"/>
            <p:cNvSpPr/>
            <p:nvPr/>
          </p:nvSpPr>
          <p:spPr>
            <a:xfrm rot="5400000">
              <a:off x="1665600" y="5034446"/>
              <a:ext cx="52354" cy="58068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" name="Дуга 45"/>
            <p:cNvSpPr/>
            <p:nvPr/>
          </p:nvSpPr>
          <p:spPr>
            <a:xfrm>
              <a:off x="1720810" y="5037303"/>
              <a:ext cx="56686" cy="52354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" name="Дуга 46"/>
            <p:cNvSpPr/>
            <p:nvPr/>
          </p:nvSpPr>
          <p:spPr>
            <a:xfrm rot="16200000">
              <a:off x="1722976" y="5035137"/>
              <a:ext cx="52354" cy="56686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8" name="Дуга 47"/>
            <p:cNvSpPr/>
            <p:nvPr/>
          </p:nvSpPr>
          <p:spPr>
            <a:xfrm rot="10800000">
              <a:off x="1777496" y="5037303"/>
              <a:ext cx="58068" cy="52354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9" name="Дуга 48"/>
            <p:cNvSpPr/>
            <p:nvPr/>
          </p:nvSpPr>
          <p:spPr>
            <a:xfrm rot="5400000">
              <a:off x="1780353" y="5034446"/>
              <a:ext cx="52354" cy="58068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" name="Дуга 49"/>
            <p:cNvSpPr/>
            <p:nvPr/>
          </p:nvSpPr>
          <p:spPr>
            <a:xfrm>
              <a:off x="1835563" y="5037303"/>
              <a:ext cx="56685" cy="52354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" name="Дуга 50"/>
            <p:cNvSpPr/>
            <p:nvPr/>
          </p:nvSpPr>
          <p:spPr>
            <a:xfrm rot="16200000">
              <a:off x="1837729" y="5035137"/>
              <a:ext cx="52354" cy="56685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2" name="Дуга 51"/>
            <p:cNvSpPr/>
            <p:nvPr/>
          </p:nvSpPr>
          <p:spPr>
            <a:xfrm rot="10800000">
              <a:off x="1893631" y="5037303"/>
              <a:ext cx="56685" cy="52354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3" name="Дуга 52"/>
            <p:cNvSpPr/>
            <p:nvPr/>
          </p:nvSpPr>
          <p:spPr>
            <a:xfrm rot="5400000">
              <a:off x="1895105" y="5034446"/>
              <a:ext cx="52354" cy="58068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4" name="Дуга 53"/>
            <p:cNvSpPr/>
            <p:nvPr/>
          </p:nvSpPr>
          <p:spPr>
            <a:xfrm>
              <a:off x="1950316" y="5037303"/>
              <a:ext cx="58068" cy="52354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5" name="Дуга 54"/>
            <p:cNvSpPr/>
            <p:nvPr/>
          </p:nvSpPr>
          <p:spPr>
            <a:xfrm rot="16200000">
              <a:off x="1953173" y="5034446"/>
              <a:ext cx="52354" cy="58068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" name="Дуга 55"/>
            <p:cNvSpPr/>
            <p:nvPr/>
          </p:nvSpPr>
          <p:spPr>
            <a:xfrm rot="10800000">
              <a:off x="2008383" y="5037303"/>
              <a:ext cx="56686" cy="52354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" name="Дуга 56"/>
            <p:cNvSpPr/>
            <p:nvPr/>
          </p:nvSpPr>
          <p:spPr>
            <a:xfrm rot="5400000">
              <a:off x="2010549" y="5035137"/>
              <a:ext cx="52354" cy="56686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" name="Дуга 57"/>
            <p:cNvSpPr/>
            <p:nvPr/>
          </p:nvSpPr>
          <p:spPr>
            <a:xfrm>
              <a:off x="2065069" y="5037303"/>
              <a:ext cx="58068" cy="52354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9" name="Дуга 58"/>
            <p:cNvSpPr/>
            <p:nvPr/>
          </p:nvSpPr>
          <p:spPr>
            <a:xfrm rot="16200000">
              <a:off x="2067926" y="5034446"/>
              <a:ext cx="52354" cy="58068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0" name="Дуга 59"/>
            <p:cNvSpPr/>
            <p:nvPr/>
          </p:nvSpPr>
          <p:spPr>
            <a:xfrm rot="10800000">
              <a:off x="2123137" y="5037303"/>
              <a:ext cx="58068" cy="52354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" name="Дуга 60"/>
            <p:cNvSpPr/>
            <p:nvPr/>
          </p:nvSpPr>
          <p:spPr>
            <a:xfrm rot="5400000">
              <a:off x="2125994" y="5034446"/>
              <a:ext cx="52354" cy="58068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2" name="Дуга 61"/>
            <p:cNvSpPr/>
            <p:nvPr/>
          </p:nvSpPr>
          <p:spPr>
            <a:xfrm>
              <a:off x="2181204" y="5037303"/>
              <a:ext cx="56685" cy="52354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3" name="Дуга 62"/>
            <p:cNvSpPr/>
            <p:nvPr/>
          </p:nvSpPr>
          <p:spPr>
            <a:xfrm rot="16200000">
              <a:off x="2183370" y="5035137"/>
              <a:ext cx="52354" cy="56685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4" name="Дуга 63"/>
            <p:cNvSpPr/>
            <p:nvPr/>
          </p:nvSpPr>
          <p:spPr>
            <a:xfrm rot="10800000">
              <a:off x="2237889" y="5037303"/>
              <a:ext cx="58068" cy="52354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5" name="Дуга 64"/>
            <p:cNvSpPr/>
            <p:nvPr/>
          </p:nvSpPr>
          <p:spPr>
            <a:xfrm rot="5400000">
              <a:off x="2240746" y="5034446"/>
              <a:ext cx="52354" cy="58068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6" name="Дуга 65"/>
            <p:cNvSpPr/>
            <p:nvPr/>
          </p:nvSpPr>
          <p:spPr>
            <a:xfrm>
              <a:off x="2295957" y="5037303"/>
              <a:ext cx="58068" cy="52354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7" name="Дуга 66"/>
            <p:cNvSpPr/>
            <p:nvPr/>
          </p:nvSpPr>
          <p:spPr>
            <a:xfrm rot="16200000">
              <a:off x="2298814" y="5034446"/>
              <a:ext cx="52354" cy="58068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8" name="Дуга 67"/>
            <p:cNvSpPr/>
            <p:nvPr/>
          </p:nvSpPr>
          <p:spPr>
            <a:xfrm rot="10800000">
              <a:off x="2354025" y="5037303"/>
              <a:ext cx="56686" cy="52354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9" name="Дуга 68"/>
            <p:cNvSpPr/>
            <p:nvPr/>
          </p:nvSpPr>
          <p:spPr>
            <a:xfrm rot="5400000">
              <a:off x="2356190" y="5035137"/>
              <a:ext cx="52354" cy="56686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" name="Дуга 69"/>
            <p:cNvSpPr/>
            <p:nvPr/>
          </p:nvSpPr>
          <p:spPr>
            <a:xfrm>
              <a:off x="2410710" y="5037303"/>
              <a:ext cx="58068" cy="52354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" name="Дуга 70"/>
            <p:cNvSpPr/>
            <p:nvPr/>
          </p:nvSpPr>
          <p:spPr>
            <a:xfrm rot="16200000">
              <a:off x="2413567" y="5034446"/>
              <a:ext cx="52354" cy="58068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" name="Дуга 71"/>
            <p:cNvSpPr/>
            <p:nvPr/>
          </p:nvSpPr>
          <p:spPr>
            <a:xfrm rot="10800000">
              <a:off x="2468778" y="5037303"/>
              <a:ext cx="58068" cy="52354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" name="Дуга 72"/>
            <p:cNvSpPr/>
            <p:nvPr/>
          </p:nvSpPr>
          <p:spPr>
            <a:xfrm rot="5400000">
              <a:off x="2471635" y="5034446"/>
              <a:ext cx="52354" cy="58068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" name="Дуга 73"/>
            <p:cNvSpPr/>
            <p:nvPr/>
          </p:nvSpPr>
          <p:spPr>
            <a:xfrm>
              <a:off x="2526846" y="5037303"/>
              <a:ext cx="56685" cy="52354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5" name="Дуга 74"/>
            <p:cNvSpPr/>
            <p:nvPr/>
          </p:nvSpPr>
          <p:spPr>
            <a:xfrm rot="16200000">
              <a:off x="2529011" y="5035137"/>
              <a:ext cx="52354" cy="56685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6" name="Дуга 75"/>
            <p:cNvSpPr/>
            <p:nvPr/>
          </p:nvSpPr>
          <p:spPr>
            <a:xfrm rot="10800000">
              <a:off x="2583530" y="5037303"/>
              <a:ext cx="58068" cy="52354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" name="Дуга 76"/>
            <p:cNvSpPr/>
            <p:nvPr/>
          </p:nvSpPr>
          <p:spPr>
            <a:xfrm rot="5400000">
              <a:off x="2586388" y="5034446"/>
              <a:ext cx="52354" cy="58068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</p:grpSp>
      <p:cxnSp>
        <p:nvCxnSpPr>
          <p:cNvPr id="78" name="Прямая соединительная линия 77"/>
          <p:cNvCxnSpPr/>
          <p:nvPr/>
        </p:nvCxnSpPr>
        <p:spPr>
          <a:xfrm>
            <a:off x="2759006" y="5013176"/>
            <a:ext cx="2389058" cy="0"/>
          </a:xfrm>
          <a:prstGeom prst="line">
            <a:avLst/>
          </a:prstGeom>
          <a:ln w="5080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>
            <a:off x="2726464" y="5165576"/>
            <a:ext cx="2389058" cy="0"/>
          </a:xfrm>
          <a:prstGeom prst="line">
            <a:avLst/>
          </a:prstGeom>
          <a:ln w="5080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 flipV="1">
            <a:off x="4451194" y="3343504"/>
            <a:ext cx="3361166" cy="26196"/>
          </a:xfrm>
          <a:prstGeom prst="line">
            <a:avLst/>
          </a:prstGeom>
          <a:ln w="5080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4451194" y="3470855"/>
            <a:ext cx="3361166" cy="0"/>
          </a:xfrm>
          <a:prstGeom prst="line">
            <a:avLst/>
          </a:prstGeom>
          <a:ln w="5080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75518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12414"/>
            <a:ext cx="8507288" cy="766333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1) Что обозначает имя существительное?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343521" y="-10916"/>
            <a:ext cx="40094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Блиц - опрос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66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79512" y="1678747"/>
            <a:ext cx="8856984" cy="8640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b="1" dirty="0"/>
              <a:t>2</a:t>
            </a:r>
            <a:r>
              <a:rPr lang="ru-RU" b="1" dirty="0" smtClean="0"/>
              <a:t>) Род имён существительных </a:t>
            </a:r>
            <a:r>
              <a:rPr lang="ru-RU" b="1" i="1" dirty="0" smtClean="0"/>
              <a:t>пламя, животное, солнышко</a:t>
            </a:r>
            <a:r>
              <a:rPr lang="ru-RU" b="1" dirty="0" smtClean="0"/>
              <a:t>?</a:t>
            </a:r>
            <a:endParaRPr lang="ru-RU" b="1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162613" y="2542843"/>
            <a:ext cx="8507288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b="1" dirty="0"/>
              <a:t>3</a:t>
            </a:r>
            <a:r>
              <a:rPr lang="ru-RU" b="1" dirty="0" smtClean="0"/>
              <a:t>) Изменение существительного по падежам?</a:t>
            </a:r>
            <a:endParaRPr lang="ru-RU" b="1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201878" y="3212976"/>
            <a:ext cx="8507288" cy="8640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b="1" dirty="0"/>
              <a:t>4</a:t>
            </a:r>
            <a:r>
              <a:rPr lang="ru-RU" b="1" dirty="0" smtClean="0"/>
              <a:t>) Существительные, называющие живой предмет и отвечающие на вопрос КТО?</a:t>
            </a:r>
            <a:endParaRPr lang="ru-RU" b="1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201878" y="4077072"/>
            <a:ext cx="8507288" cy="8640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b="1" dirty="0"/>
              <a:t>5</a:t>
            </a:r>
            <a:r>
              <a:rPr lang="ru-RU" b="1" dirty="0" smtClean="0"/>
              <a:t>) Имена существительные, называющие единичный предмет?</a:t>
            </a:r>
            <a:endParaRPr lang="ru-RU" b="1" dirty="0"/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201878" y="4941168"/>
            <a:ext cx="8507288" cy="8640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b="1" dirty="0"/>
              <a:t>6</a:t>
            </a:r>
            <a:r>
              <a:rPr lang="ru-RU" b="1" dirty="0" smtClean="0"/>
              <a:t>) Существительное в косвенном падеже как член предложения?</a:t>
            </a:r>
            <a:endParaRPr lang="ru-RU" b="1" dirty="0"/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201878" y="5805264"/>
            <a:ext cx="8507288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b="1" dirty="0"/>
              <a:t>7</a:t>
            </a:r>
            <a:r>
              <a:rPr lang="ru-RU" b="1" dirty="0" smtClean="0"/>
              <a:t>) Ь пишется у существительных?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4167614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  <p:bldP spid="6" grpId="0" build="p"/>
      <p:bldP spid="7" grpId="0" build="p"/>
      <p:bldP spid="8" grpId="0" build="p"/>
      <p:bldP spid="9" grpId="0" build="p"/>
      <p:bldP spid="1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1285" y="3089540"/>
            <a:ext cx="8229600" cy="748680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г</a:t>
            </a:r>
            <a:r>
              <a:rPr lang="ru-RU" b="1" dirty="0" smtClean="0"/>
              <a:t>остиница Северная</a:t>
            </a:r>
            <a:endParaRPr lang="ru-RU" b="1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232931" y="116632"/>
            <a:ext cx="8229600" cy="1108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b="1" dirty="0" smtClean="0">
                <a:solidFill>
                  <a:srgbClr val="006600"/>
                </a:solidFill>
              </a:rPr>
              <a:t>Укажите имена собственные, которые требуется выделить </a:t>
            </a:r>
            <a:r>
              <a:rPr lang="ru-RU" b="1" dirty="0" err="1" smtClean="0">
                <a:solidFill>
                  <a:srgbClr val="006600"/>
                </a:solidFill>
              </a:rPr>
              <a:t>кавычками.Запишите</a:t>
            </a:r>
            <a:endParaRPr lang="ru-RU" b="1" dirty="0">
              <a:solidFill>
                <a:srgbClr val="006600"/>
              </a:solidFill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60496" y="2276872"/>
            <a:ext cx="4087235" cy="748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b="1" dirty="0"/>
              <a:t>м</a:t>
            </a:r>
            <a:r>
              <a:rPr lang="ru-RU" b="1" dirty="0" smtClean="0"/>
              <a:t>оре Лаптевых</a:t>
            </a:r>
            <a:endParaRPr lang="ru-RU" b="1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260496" y="5589240"/>
            <a:ext cx="8229600" cy="748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b="1" dirty="0"/>
              <a:t>л</a:t>
            </a:r>
            <a:r>
              <a:rPr lang="ru-RU" b="1" dirty="0" smtClean="0"/>
              <a:t>едокол Арктика</a:t>
            </a:r>
            <a:endParaRPr lang="ru-RU" b="1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260496" y="3789040"/>
            <a:ext cx="8229600" cy="748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b="1" dirty="0"/>
              <a:t>п</a:t>
            </a:r>
            <a:r>
              <a:rPr lang="ru-RU" b="1" dirty="0" smtClean="0"/>
              <a:t>овесть Школа</a:t>
            </a:r>
            <a:endParaRPr lang="ru-RU" b="1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260496" y="4653136"/>
            <a:ext cx="8229600" cy="74868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b="1" dirty="0" smtClean="0"/>
              <a:t>Былина Илья Муромец и Соловей - разбойник</a:t>
            </a:r>
            <a:endParaRPr lang="ru-RU" b="1" dirty="0"/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260496" y="1574372"/>
            <a:ext cx="8229600" cy="748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b="1" dirty="0"/>
              <a:t>с</a:t>
            </a:r>
            <a:r>
              <a:rPr lang="ru-RU" b="1" dirty="0" smtClean="0"/>
              <a:t>ело Красное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941599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0" y="142852"/>
            <a:ext cx="5652120" cy="2062012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Какой признак существительных иллюстрирует эта картинка?</a:t>
            </a:r>
            <a:endParaRPr lang="ru-RU" sz="32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10853" r="10853"/>
          <a:stretch>
            <a:fillRect/>
          </a:stretch>
        </p:blipFill>
        <p:spPr bwMode="auto">
          <a:xfrm>
            <a:off x="5580112" y="20311"/>
            <a:ext cx="3406403" cy="28515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Объект 2"/>
          <p:cNvSpPr txBox="1">
            <a:spLocks/>
          </p:cNvSpPr>
          <p:nvPr/>
        </p:nvSpPr>
        <p:spPr>
          <a:xfrm>
            <a:off x="-17273" y="1909972"/>
            <a:ext cx="6210105" cy="110872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/>
              <a:t>Отгадайте загадки и определите одушевлённость/ неодушевлённость </a:t>
            </a:r>
            <a:r>
              <a:rPr lang="ru-RU" b="1" dirty="0" err="1" smtClean="0"/>
              <a:t>сущ-ных</a:t>
            </a:r>
            <a:r>
              <a:rPr lang="ru-RU" b="1" dirty="0" smtClean="0"/>
              <a:t>.</a:t>
            </a:r>
            <a:endParaRPr lang="ru-RU" b="1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117586" y="3047577"/>
            <a:ext cx="885698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/>
              <a:t> 1) Не зверь, не птица, а нос как спица.</a:t>
            </a:r>
            <a:endParaRPr lang="ru-RU" b="1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136825" y="3910011"/>
            <a:ext cx="885698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/>
              <a:t>2)  Катится бочка, нет на ней ни сучочка.</a:t>
            </a:r>
            <a:endParaRPr lang="ru-RU" b="1" dirty="0"/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144488" y="4630091"/>
            <a:ext cx="8856984" cy="1108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/>
              <a:t>3) Ходили мужики в лес без топоров, срубили избу без углов.</a:t>
            </a:r>
            <a:endParaRPr lang="ru-RU" b="1" dirty="0"/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144488" y="5736507"/>
            <a:ext cx="8856984" cy="110872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006600"/>
                </a:solidFill>
              </a:rPr>
              <a:t>Отгадки: комар, яйцо, муравьи</a:t>
            </a:r>
            <a:endParaRPr lang="ru-RU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88801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5468" y="116632"/>
            <a:ext cx="8988532" cy="10367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 smtClean="0"/>
              <a:t>Назови существительные, изображённые на картинках. Укажи их род. Какие </a:t>
            </a:r>
            <a:r>
              <a:rPr lang="ru-RU" sz="2800" b="1" smtClean="0"/>
              <a:t>это существительные?</a:t>
            </a:r>
            <a:endParaRPr lang="ru-RU" sz="28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562" y="1124744"/>
            <a:ext cx="1944216" cy="25922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9781" y="1142716"/>
            <a:ext cx="1864468" cy="25922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562" y="4232192"/>
            <a:ext cx="1828800" cy="17281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142716"/>
            <a:ext cx="1944216" cy="25922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7" y="4376208"/>
            <a:ext cx="2232247" cy="15841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6699" y="4581128"/>
            <a:ext cx="2016224" cy="16561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0204" y="3212976"/>
            <a:ext cx="1656184" cy="16561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255" y="1142716"/>
            <a:ext cx="2232248" cy="1800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3776" y="5004240"/>
            <a:ext cx="1347205" cy="17513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61875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1475656" y="1714488"/>
            <a:ext cx="7668344" cy="493712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ru-RU" sz="3600" b="1" dirty="0" err="1" smtClean="0"/>
              <a:t>Ч_рн___</a:t>
            </a:r>
            <a:r>
              <a:rPr lang="ru-RU" sz="3600" b="1" dirty="0" smtClean="0"/>
              <a:t> кофе;</a:t>
            </a:r>
          </a:p>
          <a:p>
            <a:pPr>
              <a:buFont typeface="Wingdings" pitchFamily="2" charset="2"/>
              <a:buNone/>
            </a:pPr>
            <a:r>
              <a:rPr lang="ru-RU" sz="3600" b="1" dirty="0" err="1" smtClean="0"/>
              <a:t>Ар__матн____</a:t>
            </a:r>
            <a:r>
              <a:rPr lang="ru-RU" sz="3600" b="1" dirty="0" smtClean="0"/>
              <a:t> салями;</a:t>
            </a:r>
          </a:p>
          <a:p>
            <a:pPr>
              <a:buFont typeface="Wingdings" pitchFamily="2" charset="2"/>
              <a:buNone/>
            </a:pPr>
            <a:r>
              <a:rPr lang="ru-RU" sz="3600" b="1" dirty="0" err="1" smtClean="0"/>
              <a:t>Пр_к_снулся</a:t>
            </a:r>
            <a:r>
              <a:rPr lang="ru-RU" sz="3600" b="1" dirty="0" smtClean="0"/>
              <a:t> к  </a:t>
            </a:r>
            <a:r>
              <a:rPr lang="ru-RU" sz="3600" b="1" dirty="0" err="1" smtClean="0"/>
              <a:t>лохмат__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ш_мпанзе</a:t>
            </a:r>
            <a:r>
              <a:rPr lang="ru-RU" sz="3600" b="1" dirty="0" smtClean="0"/>
              <a:t>;</a:t>
            </a:r>
          </a:p>
          <a:p>
            <a:pPr>
              <a:buFont typeface="Wingdings" pitchFamily="2" charset="2"/>
              <a:buNone/>
            </a:pPr>
            <a:r>
              <a:rPr lang="ru-RU" sz="3600" b="1" dirty="0" err="1" smtClean="0"/>
              <a:t>Пр_красн__</a:t>
            </a:r>
            <a:r>
              <a:rPr lang="ru-RU" sz="3600" b="1" dirty="0" smtClean="0"/>
              <a:t> шампунь;</a:t>
            </a:r>
          </a:p>
          <a:p>
            <a:pPr>
              <a:buFont typeface="Wingdings" pitchFamily="2" charset="2"/>
              <a:buNone/>
            </a:pPr>
            <a:r>
              <a:rPr lang="ru-RU" sz="3600" b="1" dirty="0" err="1" smtClean="0"/>
              <a:t>Выб_рать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нов___</a:t>
            </a:r>
            <a:r>
              <a:rPr lang="ru-RU" sz="3600" b="1" dirty="0" smtClean="0"/>
              <a:t> тюль;</a:t>
            </a:r>
          </a:p>
          <a:p>
            <a:pPr>
              <a:buFont typeface="Wingdings" pitchFamily="2" charset="2"/>
              <a:buNone/>
            </a:pPr>
            <a:r>
              <a:rPr lang="ru-RU" sz="3600" b="1" dirty="0" err="1" smtClean="0"/>
              <a:t>К_нгуру</a:t>
            </a:r>
            <a:r>
              <a:rPr lang="ru-RU" sz="3600" b="1" dirty="0" smtClean="0"/>
              <a:t>  ускакал_ от дикого </a:t>
            </a:r>
            <a:r>
              <a:rPr lang="ru-RU" sz="3600" b="1" dirty="0" err="1" smtClean="0"/>
              <a:t>плем_</a:t>
            </a:r>
            <a:r>
              <a:rPr lang="ru-RU" sz="3200" b="1" dirty="0" err="1" smtClean="0"/>
              <a:t>ни</a:t>
            </a:r>
            <a:r>
              <a:rPr lang="ru-RU" b="1" dirty="0"/>
              <a:t>.</a:t>
            </a:r>
            <a:endParaRPr lang="ru-RU" sz="3200" b="1" dirty="0" smtClean="0"/>
          </a:p>
          <a:p>
            <a:pPr>
              <a:buFont typeface="Wingdings" pitchFamily="2" charset="2"/>
              <a:buNone/>
            </a:pPr>
            <a:endParaRPr lang="ru-RU" sz="3200" dirty="0" smtClean="0"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36952" y="-10916"/>
            <a:ext cx="87704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Орфографическая разминка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66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35778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3" name="Rectangle 5"/>
          <p:cNvSpPr>
            <a:spLocks noChangeArrowheads="1"/>
          </p:cNvSpPr>
          <p:nvPr/>
        </p:nvSpPr>
        <p:spPr bwMode="auto">
          <a:xfrm>
            <a:off x="30816" y="3318570"/>
            <a:ext cx="9217024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defRPr/>
            </a:pPr>
            <a:r>
              <a:rPr lang="ru-RU" sz="2800" b="1" dirty="0" smtClean="0"/>
              <a:t>1.  Тот, кто постоянно все теряет, забывает</a:t>
            </a:r>
          </a:p>
          <a:p>
            <a:pPr>
              <a:spcBef>
                <a:spcPct val="20000"/>
              </a:spcBef>
              <a:buClr>
                <a:schemeClr val="hlink"/>
              </a:buClr>
              <a:defRPr/>
            </a:pPr>
            <a:r>
              <a:rPr lang="ru-RU" sz="2800" b="1" dirty="0" smtClean="0"/>
              <a:t>2. Тот, кто подлизывается к кому-нибудь</a:t>
            </a:r>
          </a:p>
          <a:p>
            <a:pPr>
              <a:spcBef>
                <a:spcPct val="20000"/>
              </a:spcBef>
              <a:buClr>
                <a:schemeClr val="hlink"/>
              </a:buClr>
              <a:defRPr/>
            </a:pPr>
            <a:r>
              <a:rPr lang="ru-RU" sz="2800" b="1" dirty="0" smtClean="0"/>
              <a:t>3. Человек, который всегда жалуется</a:t>
            </a:r>
          </a:p>
          <a:p>
            <a:pPr>
              <a:spcBef>
                <a:spcPct val="20000"/>
              </a:spcBef>
              <a:buClr>
                <a:schemeClr val="hlink"/>
              </a:buClr>
              <a:defRPr/>
            </a:pPr>
            <a:r>
              <a:rPr lang="ru-RU" sz="2800" b="1" dirty="0" smtClean="0"/>
              <a:t>4. Человек, который выдвигая себя, стремится выслужиться</a:t>
            </a:r>
          </a:p>
          <a:p>
            <a:pPr>
              <a:spcBef>
                <a:spcPct val="20000"/>
              </a:spcBef>
              <a:buClr>
                <a:schemeClr val="hlink"/>
              </a:buClr>
              <a:defRPr/>
            </a:pPr>
            <a:r>
              <a:rPr lang="ru-RU" sz="2800" b="1" dirty="0" smtClean="0"/>
              <a:t>5.Человек, который не может усидеть на месте</a:t>
            </a:r>
          </a:p>
          <a:p>
            <a:pPr>
              <a:spcBef>
                <a:spcPct val="20000"/>
              </a:spcBef>
              <a:buClr>
                <a:schemeClr val="hlink"/>
              </a:buClr>
              <a:defRPr/>
            </a:pPr>
            <a:r>
              <a:rPr lang="ru-RU" sz="2800" b="1" dirty="0" smtClean="0"/>
              <a:t>6.Человек, который зазнаётся</a:t>
            </a:r>
            <a:endParaRPr lang="ru-RU" sz="2800" b="1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857354" y="714356"/>
          <a:ext cx="5643607" cy="2571768"/>
        </p:xfrm>
        <a:graphic>
          <a:graphicData uri="http://schemas.openxmlformats.org/drawingml/2006/table">
            <a:tbl>
              <a:tblPr/>
              <a:tblGrid>
                <a:gridCol w="599770"/>
                <a:gridCol w="621796"/>
                <a:gridCol w="491338"/>
                <a:gridCol w="548943"/>
                <a:gridCol w="433732"/>
                <a:gridCol w="491338"/>
                <a:gridCol w="491338"/>
                <a:gridCol w="491338"/>
                <a:gridCol w="491338"/>
                <a:gridCol w="491338"/>
                <a:gridCol w="491338"/>
              </a:tblGrid>
              <a:tr h="4286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baseline="0" dirty="0">
                          <a:latin typeface="Times New Roman"/>
                          <a:cs typeface="Times New Roman"/>
                        </a:rPr>
                        <a:t>1</a:t>
                      </a:r>
                      <a:endParaRPr lang="ru-RU" sz="1600" baseline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baseline="0" dirty="0">
                          <a:latin typeface="Times New Roman"/>
                          <a:cs typeface="Times New Roman"/>
                        </a:rPr>
                        <a:t>2</a:t>
                      </a:r>
                      <a:endParaRPr lang="ru-RU" sz="1600" baseline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baseline="0" dirty="0">
                          <a:latin typeface="Times New Roman"/>
                          <a:cs typeface="Times New Roman"/>
                        </a:rPr>
                        <a:t>3</a:t>
                      </a:r>
                      <a:endParaRPr lang="ru-RU" sz="1600" baseline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baseline="0">
                          <a:latin typeface="Times New Roman"/>
                          <a:cs typeface="Times New Roman"/>
                        </a:rPr>
                        <a:t>4</a:t>
                      </a: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baseline="0" dirty="0">
                          <a:latin typeface="Times New Roman"/>
                          <a:cs typeface="Times New Roman"/>
                        </a:rPr>
                        <a:t>5</a:t>
                      </a:r>
                      <a:endParaRPr lang="ru-RU" sz="1600" baseline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baseline="0" dirty="0">
                          <a:latin typeface="Times New Roman"/>
                          <a:cs typeface="Times New Roman"/>
                        </a:rPr>
                        <a:t>6 </a:t>
                      </a:r>
                      <a:endParaRPr lang="ru-RU" sz="1600" baseline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aseline="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-266420" y="-28812"/>
            <a:ext cx="946477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Кроссворд «Кто такой, кто такая»</a:t>
            </a:r>
            <a:endParaRPr lang="ru-RU" sz="4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66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6114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659</Words>
  <Application>Microsoft Office PowerPoint</Application>
  <PresentationFormat>Экран (4:3)</PresentationFormat>
  <Paragraphs>154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 </vt:lpstr>
      <vt:lpstr>Слайд 7</vt:lpstr>
      <vt:lpstr>Слайд 8</vt:lpstr>
      <vt:lpstr>Слайд 9</vt:lpstr>
      <vt:lpstr>Слайд 10</vt:lpstr>
      <vt:lpstr>Морфологический разбор существительного</vt:lpstr>
      <vt:lpstr>Слайд 12</vt:lpstr>
      <vt:lpstr>Слайд 13</vt:lpstr>
      <vt:lpstr>Слайд 14</vt:lpstr>
      <vt:lpstr>Слайд 15</vt:lpstr>
      <vt:lpstr>Слайд 16</vt:lpstr>
    </vt:vector>
  </TitlesOfParts>
  <Company>DNA Project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DNA7 X86</dc:creator>
  <cp:lastModifiedBy>user</cp:lastModifiedBy>
  <cp:revision>20</cp:revision>
  <dcterms:created xsi:type="dcterms:W3CDTF">2015-11-29T07:50:02Z</dcterms:created>
  <dcterms:modified xsi:type="dcterms:W3CDTF">2020-05-14T10:00:25Z</dcterms:modified>
</cp:coreProperties>
</file>