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3"/>
  </p:notesMasterIdLst>
  <p:sldIdLst>
    <p:sldId id="256" r:id="rId2"/>
    <p:sldId id="258" r:id="rId3"/>
    <p:sldId id="263" r:id="rId4"/>
    <p:sldId id="264" r:id="rId5"/>
    <p:sldId id="265" r:id="rId6"/>
    <p:sldId id="266" r:id="rId7"/>
    <p:sldId id="267" r:id="rId8"/>
    <p:sldId id="270" r:id="rId9"/>
    <p:sldId id="271" r:id="rId10"/>
    <p:sldId id="272" r:id="rId11"/>
    <p:sldId id="268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B892CE4-7E65-45D9-96E7-8DD10F0B8F23}" type="datetimeFigureOut">
              <a:rPr lang="ru-RU"/>
              <a:pPr>
                <a:defRPr/>
              </a:pPr>
              <a:t>15.05.2020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5D12335-19C8-4728-9C0F-9F309730D41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Овал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756A4-7E97-48A1-9219-EFB8764E7A20}" type="datetimeFigureOut">
              <a:rPr lang="en-US"/>
              <a:pPr>
                <a:defRPr/>
              </a:pPr>
              <a:t>5/15/2020</a:t>
            </a:fld>
            <a:endParaRPr lang="en-US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B72A60CC-EAF0-4E56-A94F-54D483B3CD89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3953159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strips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2F38F-D1DF-4AE8-97C8-63921836D2DA}" type="datetimeFigureOut">
              <a:rPr lang="en-US"/>
              <a:pPr>
                <a:defRPr/>
              </a:pPr>
              <a:t>5/15/2020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39E41E-7E14-4B3D-882F-0653F2575C87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844831737"/>
      </p:ext>
    </p:extLst>
  </p:cSld>
  <p:clrMapOvr>
    <a:masterClrMapping/>
  </p:clrMapOvr>
  <p:transition spd="med"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55249-6AA5-42D8-BC61-7504540069BA}" type="datetimeFigureOut">
              <a:rPr lang="en-US"/>
              <a:pPr>
                <a:defRPr/>
              </a:pPr>
              <a:t>5/15/2020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0C5A4F-D365-4877-9202-F5352486FFB5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053382331"/>
      </p:ext>
    </p:extLst>
  </p:cSld>
  <p:clrMapOvr>
    <a:masterClrMapping/>
  </p:clrMapOvr>
  <p:transition spd="med">
    <p:strips dir="l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D13332B-025F-4964-AA77-F2A0280FAA62}" type="datetimeFigureOut">
              <a:rPr lang="en-US"/>
              <a:pPr>
                <a:defRPr/>
              </a:pPr>
              <a:t>5/15/2020</a:t>
            </a:fld>
            <a:endParaRPr lang="en-US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B440C89-C953-4E28-B866-54C1BE33B7FB}" type="slidenum">
              <a:rPr lang="en-US" altLang="ru-RU"/>
              <a:pPr/>
              <a:t>‹#›</a:t>
            </a:fld>
            <a:endParaRPr lang="en-US" alt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024682"/>
      </p:ext>
    </p:extLst>
  </p:cSld>
  <p:clrMapOvr>
    <a:masterClrMapping/>
  </p:clrMapOvr>
  <p:transition spd="med"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Овал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Овал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Овал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FBA46-0E3A-4F35-9751-A7676FAADE05}" type="datetimeFigureOut">
              <a:rPr lang="en-US"/>
              <a:pPr>
                <a:defRPr/>
              </a:pPr>
              <a:t>5/15/2020</a:t>
            </a:fld>
            <a:endParaRPr lang="en-US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E50CE2A6-1767-41FF-9687-DC4A7A017D97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6238758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41AE87-2E29-4F03-B982-01C6D5B5546A}" type="datetimeFigureOut">
              <a:rPr lang="en-US"/>
              <a:pPr>
                <a:defRPr/>
              </a:pPr>
              <a:t>5/15/2020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4763E1-0674-4676-9255-43A37852F5C7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814289688"/>
      </p:ext>
    </p:extLst>
  </p:cSld>
  <p:clrMapOvr>
    <a:masterClrMapping/>
  </p:clrMapOvr>
  <p:transition spd="med"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01016-96BA-4862-A7C2-A1A67017E4FD}" type="datetimeFigureOut">
              <a:rPr lang="en-US"/>
              <a:pPr>
                <a:defRPr/>
              </a:pPr>
              <a:t>5/15/2020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7BD21D-8967-41C0-B5FD-89782451ED08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77458914"/>
      </p:ext>
    </p:extLst>
  </p:cSld>
  <p:clrMapOvr>
    <a:masterClrMapping/>
  </p:clrMapOvr>
  <p:transition spd="med"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1C18220-B20B-4E3C-A72B-980985A5F88A}" type="datetimeFigureOut">
              <a:rPr lang="en-US"/>
              <a:pPr>
                <a:defRPr/>
              </a:pPr>
              <a:t>5/15/2020</a:t>
            </a:fld>
            <a:endParaRPr lang="en-US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FA3B26B-96D7-4E23-88BB-8B333B9C5B9D}" type="slidenum">
              <a:rPr lang="en-US" altLang="ru-RU"/>
              <a:pPr/>
              <a:t>‹#›</a:t>
            </a:fld>
            <a:endParaRPr lang="en-US" alt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131675"/>
      </p:ext>
    </p:extLst>
  </p:cSld>
  <p:clrMapOvr>
    <a:masterClrMapping/>
  </p:clrMapOvr>
  <p:transition spd="med"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69E42-CA3A-41F9-A8AC-F607B02E5B2E}" type="datetimeFigureOut">
              <a:rPr lang="en-US"/>
              <a:pPr>
                <a:defRPr/>
              </a:pPr>
              <a:t>5/15/2020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3E6BB8-82FF-4BB4-815D-D915C28DCCCB}" type="slidenum">
              <a:rPr lang="en-US" altLang="ru-RU"/>
              <a:pPr/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666254403"/>
      </p:ext>
    </p:extLst>
  </p:cSld>
  <p:clrMapOvr>
    <a:masterClrMapping/>
  </p:clrMapOvr>
  <p:transition spd="med"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Овал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A53BFF4-108E-434A-9BD9-AE69519F8A2D}" type="datetimeFigureOut">
              <a:rPr lang="en-US"/>
              <a:pPr>
                <a:defRPr/>
              </a:pPr>
              <a:t>5/15/2020</a:t>
            </a:fld>
            <a:endParaRPr lang="en-US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5D687C4-5E33-4255-9C3F-E897F0D4378F}" type="slidenum">
              <a:rPr lang="en-US" altLang="ru-RU"/>
              <a:pPr/>
              <a:t>‹#›</a:t>
            </a:fld>
            <a:endParaRPr lang="en-US" alt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3174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Овал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8DD2F7F-D6A9-47EF-ADB8-7746826742CA}" type="datetimeFigureOut">
              <a:rPr lang="en-US"/>
              <a:pPr>
                <a:defRPr/>
              </a:pPr>
              <a:t>5/15/2020</a:t>
            </a:fld>
            <a:endParaRPr lang="en-US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B5D1484-9214-4294-AD36-818F36CFD471}" type="slidenum">
              <a:rPr lang="en-US" altLang="ru-RU"/>
              <a:pPr/>
              <a:t>‹#›</a:t>
            </a:fld>
            <a:endParaRPr lang="en-US" alt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17149"/>
      </p:ext>
    </p:extLst>
  </p:cSld>
  <p:clrMapOvr>
    <a:masterClrMapping/>
  </p:clrMapOvr>
  <p:transition spd="med"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8E8C693-51D5-4327-A2B2-F09D96247E9B}" type="datetimeFigureOut">
              <a:rPr lang="en-US"/>
              <a:pPr>
                <a:defRPr/>
              </a:pPr>
              <a:t>5/15/2020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fld id="{0335C700-BC57-48FB-9FD8-0F111A1D53E8}" type="slidenum">
              <a:rPr lang="en-US" altLang="ru-RU"/>
              <a:pPr/>
              <a:t>‹#›</a:t>
            </a:fld>
            <a:endParaRPr lang="en-US" altLang="ru-RU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ransition spd="med">
    <p:strips dir="ld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mISDvjES2V8" TargetMode="External"/><Relationship Id="rId2" Type="http://schemas.openxmlformats.org/officeDocument/2006/relationships/hyperlink" Target="https://www.youtube.com/watch?v=76zv9TDnnxw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8hxawxyPZ3c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96;&#1082;&#1086;&#1083;&#1072;17\&#1079;&#1072;&#1097;&#1080;&#1090;&#1072;%20&#1101;&#1083;&#1077;&#1082;&#1090;&#1080;&#1074;&#1072;%20&#1054;&#1040;\&#1084;&#1086;&#1103;\%5bENG%5d%20Samsung%20NaviBot%202-2%20-%20Robot%20Vacuum%20Cleaner.mp4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ChangeArrowheads="1"/>
          </p:cNvSpPr>
          <p:nvPr/>
        </p:nvSpPr>
        <p:spPr bwMode="auto">
          <a:xfrm>
            <a:off x="4572000" y="4365625"/>
            <a:ext cx="4572000" cy="215900"/>
          </a:xfrm>
          <a:prstGeom prst="rect">
            <a:avLst/>
          </a:prstGeom>
          <a:gradFill rotWithShape="1">
            <a:gsLst>
              <a:gs pos="0">
                <a:srgbClr val="FEF8DD"/>
              </a:gs>
              <a:gs pos="100000">
                <a:srgbClr val="4A1600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endParaRPr lang="ru-RU" altLang="ru-RU"/>
          </a:p>
        </p:txBody>
      </p:sp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5508625" y="4149725"/>
            <a:ext cx="3635375" cy="215900"/>
          </a:xfrm>
          <a:prstGeom prst="rect">
            <a:avLst/>
          </a:prstGeom>
          <a:gradFill rotWithShape="1">
            <a:gsLst>
              <a:gs pos="0">
                <a:srgbClr val="FEF8DD"/>
              </a:gs>
              <a:gs pos="100000">
                <a:srgbClr val="DA7C0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endParaRPr lang="ru-RU" altLang="ru-RU"/>
          </a:p>
        </p:txBody>
      </p:sp>
      <p:sp>
        <p:nvSpPr>
          <p:cNvPr id="13316" name="Rectangle 6"/>
          <p:cNvSpPr>
            <a:spLocks noChangeArrowheads="1"/>
          </p:cNvSpPr>
          <p:nvPr/>
        </p:nvSpPr>
        <p:spPr bwMode="auto">
          <a:xfrm>
            <a:off x="6732588" y="3933825"/>
            <a:ext cx="2411412" cy="215900"/>
          </a:xfrm>
          <a:prstGeom prst="rect">
            <a:avLst/>
          </a:prstGeom>
          <a:gradFill rotWithShape="1">
            <a:gsLst>
              <a:gs pos="0">
                <a:srgbClr val="FEF8DD"/>
              </a:gs>
              <a:gs pos="100000">
                <a:srgbClr val="FEF463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endParaRPr lang="ru-RU" altLang="ru-RU"/>
          </a:p>
        </p:txBody>
      </p:sp>
      <p:sp>
        <p:nvSpPr>
          <p:cNvPr id="13318" name="Подзаголовок 2"/>
          <p:cNvSpPr txBox="1">
            <a:spLocks/>
          </p:cNvSpPr>
          <p:nvPr/>
        </p:nvSpPr>
        <p:spPr bwMode="auto">
          <a:xfrm>
            <a:off x="2308225" y="1872396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ru-RU" dirty="0"/>
              <a:t>Выработка и утверждение темы, в рамках которой будет реализовываться проект.  Разработка собственных моделей в </a:t>
            </a:r>
            <a:r>
              <a:rPr lang="ru-RU" dirty="0" smtClean="0"/>
              <a:t>группах</a:t>
            </a:r>
          </a:p>
          <a:p>
            <a:pPr algn="ctr" eaLnBrk="1" hangingPunct="1">
              <a:spcBef>
                <a:spcPct val="20000"/>
              </a:spcBef>
            </a:pPr>
            <a:r>
              <a:rPr lang="ru-RU" dirty="0"/>
              <a:t>Сборка робота по выбранной теме. Конструирование модели Программирование </a:t>
            </a:r>
            <a:r>
              <a:rPr lang="ru-RU" dirty="0" smtClean="0"/>
              <a:t>моделей</a:t>
            </a:r>
          </a:p>
          <a:p>
            <a:pPr algn="ctr" eaLnBrk="1" hangingPunct="1">
              <a:spcBef>
                <a:spcPct val="20000"/>
              </a:spcBef>
            </a:pPr>
            <a:endParaRPr lang="ru-RU" altLang="ru-RU" sz="2800" dirty="0">
              <a:latin typeface="Cansellarist"/>
            </a:endParaRPr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Можете просмотреть дополнительную и интересную информацию, перейдя по ссылкам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000" dirty="0" smtClean="0">
                <a:hlinkClick r:id="rId2"/>
              </a:rPr>
              <a:t>https://www.youtube.com/watch?v=76zv9TDnnxw</a:t>
            </a:r>
            <a:r>
              <a:rPr lang="ru-RU" sz="2000" dirty="0" smtClean="0"/>
              <a:t> </a:t>
            </a:r>
          </a:p>
          <a:p>
            <a:r>
              <a:rPr lang="en-US" sz="2000" dirty="0" smtClean="0">
                <a:hlinkClick r:id="rId3"/>
              </a:rPr>
              <a:t>https://www.youtube.com/watch?v=mISDvjES2V8</a:t>
            </a:r>
            <a:r>
              <a:rPr lang="ru-RU" sz="2000" dirty="0" smtClean="0"/>
              <a:t> </a:t>
            </a:r>
          </a:p>
          <a:p>
            <a:r>
              <a:rPr lang="en-US" sz="2000" dirty="0" smtClean="0">
                <a:hlinkClick r:id="rId4"/>
              </a:rPr>
              <a:t>https://www.youtube.com/watch?v=8hxawxyPZ3c</a:t>
            </a:r>
            <a:r>
              <a:rPr lang="ru-RU" sz="2000" dirty="0" smtClean="0"/>
              <a:t> 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67990008"/>
      </p:ext>
    </p:extLst>
  </p:cSld>
  <p:clrMapOvr>
    <a:masterClrMapping/>
  </p:clrMapOvr>
  <p:transition spd="med">
    <p:strips dir="l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 bwMode="auto">
          <a:xfrm>
            <a:off x="539750" y="2492375"/>
            <a:ext cx="8229600" cy="1143000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/>
              <a:t>Спасибо за внимание!!!</a:t>
            </a:r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7">
            <a:hlinkClick r:id="rId2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552" y="4616790"/>
            <a:ext cx="4392612" cy="9724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DF0BB">
                  <a:gamma/>
                  <a:tint val="0"/>
                  <a:invGamma/>
                </a:srgbClr>
              </a:gs>
              <a:gs pos="100000">
                <a:srgbClr val="FDF0BB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prstShdw prst="shdw18" dist="17961" dir="13500000">
              <a:srgbClr val="FDF0BB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+mn-cs"/>
              </a:rPr>
              <a:t>Известные модели</a:t>
            </a:r>
          </a:p>
        </p:txBody>
      </p:sp>
      <p:sp>
        <p:nvSpPr>
          <p:cNvPr id="4" name="AutoShape 7">
            <a:hlinkClick r:id="rId3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552" y="3284984"/>
            <a:ext cx="4392612" cy="9724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DF0BB">
                  <a:gamma/>
                  <a:tint val="0"/>
                  <a:invGamma/>
                </a:srgbClr>
              </a:gs>
              <a:gs pos="100000">
                <a:srgbClr val="FDF0BB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prstShdw prst="shdw18" dist="17961" dir="13500000">
              <a:srgbClr val="FDF0BB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+mn-cs"/>
              </a:rPr>
              <a:t>Виды роботов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539750" y="188913"/>
            <a:ext cx="8229600" cy="881062"/>
          </a:xfrm>
          <a:prstGeom prst="rect">
            <a:avLst/>
          </a:prstGeom>
        </p:spPr>
        <p:txBody>
          <a:bodyPr/>
          <a:lstStyle/>
          <a:p>
            <a:pPr algn="ctr">
              <a:lnSpc>
                <a:spcPct val="85000"/>
              </a:lnSpc>
              <a:defRPr/>
            </a:pPr>
            <a:r>
              <a:rPr lang="ru-RU" sz="3800" b="1" kern="0" dirty="0">
                <a:solidFill>
                  <a:srgbClr val="4A1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Изобретения, которые потрясли мир: Роботы.</a:t>
            </a:r>
          </a:p>
        </p:txBody>
      </p:sp>
      <p:pic>
        <p:nvPicPr>
          <p:cNvPr id="14342" name="Picture 8" descr="http://nauka21vek.ru/wp-content/uploads/2012/09/12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2276475"/>
            <a:ext cx="3452813" cy="345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Виды роботов</a:t>
            </a:r>
            <a:br>
              <a:rPr lang="ru-RU" dirty="0" smtClean="0"/>
            </a:br>
            <a:r>
              <a:rPr lang="ru-RU" dirty="0" smtClean="0"/>
              <a:t>Промышленные роботы</a:t>
            </a:r>
          </a:p>
        </p:txBody>
      </p:sp>
      <p:sp>
        <p:nvSpPr>
          <p:cNvPr id="9219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978400" cy="4525963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dirty="0" smtClean="0"/>
              <a:t>	 Появление станков с числовым программным управлением привело к созданию программируемых манипуляторов для разнообразных операций по загрузке и разгрузке станков.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	Несмотря на их высокую стоимость, численность промышленных роботов в странах с развитым производством быстро растёт.</a:t>
            </a:r>
          </a:p>
        </p:txBody>
      </p:sp>
      <p:pic>
        <p:nvPicPr>
          <p:cNvPr id="18436" name="Picture 6" descr="http://www.forum.mbq.ru/files/med_body8_15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1268413"/>
            <a:ext cx="3117850" cy="467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Заголовок 1"/>
          <p:cNvSpPr>
            <a:spLocks noGrp="1"/>
          </p:cNvSpPr>
          <p:nvPr>
            <p:ph type="title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Виды роботов</a:t>
            </a:r>
            <a:br>
              <a:rPr lang="ru-RU" dirty="0" smtClean="0"/>
            </a:br>
            <a:r>
              <a:rPr lang="ru-RU" dirty="0" smtClean="0"/>
              <a:t>Бытовые роботы</a:t>
            </a:r>
          </a:p>
        </p:txBody>
      </p:sp>
      <p:sp>
        <p:nvSpPr>
          <p:cNvPr id="10242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 fontScale="7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	Одним из первых примеров удачной массовой промышленной реализации бытовых роботов стала механическая собачка AIBO корпорации Sony.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	В сентябре 2005 в свободную продажу впервые поступили первые человекообразные роботы «Вакамару» производства фирмы Mitsubishi. Робот стоимостью $15 тыс. способен узнавать лица, понимать некоторые фразы, давать справки, выполнять некоторые секретарские функции, следить за помещением.</a:t>
            </a:r>
          </a:p>
        </p:txBody>
      </p:sp>
      <p:pic>
        <p:nvPicPr>
          <p:cNvPr id="19460" name="Picture 6" descr="Aibo img 080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404813"/>
            <a:ext cx="3870325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8" descr="Wakamaru shaking hand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3357563"/>
            <a:ext cx="3906837" cy="309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2" name="Заголовок 1"/>
          <p:cNvSpPr>
            <a:spLocks noGrp="1"/>
          </p:cNvSpPr>
          <p:nvPr>
            <p:ph type="title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Виды роботов</a:t>
            </a:r>
            <a:br>
              <a:rPr lang="ru-RU" dirty="0" smtClean="0"/>
            </a:br>
            <a:r>
              <a:rPr lang="ru-RU" dirty="0" smtClean="0"/>
              <a:t>Бытовые роботы</a:t>
            </a:r>
          </a:p>
        </p:txBody>
      </p:sp>
      <p:sp>
        <p:nvSpPr>
          <p:cNvPr id="11266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467100" cy="4525963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ru-RU" dirty="0" smtClean="0"/>
              <a:t>	Всё большую популярность набирают роботы-уборщики, по своей сути — автоматические пылесосы, способные самостоятельно прибраться в квартире и вернуться на место для подзарядки без участия человека. </a:t>
            </a:r>
          </a:p>
        </p:txBody>
      </p:sp>
      <p:pic>
        <p:nvPicPr>
          <p:cNvPr id="10" name="[ENG] Samsung NaviBot 2-2 - Robot Vacuum Cleaner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1916113"/>
            <a:ext cx="4583113" cy="343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video fullScrn="1"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Содержимое 2"/>
          <p:cNvSpPr>
            <a:spLocks noGrp="1"/>
          </p:cNvSpPr>
          <p:nvPr>
            <p:ph sz="quarter" idx="1"/>
          </p:nvPr>
        </p:nvSpPr>
        <p:spPr>
          <a:xfrm>
            <a:off x="179388" y="1268413"/>
            <a:ext cx="4248150" cy="52562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mtClean="0"/>
              <a:t>	Боевым роботом называют автоматическое устройство, заменяющее человека в боевых ситуациях или при работе в условиях, несовместимых с возможностями человека, в военных целях: разведка, боевые действия, разминирование и т. п. </a:t>
            </a:r>
          </a:p>
        </p:txBody>
      </p:sp>
      <p:sp>
        <p:nvSpPr>
          <p:cNvPr id="9" name="AutoShape 6">
            <a:hlinkClick r:id="rId2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164288" y="5949280"/>
            <a:ext cx="1512888" cy="5778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DF0BB">
                  <a:gamma/>
                  <a:tint val="0"/>
                  <a:invGamma/>
                </a:srgbClr>
              </a:gs>
              <a:gs pos="100000">
                <a:srgbClr val="FDF0BB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prstShdw prst="shdw18" dist="17961" dir="13500000">
              <a:srgbClr val="FDF0BB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+mn-cs"/>
              </a:rPr>
              <a:t>Меню</a:t>
            </a:r>
            <a:endParaRPr lang="ru-RU" sz="2800" b="1" dirty="0">
              <a:solidFill>
                <a:srgbClr val="DA7C0D"/>
              </a:solidFill>
              <a:latin typeface="Arial" charset="0"/>
              <a:cs typeface="+mn-cs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Виды роботов</a:t>
            </a:r>
            <a:br>
              <a:rPr lang="ru-RU" dirty="0" smtClean="0"/>
            </a:br>
            <a:r>
              <a:rPr lang="ru-RU" dirty="0" smtClean="0"/>
              <a:t>Боевые роботы</a:t>
            </a:r>
          </a:p>
        </p:txBody>
      </p:sp>
      <p:pic>
        <p:nvPicPr>
          <p:cNvPr id="21509" name="Picture 10" descr="http://upload.wikimedia.org/wikipedia/commons/thumb/3/3e/SWORDS_robot.jpg/150px-SWORDS_robo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549275"/>
            <a:ext cx="3121025" cy="453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0" name="TextBox 11"/>
          <p:cNvSpPr txBox="1">
            <a:spLocks noChangeArrowheads="1"/>
          </p:cNvSpPr>
          <p:nvPr/>
        </p:nvSpPr>
        <p:spPr bwMode="auto">
          <a:xfrm>
            <a:off x="5003800" y="5229225"/>
            <a:ext cx="30178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/>
              <a:t>Swords — боевая система</a:t>
            </a:r>
          </a:p>
          <a:p>
            <a:pPr algn="ctr" eaLnBrk="1" hangingPunct="1"/>
            <a:r>
              <a:rPr lang="ru-RU" altLang="ru-RU"/>
              <a:t>наблюдения и разведки</a:t>
            </a:r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Известные модели</a:t>
            </a:r>
          </a:p>
        </p:txBody>
      </p:sp>
      <p:sp>
        <p:nvSpPr>
          <p:cNvPr id="22531" name="Содержимое 2"/>
          <p:cNvSpPr>
            <a:spLocks noGrp="1"/>
          </p:cNvSpPr>
          <p:nvPr>
            <p:ph sz="quarter" idx="1"/>
          </p:nvPr>
        </p:nvSpPr>
        <p:spPr>
          <a:xfrm>
            <a:off x="107950" y="1341438"/>
            <a:ext cx="5194300" cy="48736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b="1" smtClean="0"/>
              <a:t>Asimo</a:t>
            </a:r>
            <a:r>
              <a:rPr lang="ru-RU" altLang="ru-RU" smtClean="0"/>
              <a:t> (сокращение от </a:t>
            </a:r>
            <a:r>
              <a:rPr lang="ru-RU" altLang="ru-RU" b="1" smtClean="0"/>
              <a:t>A</a:t>
            </a:r>
            <a:r>
              <a:rPr lang="ru-RU" altLang="ru-RU" smtClean="0"/>
              <a:t>dvanced </a:t>
            </a:r>
            <a:r>
              <a:rPr lang="ru-RU" altLang="ru-RU" b="1" smtClean="0"/>
              <a:t>S</a:t>
            </a:r>
            <a:r>
              <a:rPr lang="ru-RU" altLang="ru-RU" smtClean="0"/>
              <a:t>tep in </a:t>
            </a:r>
            <a:r>
              <a:rPr lang="ru-RU" altLang="ru-RU" b="1" smtClean="0"/>
              <a:t>I</a:t>
            </a:r>
            <a:r>
              <a:rPr lang="ru-RU" altLang="ru-RU" smtClean="0"/>
              <a:t>nnovative </a:t>
            </a:r>
            <a:r>
              <a:rPr lang="ru-RU" altLang="ru-RU" b="1" smtClean="0"/>
              <a:t>MO</a:t>
            </a:r>
            <a:r>
              <a:rPr lang="ru-RU" altLang="ru-RU" smtClean="0"/>
              <a:t>bility) — робот-андроид. Создан корпорацией Хонда, в Центре Фундаментальных Технических Исследований Вако (Япония). Последняя версия робота, выпущенная в 2011 году, имеет рост 130 см, массу 48 кг и он способен передвигаться со скоростью до 9 км/ч.</a:t>
            </a:r>
          </a:p>
        </p:txBody>
      </p:sp>
      <p:pic>
        <p:nvPicPr>
          <p:cNvPr id="22532" name="Picture 9" descr="HONDA ASIM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1268413"/>
            <a:ext cx="3290888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125538"/>
            <a:ext cx="4211638" cy="5348287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en-US" b="1" dirty="0" err="1" smtClean="0"/>
              <a:t>Aibo</a:t>
            </a:r>
            <a:r>
              <a:rPr lang="en-US" dirty="0" smtClean="0"/>
              <a:t>  — </a:t>
            </a:r>
            <a:r>
              <a:rPr lang="ru-RU" dirty="0" smtClean="0"/>
              <a:t>собака-робот, разработанная компанией </a:t>
            </a:r>
            <a:r>
              <a:rPr lang="en-US" dirty="0" smtClean="0"/>
              <a:t>Sony. </a:t>
            </a:r>
            <a:r>
              <a:rPr lang="ru-RU" dirty="0" smtClean="0"/>
              <a:t>Она имеет множество модификаций, первая модель была выпущена в 1999 году. </a:t>
            </a:r>
            <a:r>
              <a:rPr lang="en-US" dirty="0" smtClean="0"/>
              <a:t>AIBO </a:t>
            </a:r>
            <a:r>
              <a:rPr lang="ru-RU" dirty="0" smtClean="0"/>
              <a:t>умеет ходить, «видеть» окружающие его предметы с помощью видеокамеры и инфракрасных датчиков расстояния, распознавать команды и лица. Робот является полностью автономным: он может учиться и развиваться, основываясь на побуждениях своего хозяина, обстановки, или другого </a:t>
            </a:r>
            <a:r>
              <a:rPr lang="en-US" dirty="0" smtClean="0"/>
              <a:t>AIBO.</a:t>
            </a:r>
            <a:endParaRPr lang="ru-RU" dirty="0"/>
          </a:p>
        </p:txBody>
      </p:sp>
      <p:pic>
        <p:nvPicPr>
          <p:cNvPr id="23555" name="Picture 2" descr="http://upload.wikimedia.org/wikipedia/commons/thumb/d/d2/AIBO_ERS111_210.jpg/250px-AIBO_ERS111_2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2133600"/>
            <a:ext cx="3925887" cy="295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Известные модели</a:t>
            </a:r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186238" cy="4873625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r>
              <a:rPr lang="ru-RU" b="1" dirty="0" err="1" smtClean="0"/>
              <a:t>Roomba</a:t>
            </a:r>
            <a:r>
              <a:rPr lang="ru-RU" dirty="0" smtClean="0"/>
              <a:t> — робот-пылесос, разработанный и продаваемый компанией iRobot. Он представляет собой роботизированное устройство для уборки квартиры. </a:t>
            </a:r>
            <a:r>
              <a:rPr lang="ru-RU" dirty="0" err="1" smtClean="0"/>
              <a:t>Roomba</a:t>
            </a:r>
            <a:r>
              <a:rPr lang="ru-RU" dirty="0" smtClean="0"/>
              <a:t> был впервые представлен в 2002 году. По состоянию на январь 2008 года, было продано более 2,5 миллионов таких пылесосов.</a:t>
            </a:r>
            <a:endParaRPr lang="ru-RU" dirty="0"/>
          </a:p>
        </p:txBody>
      </p:sp>
      <p:pic>
        <p:nvPicPr>
          <p:cNvPr id="25603" name="Picture 2" descr="http://upload.wikimedia.org/wikipedia/commons/thumb/f/ff/Green_EU_2005_roomba_on_beige_carpet.jpg/220px-Green_EU_2005_roomba_on_beige_carpe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2565400"/>
            <a:ext cx="3457575" cy="25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Известные модели</a:t>
            </a:r>
          </a:p>
        </p:txBody>
      </p:sp>
      <p:sp>
        <p:nvSpPr>
          <p:cNvPr id="7" name="AutoShape 6">
            <a:hlinkClick r:id="rId3" action="ppaction://hlinksldjump"/>
            <a:hlinkHover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164288" y="5949280"/>
            <a:ext cx="1512888" cy="57785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FDF0BB">
                  <a:gamma/>
                  <a:tint val="0"/>
                  <a:invGamma/>
                </a:srgbClr>
              </a:gs>
              <a:gs pos="100000">
                <a:srgbClr val="FDF0BB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prstShdw prst="shdw18" dist="17961" dir="13500000">
              <a:srgbClr val="FDF0BB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  <a:cs typeface="+mn-cs"/>
              </a:rPr>
              <a:t>Меню</a:t>
            </a:r>
            <a:endParaRPr lang="ru-RU" sz="2800" b="1" dirty="0">
              <a:solidFill>
                <a:srgbClr val="DA7C0D"/>
              </a:solidFill>
              <a:latin typeface="Arial" charset="0"/>
              <a:cs typeface="+mn-cs"/>
            </a:endParaRPr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161</TotalTime>
  <Words>91</Words>
  <Application>Microsoft Office PowerPoint</Application>
  <PresentationFormat>Экран (4:3)</PresentationFormat>
  <Paragraphs>30</Paragraphs>
  <Slides>11</Slides>
  <Notes>0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</vt:lpstr>
      <vt:lpstr>Century Schoolbook</vt:lpstr>
      <vt:lpstr>Wingdings</vt:lpstr>
      <vt:lpstr>Wingdings 2</vt:lpstr>
      <vt:lpstr>Calibri</vt:lpstr>
      <vt:lpstr>Cansellarist</vt:lpstr>
      <vt:lpstr>Эркер</vt:lpstr>
      <vt:lpstr>Презентация PowerPoint</vt:lpstr>
      <vt:lpstr>Презентация PowerPoint</vt:lpstr>
      <vt:lpstr>Виды роботов Промышленные роботы</vt:lpstr>
      <vt:lpstr>Виды роботов Бытовые роботы</vt:lpstr>
      <vt:lpstr>Виды роботов Бытовые роботы</vt:lpstr>
      <vt:lpstr>Виды роботов Боевые роботы</vt:lpstr>
      <vt:lpstr>Известные модели</vt:lpstr>
      <vt:lpstr>Известные модели</vt:lpstr>
      <vt:lpstr>Известные модели</vt:lpstr>
      <vt:lpstr>Можете просмотреть дополнительную и интересную информацию, перейдя по ссылкам</vt:lpstr>
      <vt:lpstr>Спасибо за внимание!!!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toshi</dc:creator>
  <cp:lastModifiedBy>АЙДАР</cp:lastModifiedBy>
  <cp:revision>10</cp:revision>
  <dcterms:created xsi:type="dcterms:W3CDTF">2013-05-15T08:34:46Z</dcterms:created>
  <dcterms:modified xsi:type="dcterms:W3CDTF">2020-05-15T16:01:07Z</dcterms:modified>
</cp:coreProperties>
</file>