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5D48-59B3-4FA8-A38F-B475F4E27B0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F5D48-59B3-4FA8-A38F-B475F4E27B0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A279A-8E44-4751-8925-0C7147908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esh.edu.ru/subject/lesson/6214/start/214582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_aliya_21@mail.ru" TargetMode="External"/><Relationship Id="rId2" Type="http://schemas.openxmlformats.org/officeDocument/2006/relationships/hyperlink" Target="mailto:liliya.z.f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ctr"/>
            <a:r>
              <a:rPr lang="ru-RU" b="1" dirty="0" smtClean="0"/>
              <a:t>Тема урока: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Алгоритмы письменного сложения, вычитания, умножения и деления многозначных чисел. </a:t>
            </a:r>
            <a:br>
              <a:rPr lang="ru-RU" dirty="0" smtClean="0"/>
            </a:br>
            <a:r>
              <a:rPr lang="ru-RU" dirty="0" smtClean="0"/>
              <a:t>Связь между сложением, вычитанием, умножением и делением. Деление на 3.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https://resh.edu.ru/subject/lesson/6214/start/214582/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Пройти по ссылке и просмотреть </a:t>
            </a:r>
            <a:r>
              <a:rPr lang="ru-RU" dirty="0" err="1" smtClean="0"/>
              <a:t>видеоурок</a:t>
            </a:r>
            <a:r>
              <a:rPr lang="ru-RU" dirty="0" smtClean="0"/>
              <a:t> </a:t>
            </a:r>
            <a:r>
              <a:rPr lang="ru-RU" dirty="0" smtClean="0"/>
              <a:t>(по желанию)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по учебнику </a:t>
            </a:r>
            <a:r>
              <a:rPr lang="ru-RU" dirty="0" err="1" smtClean="0"/>
              <a:t>стр</a:t>
            </a:r>
            <a:r>
              <a:rPr lang="ru-RU" dirty="0" smtClean="0"/>
              <a:t> 92: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Выполни № 1 (устно)</a:t>
            </a:r>
          </a:p>
          <a:p>
            <a:pPr marL="514350" indent="-514350">
              <a:buAutoNum type="arabicParenR"/>
            </a:pPr>
            <a:r>
              <a:rPr lang="ru-RU" dirty="0" smtClean="0"/>
              <a:t>№ 2 (письменно)</a:t>
            </a:r>
          </a:p>
          <a:p>
            <a:pPr marL="514350" indent="-514350">
              <a:buAutoNum type="arabicParenR"/>
            </a:pPr>
            <a:r>
              <a:rPr lang="ru-RU" dirty="0" smtClean="0"/>
              <a:t>№3 (нарисуй схематический рисунок, решение, ответ)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25239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2643206" cy="5715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err="1" smtClean="0"/>
              <a:t>Стр</a:t>
            </a:r>
            <a:r>
              <a:rPr lang="ru-RU" b="1" dirty="0" smtClean="0"/>
              <a:t> 92 №1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571472" y="1785926"/>
            <a:ext cx="8203464" cy="2786082"/>
            <a:chOff x="571472" y="1785926"/>
            <a:chExt cx="8203464" cy="278608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 l="22116" t="42883" r="36108" b="31882"/>
            <a:stretch>
              <a:fillRect/>
            </a:stretch>
          </p:blipFill>
          <p:spPr bwMode="auto">
            <a:xfrm>
              <a:off x="571472" y="1785926"/>
              <a:ext cx="8203464" cy="2786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Скругленный прямоугольник 5"/>
            <p:cNvSpPr/>
            <p:nvPr/>
          </p:nvSpPr>
          <p:spPr>
            <a:xfrm>
              <a:off x="7715272" y="2786058"/>
              <a:ext cx="857256" cy="28575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7786710" y="4143380"/>
              <a:ext cx="857256" cy="28575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Проверь себя!!!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229600" cy="6429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err="1" smtClean="0"/>
              <a:t>Стр</a:t>
            </a:r>
            <a:r>
              <a:rPr lang="ru-RU" b="1" dirty="0" smtClean="0"/>
              <a:t> </a:t>
            </a:r>
            <a:r>
              <a:rPr lang="en-US" b="1" dirty="0" smtClean="0"/>
              <a:t>9</a:t>
            </a:r>
            <a:r>
              <a:rPr lang="ru-RU" b="1" dirty="0" smtClean="0"/>
              <a:t>2 № 2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63" name="Рисунок 62" descr="Безымянный.png"/>
          <p:cNvPicPr>
            <a:picLocks noChangeAspect="1"/>
          </p:cNvPicPr>
          <p:nvPr/>
        </p:nvPicPr>
        <p:blipFill>
          <a:blip r:embed="rId2"/>
          <a:srcRect t="21053" r="48798" b="21053"/>
          <a:stretch>
            <a:fillRect/>
          </a:stretch>
        </p:blipFill>
        <p:spPr>
          <a:xfrm>
            <a:off x="285719" y="1714488"/>
            <a:ext cx="8715438" cy="1571636"/>
          </a:xfrm>
          <a:prstGeom prst="rect">
            <a:avLst/>
          </a:prstGeom>
        </p:spPr>
      </p:pic>
      <p:pic>
        <p:nvPicPr>
          <p:cNvPr id="64" name="Рисунок 63" descr="Безымянный.png"/>
          <p:cNvPicPr>
            <a:picLocks noChangeAspect="1"/>
          </p:cNvPicPr>
          <p:nvPr/>
        </p:nvPicPr>
        <p:blipFill>
          <a:blip r:embed="rId2"/>
          <a:srcRect l="59259"/>
          <a:stretch>
            <a:fillRect/>
          </a:stretch>
        </p:blipFill>
        <p:spPr>
          <a:xfrm>
            <a:off x="357158" y="3143248"/>
            <a:ext cx="6387209" cy="250033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Проверь себя!!!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572560" cy="51974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err="1" smtClean="0"/>
              <a:t>Стр</a:t>
            </a:r>
            <a:r>
              <a:rPr lang="ru-RU" b="1" dirty="0" smtClean="0"/>
              <a:t> 92 №3</a:t>
            </a:r>
          </a:p>
          <a:p>
            <a:pPr marL="0" indent="17463" algn="just">
              <a:buNone/>
            </a:pPr>
            <a:r>
              <a:rPr lang="ru-RU" sz="2800" dirty="0" smtClean="0"/>
              <a:t>Марка стоит 3 р. Сколько таких марок можно купить на 15 р.?</a:t>
            </a:r>
          </a:p>
          <a:p>
            <a:pPr marL="0" indent="17463" algn="just">
              <a:buNone/>
            </a:pPr>
            <a:r>
              <a:rPr lang="ru-RU" sz="2800" b="1" u="sng" dirty="0" smtClean="0"/>
              <a:t>Пояснение </a:t>
            </a:r>
          </a:p>
          <a:p>
            <a:pPr marL="0" indent="17463" algn="just">
              <a:buNone/>
            </a:pPr>
            <a:endParaRPr lang="ru-RU" sz="2800" b="1" u="sng" dirty="0" smtClean="0"/>
          </a:p>
          <a:p>
            <a:pPr marL="0" indent="17463" algn="just">
              <a:buNone/>
            </a:pPr>
            <a:endParaRPr lang="ru-RU" sz="2800" b="1" u="sng" dirty="0" smtClean="0"/>
          </a:p>
          <a:p>
            <a:pPr marL="0" indent="17463" algn="just">
              <a:buNone/>
            </a:pPr>
            <a:endParaRPr lang="ru-RU" sz="2800" b="1" u="sng" dirty="0" smtClean="0"/>
          </a:p>
          <a:p>
            <a:pPr marL="0" indent="17463" algn="just">
              <a:buNone/>
            </a:pPr>
            <a:endParaRPr lang="ru-RU" sz="2800" b="1" u="sng" dirty="0" smtClean="0"/>
          </a:p>
          <a:p>
            <a:pPr marL="0" indent="17463" algn="just">
              <a:buNone/>
            </a:pPr>
            <a:r>
              <a:rPr lang="ru-RU" sz="2800" b="1" dirty="0" smtClean="0"/>
              <a:t>15:3=5 (м.) </a:t>
            </a:r>
          </a:p>
          <a:p>
            <a:pPr marL="0" indent="17463" algn="just">
              <a:buNone/>
            </a:pPr>
            <a:r>
              <a:rPr lang="ru-RU" sz="2800" b="1" dirty="0" smtClean="0"/>
              <a:t>Ответ: можно купить 5 марок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/>
          </a:p>
        </p:txBody>
      </p:sp>
      <p:grpSp>
        <p:nvGrpSpPr>
          <p:cNvPr id="47" name="Группа 46"/>
          <p:cNvGrpSpPr/>
          <p:nvPr/>
        </p:nvGrpSpPr>
        <p:grpSpPr>
          <a:xfrm>
            <a:off x="785786" y="3214686"/>
            <a:ext cx="4714908" cy="2071702"/>
            <a:chOff x="785786" y="3857628"/>
            <a:chExt cx="3897874" cy="1655216"/>
          </a:xfrm>
        </p:grpSpPr>
        <p:grpSp>
          <p:nvGrpSpPr>
            <p:cNvPr id="40" name="Группа 39"/>
            <p:cNvGrpSpPr/>
            <p:nvPr/>
          </p:nvGrpSpPr>
          <p:grpSpPr>
            <a:xfrm>
              <a:off x="785786" y="4214818"/>
              <a:ext cx="3897874" cy="1152598"/>
              <a:chOff x="852723" y="3641566"/>
              <a:chExt cx="3897874" cy="1152598"/>
            </a:xfrm>
          </p:grpSpPr>
          <p:sp>
            <p:nvSpPr>
              <p:cNvPr id="24" name="Дуга 23"/>
              <p:cNvSpPr/>
              <p:nvPr/>
            </p:nvSpPr>
            <p:spPr>
              <a:xfrm rot="18652553">
                <a:off x="709837" y="3794022"/>
                <a:ext cx="1143028" cy="857256"/>
              </a:xfrm>
              <a:prstGeom prst="arc">
                <a:avLst>
                  <a:gd name="adj1" fmla="val 17043210"/>
                  <a:gd name="adj2" fmla="val 858364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Дуга 25"/>
              <p:cNvSpPr/>
              <p:nvPr/>
            </p:nvSpPr>
            <p:spPr>
              <a:xfrm rot="18652553">
                <a:off x="1412448" y="3784453"/>
                <a:ext cx="1143028" cy="857256"/>
              </a:xfrm>
              <a:prstGeom prst="arc">
                <a:avLst>
                  <a:gd name="adj1" fmla="val 17043210"/>
                  <a:gd name="adj2" fmla="val 858364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7" name="Дуга 26"/>
              <p:cNvSpPr/>
              <p:nvPr/>
            </p:nvSpPr>
            <p:spPr>
              <a:xfrm rot="18652553">
                <a:off x="2126827" y="3784453"/>
                <a:ext cx="1143028" cy="857256"/>
              </a:xfrm>
              <a:prstGeom prst="arc">
                <a:avLst>
                  <a:gd name="adj1" fmla="val 17043210"/>
                  <a:gd name="adj2" fmla="val 858364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" name="Дуга 27"/>
              <p:cNvSpPr/>
              <p:nvPr/>
            </p:nvSpPr>
            <p:spPr>
              <a:xfrm rot="18652553">
                <a:off x="3555588" y="3784452"/>
                <a:ext cx="1143028" cy="857256"/>
              </a:xfrm>
              <a:prstGeom prst="arc">
                <a:avLst>
                  <a:gd name="adj1" fmla="val 17043210"/>
                  <a:gd name="adj2" fmla="val 858364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0" name="Дуга 29"/>
              <p:cNvSpPr/>
              <p:nvPr/>
            </p:nvSpPr>
            <p:spPr>
              <a:xfrm rot="18652553">
                <a:off x="2841207" y="3784452"/>
                <a:ext cx="1143028" cy="857256"/>
              </a:xfrm>
              <a:prstGeom prst="arc">
                <a:avLst>
                  <a:gd name="adj1" fmla="val 17043210"/>
                  <a:gd name="adj2" fmla="val 858364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37" name="Прямая соединительная линия 36"/>
              <p:cNvCxnSpPr/>
              <p:nvPr/>
            </p:nvCxnSpPr>
            <p:spPr>
              <a:xfrm flipV="1">
                <a:off x="1071538" y="3929065"/>
                <a:ext cx="3571900" cy="1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8" name="Левая фигурная скобка 37"/>
              <p:cNvSpPr/>
              <p:nvPr/>
            </p:nvSpPr>
            <p:spPr>
              <a:xfrm rot="16200000">
                <a:off x="2643175" y="2285991"/>
                <a:ext cx="392909" cy="3821935"/>
              </a:xfrm>
              <a:prstGeom prst="leftBrac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1000100" y="3857628"/>
              <a:ext cx="6055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/>
                <a:t>3 р.</a:t>
              </a:r>
              <a:endParaRPr lang="ru-RU" b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714480" y="3857628"/>
              <a:ext cx="6055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/>
                <a:t>3 р.</a:t>
              </a:r>
              <a:endParaRPr lang="ru-RU" b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428860" y="3857628"/>
              <a:ext cx="6055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/>
                <a:t>3 р.</a:t>
              </a:r>
              <a:endParaRPr lang="ru-RU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143240" y="3857628"/>
              <a:ext cx="6055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/>
                <a:t>3 р.</a:t>
              </a:r>
              <a:endParaRPr lang="ru-RU" b="1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929058" y="3857628"/>
              <a:ext cx="6055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/>
                <a:t>3 р.</a:t>
              </a:r>
              <a:endParaRPr lang="ru-RU" b="1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500298" y="5143512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/>
                <a:t>15 р.</a:t>
              </a:r>
              <a:endParaRPr lang="ru-RU" b="1" dirty="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err="1" smtClean="0"/>
              <a:t>Стр</a:t>
            </a:r>
            <a:r>
              <a:rPr lang="ru-RU" b="1" dirty="0" smtClean="0"/>
              <a:t> 92 № 3 (продолжение) </a:t>
            </a:r>
          </a:p>
          <a:p>
            <a:pPr marL="0" indent="0">
              <a:buNone/>
            </a:pPr>
            <a:r>
              <a:rPr lang="ru-RU" dirty="0" smtClean="0"/>
              <a:t>Марка стоит 3 р. Сколько таких марок можно купить на 15 р.? </a:t>
            </a:r>
            <a:r>
              <a:rPr lang="ru-RU" b="1" dirty="0" smtClean="0"/>
              <a:t>Составь и реши две задачи, обратные данной. </a:t>
            </a:r>
          </a:p>
          <a:p>
            <a:pPr marL="0" indent="0">
              <a:buNone/>
            </a:pPr>
            <a:r>
              <a:rPr lang="ru-RU" dirty="0" smtClean="0"/>
              <a:t>1) За 5 марок заплатили 15 рублей. Сколько стоит одна марка? </a:t>
            </a:r>
          </a:p>
          <a:p>
            <a:pPr marL="0" indent="0">
              <a:buNone/>
            </a:pPr>
            <a:r>
              <a:rPr lang="ru-RU" b="1" dirty="0" smtClean="0"/>
              <a:t>15:5=3 (р.)</a:t>
            </a:r>
          </a:p>
          <a:p>
            <a:pPr marL="0" indent="0">
              <a:buNone/>
            </a:pPr>
            <a:r>
              <a:rPr lang="ru-RU" b="1" dirty="0" smtClean="0"/>
              <a:t>Ответ: 3 рубля стоит одна марка.</a:t>
            </a:r>
          </a:p>
          <a:p>
            <a:pPr marL="0" indent="0">
              <a:buNone/>
            </a:pPr>
            <a:r>
              <a:rPr lang="ru-RU" dirty="0" smtClean="0"/>
              <a:t>2) Марка стоит 3 рубля. Сколько рублей заплатили за 5 марок? </a:t>
            </a:r>
          </a:p>
          <a:p>
            <a:pPr marL="0" indent="0">
              <a:buNone/>
            </a:pPr>
            <a:r>
              <a:rPr lang="ru-RU" b="1" dirty="0" smtClean="0"/>
              <a:t>3*5=15 (р.)</a:t>
            </a:r>
          </a:p>
          <a:p>
            <a:pPr marL="0" indent="0">
              <a:buNone/>
            </a:pPr>
            <a:r>
              <a:rPr lang="ru-RU" b="1" dirty="0" smtClean="0"/>
              <a:t>Ответ: 15 рублей заплатили за 5 марок. </a:t>
            </a:r>
            <a:endParaRPr lang="ru-RU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Домашняя работа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Страница 92 </a:t>
            </a:r>
            <a:r>
              <a:rPr lang="ru-RU" dirty="0" smtClean="0"/>
              <a:t>№ </a:t>
            </a:r>
            <a:r>
              <a:rPr lang="ru-RU" dirty="0" smtClean="0"/>
              <a:t>5, </a:t>
            </a:r>
            <a:r>
              <a:rPr lang="ru-RU" dirty="0" smtClean="0">
                <a:solidFill>
                  <a:srgbClr val="00B050"/>
                </a:solidFill>
              </a:rPr>
              <a:t>(№ 4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по желанию) 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00034" y="3071810"/>
            <a:ext cx="8339166" cy="3206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5902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ru-RU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Контакты: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5902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en-US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Email –</a:t>
            </a:r>
            <a:r>
              <a:rPr kumimoji="1" lang="en-US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liliya.z.f@mail.ru</a:t>
            </a:r>
            <a:r>
              <a:rPr kumimoji="1" lang="en-US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1" lang="ru-RU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Закирзянова Л.Ф.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5902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en-US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WhatsApp</a:t>
            </a:r>
            <a:r>
              <a:rPr kumimoji="1" lang="ru-RU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- 89674646624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5902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en-US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Email – </a:t>
            </a:r>
            <a:r>
              <a:rPr kumimoji="1" lang="en-US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m_aliya_21@mail.ru</a:t>
            </a:r>
            <a:r>
              <a:rPr kumimoji="1" lang="en-US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ru-RU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Хабибрахманова А.И.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D5902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en-US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WhatsApp - 89625600403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229</Words>
  <Application>Microsoft Office PowerPoint</Application>
  <PresentationFormat>Экран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Тема урока:  Алгоритмы письменного сложения, вычитания, умножения и деления многозначных чисел.  Связь между сложением, вычитанием, умножением и делением. Деление на 3.</vt:lpstr>
      <vt:lpstr>Пройти по ссылке и просмотреть видеоурок (по желанию) </vt:lpstr>
      <vt:lpstr>Работа по учебнику стр 92:</vt:lpstr>
      <vt:lpstr>Проверь себя!!!</vt:lpstr>
      <vt:lpstr>Проверь себя!!!</vt:lpstr>
      <vt:lpstr>Проверь себя!!!</vt:lpstr>
      <vt:lpstr>Проверь себя!!!</vt:lpstr>
      <vt:lpstr>Домашняя работа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Таблица умножения. Алгоритмы письменного сложения, вычитания, умножения и деления многозначных чисел. Умножение  числа 2 и на 2.</dc:title>
  <dc:creator>User</dc:creator>
  <cp:lastModifiedBy>User</cp:lastModifiedBy>
  <cp:revision>17</cp:revision>
  <dcterms:created xsi:type="dcterms:W3CDTF">2020-04-13T17:06:35Z</dcterms:created>
  <dcterms:modified xsi:type="dcterms:W3CDTF">2020-04-28T20:13:10Z</dcterms:modified>
</cp:coreProperties>
</file>