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9AB97A-6832-4A75-BCEE-9EC77488DDB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748CF1D-DB2F-4100-B31A-018084656CC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3989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AB97A-6832-4A75-BCEE-9EC77488DDB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CF1D-DB2F-4100-B31A-018084656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92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AB97A-6832-4A75-BCEE-9EC77488DDB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CF1D-DB2F-4100-B31A-018084656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92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AB97A-6832-4A75-BCEE-9EC77488DDB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CF1D-DB2F-4100-B31A-018084656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03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C9AB97A-6832-4A75-BCEE-9EC77488DDB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748CF1D-DB2F-4100-B31A-018084656CC5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29429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AB97A-6832-4A75-BCEE-9EC77488DDB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CF1D-DB2F-4100-B31A-018084656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856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AB97A-6832-4A75-BCEE-9EC77488DDB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CF1D-DB2F-4100-B31A-018084656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1980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AB97A-6832-4A75-BCEE-9EC77488DDB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CF1D-DB2F-4100-B31A-018084656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201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AB97A-6832-4A75-BCEE-9EC77488DDB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CF1D-DB2F-4100-B31A-018084656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869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C9AB97A-6832-4A75-BCEE-9EC77488DDB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748CF1D-DB2F-4100-B31A-018084656CC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88528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C9AB97A-6832-4A75-BCEE-9EC77488DDB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748CF1D-DB2F-4100-B31A-018084656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09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C9AB97A-6832-4A75-BCEE-9EC77488DDB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748CF1D-DB2F-4100-B31A-018084656CC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4617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TF1Dt4yNqA&amp;feature=emb_logo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elmiranik1971@mail.ru" TargetMode="External"/><Relationship Id="rId2" Type="http://schemas.openxmlformats.org/officeDocument/2006/relationships/hyperlink" Target="mailto:aidar1990@bk.ru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dirty="0"/>
              <a:t>Персональная система </a:t>
            </a:r>
            <a:r>
              <a:rPr lang="ru-RU" sz="7200" dirty="0" smtClean="0"/>
              <a:t>защиты в мини-футболе.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4211657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855640" y="260648"/>
            <a:ext cx="6589200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8</a:t>
            </a:r>
            <a:r>
              <a:rPr lang="ru-RU" sz="32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. </a:t>
            </a:r>
            <a:r>
              <a:rPr lang="ru-RU" sz="32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Не </a:t>
            </a:r>
            <a:r>
              <a:rPr lang="ru-RU" sz="32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перебегать</a:t>
            </a:r>
            <a:r>
              <a:rPr lang="en-US" sz="32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ru-RU" sz="32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(пересекать)дорожку </a:t>
            </a:r>
            <a:r>
              <a:rPr lang="ru-RU" sz="32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во время бега «соревнующихся».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62" y="3789041"/>
            <a:ext cx="3557302" cy="26645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1988840"/>
            <a:ext cx="3924958" cy="26150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5004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963186" y="369014"/>
            <a:ext cx="6589199" cy="1331794"/>
          </a:xfrm>
        </p:spPr>
        <p:txBody>
          <a:bodyPr>
            <a:noAutofit/>
          </a:bodyPr>
          <a:lstStyle/>
          <a:p>
            <a:pPr algn="ctr"/>
            <a:r>
              <a:rPr lang="en-US" sz="29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9</a:t>
            </a:r>
            <a:r>
              <a:rPr lang="ru-RU" sz="29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. При групповом старте не толкаться локтями, не наступать на пятки впереди бегущего.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3" y="1988841"/>
            <a:ext cx="6157151" cy="461786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75017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665165" y="908721"/>
            <a:ext cx="8385175" cy="2320925"/>
          </a:xfrm>
        </p:spPr>
        <p:txBody>
          <a:bodyPr>
            <a:normAutofit/>
          </a:bodyPr>
          <a:lstStyle/>
          <a:p>
            <a:r>
              <a:rPr lang="ru-RU" sz="29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1</a:t>
            </a:r>
            <a:r>
              <a:rPr lang="en-US" sz="29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0</a:t>
            </a:r>
            <a:r>
              <a:rPr lang="ru-RU" sz="29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. Во время бега на длинные дистанции уметь правильно распределять силы по дистанции (не начинать быстро).</a:t>
            </a:r>
          </a:p>
        </p:txBody>
      </p:sp>
      <p:pic>
        <p:nvPicPr>
          <p:cNvPr id="112645" name="Picture 5" descr="000453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748" y="3880221"/>
            <a:ext cx="190005" cy="2850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350" y="2924944"/>
            <a:ext cx="5435352" cy="362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1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25656" y="528802"/>
            <a:ext cx="2581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en-US" sz="3600" b="1" i="1" dirty="0">
                <a:solidFill>
                  <a:srgbClr val="002060"/>
                </a:solidFill>
                <a:latin typeface="Palatino Linotype" panose="02040502050505030304" pitchFamily="18" charset="0"/>
                <a:ea typeface="+mj-ea"/>
                <a:cs typeface="+mj-cs"/>
              </a:rPr>
              <a:t>11.</a:t>
            </a:r>
            <a:r>
              <a:rPr lang="ru-RU" sz="3600" b="1" i="1" dirty="0">
                <a:solidFill>
                  <a:srgbClr val="002060"/>
                </a:solidFill>
                <a:latin typeface="Palatino Linotype" panose="02040502050505030304" pitchFamily="18" charset="0"/>
                <a:ea typeface="+mj-ea"/>
                <a:cs typeface="+mj-cs"/>
              </a:rPr>
              <a:t>Прыжки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69910" y="1878021"/>
            <a:ext cx="413690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Учащийся должен: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1.</a:t>
            </a:r>
            <a:r>
              <a:rPr lang="ru-RU" sz="2000" b="1" dirty="0">
                <a:solidFill>
                  <a:srgbClr val="FF0000"/>
                </a:solidFill>
              </a:rPr>
              <a:t>Не выполнять прыжки на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 неровном и скользком грунте.</a:t>
            </a:r>
            <a:endParaRPr lang="ru-RU" sz="20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2.</a:t>
            </a:r>
            <a:r>
              <a:rPr lang="ru-RU" sz="2000" b="1" dirty="0">
                <a:solidFill>
                  <a:srgbClr val="FF0000"/>
                </a:solidFill>
              </a:rPr>
              <a:t>Выполнять прыжки, когда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 учитель дал разрешение.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3.</a:t>
            </a:r>
            <a:r>
              <a:rPr lang="ru-RU" sz="2000" b="1" dirty="0">
                <a:solidFill>
                  <a:srgbClr val="FF0000"/>
                </a:solidFill>
              </a:rPr>
              <a:t>Выполнять прыжки поочередно</a:t>
            </a:r>
            <a:r>
              <a:rPr lang="ru-RU" sz="2000" b="1" dirty="0">
                <a:solidFill>
                  <a:srgbClr val="FFC000"/>
                </a:solidFill>
              </a:rPr>
              <a:t>.</a:t>
            </a:r>
          </a:p>
          <a:p>
            <a:pPr marL="342900" indent="-342900"/>
            <a:endParaRPr lang="ru-RU" dirty="0">
              <a:solidFill>
                <a:srgbClr val="FFC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pic>
        <p:nvPicPr>
          <p:cNvPr id="20484" name="Picture 4" descr="http://rosatletika.ru/sites/rosatletika.ru/files/%D0%9F%D1%80%D1%8B%D0%B6%D0%BE%D0%BA%20%D0%B2%20%D0%B4%D0%BB%D0%B8%D0%BD%D1%83%20-%20%D0%BF%D1%80%D0%BE%D0%B3%D0%BD%D1%83%D0%B2%D1%88%D0%B8%D1%81%D1%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1505" y="4224524"/>
            <a:ext cx="5784561" cy="212582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479" y="851968"/>
            <a:ext cx="3484107" cy="243286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478" y="3934384"/>
            <a:ext cx="3600400" cy="2706107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1959937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359697" y="712726"/>
            <a:ext cx="8385175" cy="1960563"/>
          </a:xfrm>
        </p:spPr>
        <p:txBody>
          <a:bodyPr>
            <a:normAutofit/>
          </a:bodyPr>
          <a:lstStyle/>
          <a:p>
            <a:r>
              <a:rPr lang="ru-RU" sz="29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1</a:t>
            </a:r>
            <a:r>
              <a:rPr lang="en-US" sz="29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2</a:t>
            </a:r>
            <a:r>
              <a:rPr lang="ru-RU" sz="29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. Не выполнять прыжки на неровный, рыхлый или скользкий грунт.</a:t>
            </a:r>
          </a:p>
        </p:txBody>
      </p:sp>
      <p:pic>
        <p:nvPicPr>
          <p:cNvPr id="116741" name="Picture 5" descr="072720061324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917" y="2133600"/>
            <a:ext cx="5037666" cy="3778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5" descr="ne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0375" y="3212976"/>
            <a:ext cx="4633413" cy="347478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54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3912" y="292753"/>
            <a:ext cx="2462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</a:t>
            </a: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Метания</a:t>
            </a:r>
            <a:endParaRPr lang="ru-R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3552" y="858531"/>
            <a:ext cx="707236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C000"/>
                </a:solidFill>
              </a:rPr>
              <a:t>Учащийся должен:</a:t>
            </a:r>
            <a:endParaRPr lang="ru-RU" dirty="0">
              <a:solidFill>
                <a:srgbClr val="FFC000"/>
              </a:solidFill>
            </a:endParaRPr>
          </a:p>
          <a:p>
            <a:r>
              <a:rPr lang="en-US" sz="2000" b="1" dirty="0">
                <a:solidFill>
                  <a:srgbClr val="FFC000"/>
                </a:solidFill>
              </a:rPr>
              <a:t>1.</a:t>
            </a:r>
            <a:r>
              <a:rPr lang="ru-RU" sz="2000" b="1" dirty="0">
                <a:solidFill>
                  <a:srgbClr val="FFC000"/>
                </a:solidFill>
              </a:rPr>
              <a:t>Перед метанием убедиться,</a:t>
            </a:r>
          </a:p>
          <a:p>
            <a:r>
              <a:rPr lang="ru-RU" sz="2000" b="1" dirty="0">
                <a:solidFill>
                  <a:srgbClr val="FFC000"/>
                </a:solidFill>
              </a:rPr>
              <a:t>что в направление броска</a:t>
            </a:r>
          </a:p>
          <a:p>
            <a:r>
              <a:rPr lang="ru-RU" sz="2000" b="1" dirty="0">
                <a:solidFill>
                  <a:srgbClr val="FFC000"/>
                </a:solidFill>
              </a:rPr>
              <a:t>никого нет.</a:t>
            </a:r>
            <a:endParaRPr lang="ru-RU" sz="2000" b="1" dirty="0">
              <a:solidFill>
                <a:srgbClr val="FFC000"/>
              </a:solidFill>
            </a:endParaRPr>
          </a:p>
          <a:p>
            <a:r>
              <a:rPr lang="en-US" sz="2000" b="1" dirty="0">
                <a:solidFill>
                  <a:srgbClr val="FFC000"/>
                </a:solidFill>
              </a:rPr>
              <a:t>2.</a:t>
            </a:r>
            <a:r>
              <a:rPr lang="ru-RU" sz="2000" b="1" dirty="0">
                <a:solidFill>
                  <a:srgbClr val="FFC000"/>
                </a:solidFill>
              </a:rPr>
              <a:t>Осуществлять выпуск </a:t>
            </a:r>
          </a:p>
          <a:p>
            <a:r>
              <a:rPr lang="ru-RU" sz="2000" b="1" dirty="0">
                <a:solidFill>
                  <a:srgbClr val="FFC000"/>
                </a:solidFill>
              </a:rPr>
              <a:t>снаряда способом,</a:t>
            </a:r>
          </a:p>
          <a:p>
            <a:r>
              <a:rPr lang="ru-RU" sz="2000" b="1" dirty="0">
                <a:solidFill>
                  <a:srgbClr val="FFC000"/>
                </a:solidFill>
              </a:rPr>
              <a:t> исключающим срыв.</a:t>
            </a:r>
          </a:p>
          <a:p>
            <a:r>
              <a:rPr lang="en-US" sz="2000" b="1" dirty="0">
                <a:solidFill>
                  <a:srgbClr val="FFC000"/>
                </a:solidFill>
              </a:rPr>
              <a:t>3.</a:t>
            </a:r>
            <a:r>
              <a:rPr lang="ru-RU" sz="2000" b="1" dirty="0">
                <a:solidFill>
                  <a:srgbClr val="FFC000"/>
                </a:solidFill>
              </a:rPr>
              <a:t>При групповом метании </a:t>
            </a:r>
          </a:p>
          <a:p>
            <a:r>
              <a:rPr lang="ru-RU" sz="2000" b="1" dirty="0">
                <a:solidFill>
                  <a:srgbClr val="FFC000"/>
                </a:solidFill>
              </a:rPr>
              <a:t>стоять с левой стороны </a:t>
            </a:r>
          </a:p>
          <a:p>
            <a:r>
              <a:rPr lang="ru-RU" sz="2000" b="1" dirty="0">
                <a:solidFill>
                  <a:srgbClr val="FFC000"/>
                </a:solidFill>
              </a:rPr>
              <a:t>от метающего.</a:t>
            </a:r>
          </a:p>
          <a:p>
            <a:r>
              <a:rPr lang="en-US" sz="2000" b="1" dirty="0">
                <a:solidFill>
                  <a:srgbClr val="FFC000"/>
                </a:solidFill>
              </a:rPr>
              <a:t>4.</a:t>
            </a:r>
            <a:r>
              <a:rPr lang="ru-RU" sz="2000" b="1" dirty="0">
                <a:solidFill>
                  <a:srgbClr val="FFC000"/>
                </a:solidFill>
              </a:rPr>
              <a:t>В сырую погоду насухо </a:t>
            </a:r>
          </a:p>
          <a:p>
            <a:r>
              <a:rPr lang="ru-RU" sz="2000" b="1" dirty="0">
                <a:solidFill>
                  <a:srgbClr val="FFC000"/>
                </a:solidFill>
              </a:rPr>
              <a:t>вытирать руки и снаряд.</a:t>
            </a:r>
            <a:endParaRPr lang="en-US" sz="2000" b="1" dirty="0">
              <a:solidFill>
                <a:srgbClr val="FFC000"/>
              </a:solidFill>
            </a:endParaRPr>
          </a:p>
          <a:p>
            <a:r>
              <a:rPr lang="en-US" sz="2000" b="1" dirty="0">
                <a:solidFill>
                  <a:srgbClr val="FFC000"/>
                </a:solidFill>
              </a:rPr>
              <a:t>5.</a:t>
            </a:r>
            <a:r>
              <a:rPr lang="ru-RU" sz="2000" b="1" dirty="0">
                <a:solidFill>
                  <a:srgbClr val="FFC000"/>
                </a:solidFill>
              </a:rPr>
              <a:t>После броска идти за</a:t>
            </a:r>
          </a:p>
          <a:p>
            <a:r>
              <a:rPr lang="ru-RU" sz="2000" b="1" dirty="0">
                <a:solidFill>
                  <a:srgbClr val="FFC000"/>
                </a:solidFill>
              </a:rPr>
              <a:t>снарядом только с разрешения</a:t>
            </a:r>
          </a:p>
          <a:p>
            <a:r>
              <a:rPr lang="ru-RU" sz="2000" b="1" dirty="0">
                <a:solidFill>
                  <a:srgbClr val="FFC000"/>
                </a:solidFill>
              </a:rPr>
              <a:t> учителя, не производить </a:t>
            </a:r>
          </a:p>
          <a:p>
            <a:r>
              <a:rPr lang="ru-RU" sz="2000" b="1" dirty="0">
                <a:solidFill>
                  <a:srgbClr val="FFC000"/>
                </a:solidFill>
              </a:rPr>
              <a:t>произвольных метаний.</a:t>
            </a:r>
          </a:p>
          <a:p>
            <a:pPr marL="342900" indent="-342900"/>
            <a:endParaRPr lang="ru-RU" dirty="0"/>
          </a:p>
        </p:txBody>
      </p:sp>
      <p:pic>
        <p:nvPicPr>
          <p:cNvPr id="4" name="Picture 5" descr="IMG_0029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2023" y="877527"/>
            <a:ext cx="2702246" cy="34056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5" descr="big_12191301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13921" y="4428874"/>
            <a:ext cx="3200697" cy="240052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79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981201" y="244475"/>
            <a:ext cx="8385175" cy="2032000"/>
          </a:xfrm>
        </p:spPr>
        <p:txBody>
          <a:bodyPr>
            <a:normAutofit/>
          </a:bodyPr>
          <a:lstStyle/>
          <a:p>
            <a:r>
              <a:rPr lang="ru-RU" sz="29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1</a:t>
            </a:r>
            <a:r>
              <a:rPr lang="en-US" sz="29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4</a:t>
            </a:r>
            <a:r>
              <a:rPr lang="ru-RU" sz="29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. Перед выполнением метания посмотреть, нет ли людей в зоне приземления снаряда.</a:t>
            </a:r>
          </a:p>
        </p:txBody>
      </p:sp>
      <p:pic>
        <p:nvPicPr>
          <p:cNvPr id="124933" name="Picture 5" descr="IMG_0036_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443" y="2844469"/>
            <a:ext cx="1618488" cy="2438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5" descr="297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560" y="2276475"/>
            <a:ext cx="4978216" cy="44683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32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999657" y="332656"/>
            <a:ext cx="6347713" cy="1320800"/>
          </a:xfrm>
        </p:spPr>
        <p:txBody>
          <a:bodyPr>
            <a:normAutofit/>
          </a:bodyPr>
          <a:lstStyle/>
          <a:p>
            <a:r>
              <a:rPr lang="ru-RU" sz="29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1</a:t>
            </a:r>
            <a:r>
              <a:rPr lang="en-US" sz="29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5</a:t>
            </a:r>
            <a:r>
              <a:rPr lang="ru-RU" sz="29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. Не стоять рядом с метающим</a:t>
            </a: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6" name="Picture 5" descr="p16_imga126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536" y="1930401"/>
            <a:ext cx="3055034" cy="45879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5" descr="B-sp-005-v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9896" y="2191491"/>
            <a:ext cx="5367062" cy="429309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58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640" y="191036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r>
              <a:rPr lang="en-US" sz="32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16.</a:t>
            </a:r>
            <a:r>
              <a:rPr lang="ru-RU" sz="32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Требования безопасности в аварийных ситуациях: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79576" y="1700809"/>
            <a:ext cx="78581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C000"/>
                </a:solidFill>
              </a:rPr>
              <a:t>1.</a:t>
            </a:r>
            <a:r>
              <a:rPr lang="ru-RU" b="1" i="1" dirty="0">
                <a:solidFill>
                  <a:srgbClr val="FFC000"/>
                </a:solidFill>
              </a:rPr>
              <a:t>Учащийся должен:</a:t>
            </a:r>
            <a:endParaRPr lang="ru-RU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</a:rPr>
              <a:t>При получении или ухудшения </a:t>
            </a:r>
            <a:endParaRPr lang="en-US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</a:rPr>
              <a:t>самочувствия прекратить занятия </a:t>
            </a:r>
            <a:endParaRPr lang="en-US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</a:rPr>
              <a:t>и поставить в известность учителя </a:t>
            </a:r>
            <a:endParaRPr lang="en-US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</a:rPr>
              <a:t>физкультуры.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2.</a:t>
            </a:r>
            <a:r>
              <a:rPr lang="ru-RU" b="1" dirty="0">
                <a:solidFill>
                  <a:srgbClr val="FFC000"/>
                </a:solidFill>
              </a:rPr>
              <a:t>С помощью учителя оказать </a:t>
            </a:r>
            <a:endParaRPr lang="en-US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</a:rPr>
              <a:t>травмированному первую помощь, </a:t>
            </a:r>
            <a:endParaRPr lang="en-US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</a:rPr>
              <a:t>при необходимости доставить его</a:t>
            </a:r>
            <a:endParaRPr lang="en-US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</a:rPr>
              <a:t> в больницу или вызвать «Скорую помощь».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3.</a:t>
            </a:r>
            <a:r>
              <a:rPr lang="ru-RU" b="1" dirty="0">
                <a:solidFill>
                  <a:srgbClr val="FFC000"/>
                </a:solidFill>
              </a:rPr>
              <a:t>При возникновении пожара в спортзале </a:t>
            </a:r>
            <a:endParaRPr lang="en-US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</a:rPr>
              <a:t>немедленно прекратить занятие, </a:t>
            </a:r>
            <a:endParaRPr lang="en-US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</a:rPr>
              <a:t>под руководством</a:t>
            </a:r>
            <a:endParaRPr lang="en-US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</a:rPr>
              <a:t> учителя покинуть место проведения</a:t>
            </a:r>
            <a:endParaRPr lang="en-US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</a:rPr>
              <a:t> занятий через запасной выход </a:t>
            </a:r>
            <a:endParaRPr lang="en-US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</a:rPr>
              <a:t>по плану эвакуации.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Picture 11" descr="151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33388" y="1383339"/>
            <a:ext cx="2575738" cy="2827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0" descr="00045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1503" y="4540861"/>
            <a:ext cx="2863770" cy="194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2654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640" y="-216996"/>
            <a:ext cx="8229600" cy="1428736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r>
              <a:rPr lang="en-US" sz="32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   17.</a:t>
            </a:r>
            <a:r>
              <a:rPr lang="ru-RU" sz="32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Требования безопасности по окончании занятий: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     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 </a:t>
            </a:r>
            <a:br>
              <a:rPr lang="ru-RU" sz="2800" dirty="0"/>
            </a:br>
            <a:endParaRPr lang="ru-RU" sz="3100" dirty="0"/>
          </a:p>
        </p:txBody>
      </p:sp>
      <p:sp>
        <p:nvSpPr>
          <p:cNvPr id="3" name="TextBox 2"/>
          <p:cNvSpPr txBox="1"/>
          <p:nvPr/>
        </p:nvSpPr>
        <p:spPr>
          <a:xfrm>
            <a:off x="1704878" y="1196753"/>
            <a:ext cx="33110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</a:rPr>
              <a:t>.</a:t>
            </a:r>
            <a:r>
              <a:rPr lang="ru-RU" sz="2000" b="1" i="1" dirty="0">
                <a:solidFill>
                  <a:srgbClr val="FFC000"/>
                </a:solidFill>
              </a:rPr>
              <a:t> </a:t>
            </a:r>
            <a:r>
              <a:rPr lang="ru-RU" sz="2000" b="1" i="1" dirty="0">
                <a:solidFill>
                  <a:srgbClr val="FFC000"/>
                </a:solidFill>
              </a:rPr>
              <a:t>Учащийся должен:</a:t>
            </a:r>
            <a:endParaRPr lang="ru-RU" sz="2000" dirty="0">
              <a:solidFill>
                <a:srgbClr val="FFC000"/>
              </a:solidFill>
            </a:endParaRPr>
          </a:p>
          <a:p>
            <a:r>
              <a:rPr lang="en-US" sz="2000" b="1" dirty="0">
                <a:solidFill>
                  <a:srgbClr val="FFC000"/>
                </a:solidFill>
              </a:rPr>
              <a:t>1.</a:t>
            </a:r>
            <a:r>
              <a:rPr lang="ru-RU" sz="2000" b="1" dirty="0">
                <a:solidFill>
                  <a:srgbClr val="FFC000"/>
                </a:solidFill>
              </a:rPr>
              <a:t>Под  руководством учителя</a:t>
            </a:r>
            <a:endParaRPr lang="en-US" sz="2000" b="1" dirty="0">
              <a:solidFill>
                <a:srgbClr val="FFC000"/>
              </a:solidFill>
            </a:endParaRPr>
          </a:p>
          <a:p>
            <a:r>
              <a:rPr lang="ru-RU" sz="2000" b="1" dirty="0">
                <a:solidFill>
                  <a:srgbClr val="FFC000"/>
                </a:solidFill>
              </a:rPr>
              <a:t>убрать спортивный инвентарь в </a:t>
            </a:r>
            <a:endParaRPr lang="en-US" sz="2000" b="1" dirty="0">
              <a:solidFill>
                <a:srgbClr val="FFC000"/>
              </a:solidFill>
            </a:endParaRPr>
          </a:p>
          <a:p>
            <a:r>
              <a:rPr lang="ru-RU" sz="2000" b="1" dirty="0">
                <a:solidFill>
                  <a:srgbClr val="FFC000"/>
                </a:solidFill>
              </a:rPr>
              <a:t>места его хранения.</a:t>
            </a:r>
          </a:p>
          <a:p>
            <a:r>
              <a:rPr lang="ru-RU" sz="2000" b="1" dirty="0">
                <a:solidFill>
                  <a:srgbClr val="FFC000"/>
                </a:solidFill>
              </a:rPr>
              <a:t>Организованно покинуть</a:t>
            </a:r>
            <a:endParaRPr lang="en-US" sz="2000" b="1" dirty="0">
              <a:solidFill>
                <a:srgbClr val="FFC000"/>
              </a:solidFill>
            </a:endParaRPr>
          </a:p>
          <a:p>
            <a:r>
              <a:rPr lang="ru-RU" sz="2000" b="1" dirty="0">
                <a:solidFill>
                  <a:srgbClr val="FFC000"/>
                </a:solidFill>
              </a:rPr>
              <a:t> место проведения занятий.</a:t>
            </a:r>
          </a:p>
          <a:p>
            <a:r>
              <a:rPr lang="en-US" sz="2000" b="1" dirty="0">
                <a:solidFill>
                  <a:srgbClr val="FFC000"/>
                </a:solidFill>
              </a:rPr>
              <a:t>3.</a:t>
            </a:r>
            <a:r>
              <a:rPr lang="ru-RU" sz="2000" b="1" dirty="0">
                <a:solidFill>
                  <a:srgbClr val="FFC000"/>
                </a:solidFill>
              </a:rPr>
              <a:t>Переодеться в раздевалке, снять </a:t>
            </a:r>
            <a:endParaRPr lang="en-US" sz="2000" b="1" dirty="0">
              <a:solidFill>
                <a:srgbClr val="FFC000"/>
              </a:solidFill>
            </a:endParaRPr>
          </a:p>
          <a:p>
            <a:r>
              <a:rPr lang="ru-RU" sz="2000" b="1" dirty="0">
                <a:solidFill>
                  <a:srgbClr val="FFC000"/>
                </a:solidFill>
              </a:rPr>
              <a:t>спортивный костюм и </a:t>
            </a:r>
            <a:endParaRPr lang="en-US" sz="2000" b="1" dirty="0">
              <a:solidFill>
                <a:srgbClr val="FFC000"/>
              </a:solidFill>
            </a:endParaRPr>
          </a:p>
          <a:p>
            <a:r>
              <a:rPr lang="en-US" sz="2000" b="1" dirty="0">
                <a:solidFill>
                  <a:srgbClr val="FFC000"/>
                </a:solidFill>
              </a:rPr>
              <a:t> </a:t>
            </a:r>
            <a:r>
              <a:rPr lang="ru-RU" sz="2000" b="1" dirty="0">
                <a:solidFill>
                  <a:srgbClr val="FFC000"/>
                </a:solidFill>
              </a:rPr>
              <a:t>спортивную обувь.</a:t>
            </a:r>
          </a:p>
          <a:p>
            <a:r>
              <a:rPr lang="en-US" sz="2000" b="1" dirty="0">
                <a:solidFill>
                  <a:srgbClr val="FFC000"/>
                </a:solidFill>
              </a:rPr>
              <a:t>4.</a:t>
            </a:r>
            <a:r>
              <a:rPr lang="ru-RU" sz="2000" b="1" dirty="0">
                <a:solidFill>
                  <a:srgbClr val="FFC000"/>
                </a:solidFill>
              </a:rPr>
              <a:t>Вымыть с мылом руки</a:t>
            </a:r>
            <a:endParaRPr lang="ru-RU" sz="2000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908721"/>
            <a:ext cx="4248472" cy="283585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152" y="3871146"/>
            <a:ext cx="2510008" cy="289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8158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Перейдите по ссылке и просмотрите </a:t>
            </a:r>
            <a:r>
              <a:rPr lang="ru-RU" dirty="0" err="1" smtClean="0"/>
              <a:t>видеоурок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www.youtube.com/watch?v=jTF1Dt4yNqA&amp;feature=emb_logo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177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51679" y="2115403"/>
            <a:ext cx="10075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Знать правила техники безопасности при занятии легкой атлетикой на уроках физической культуры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36107" y="474135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altLang="ru-RU" dirty="0"/>
              <a:t>Контакты: </a:t>
            </a:r>
            <a:r>
              <a:rPr lang="ru-RU" altLang="ru-RU" dirty="0" err="1"/>
              <a:t>Хакимуллин</a:t>
            </a:r>
            <a:r>
              <a:rPr lang="ru-RU" altLang="ru-RU" dirty="0"/>
              <a:t> Айдар </a:t>
            </a:r>
            <a:r>
              <a:rPr lang="ru-RU" altLang="ru-RU" dirty="0" err="1"/>
              <a:t>Маулитгараевич</a:t>
            </a:r>
            <a:endParaRPr lang="ru-RU" altLang="ru-RU" dirty="0"/>
          </a:p>
          <a:p>
            <a:pPr algn="r">
              <a:defRPr/>
            </a:pPr>
            <a:r>
              <a:rPr lang="ru-RU" altLang="ru-RU" dirty="0"/>
              <a:t> </a:t>
            </a:r>
            <a:r>
              <a:rPr lang="en-US" altLang="ru-RU" dirty="0"/>
              <a:t>Email – </a:t>
            </a:r>
            <a:r>
              <a:rPr lang="en-US" altLang="ru-RU" dirty="0">
                <a:hlinkClick r:id="rId2"/>
              </a:rPr>
              <a:t>aidar1990@bk.ru</a:t>
            </a:r>
            <a:r>
              <a:rPr lang="ru-RU" altLang="ru-RU" dirty="0"/>
              <a:t> </a:t>
            </a:r>
            <a:endParaRPr lang="en-US" altLang="ru-RU" dirty="0"/>
          </a:p>
          <a:p>
            <a:pPr algn="r">
              <a:defRPr/>
            </a:pPr>
            <a:r>
              <a:rPr lang="en-US" altLang="ru-RU" dirty="0"/>
              <a:t> WhatsApp – 89600317709</a:t>
            </a:r>
          </a:p>
          <a:p>
            <a:pPr algn="r">
              <a:defRPr/>
            </a:pPr>
            <a:r>
              <a:rPr lang="ru-RU" altLang="ru-RU" dirty="0" err="1"/>
              <a:t>Минимуллин</a:t>
            </a:r>
            <a:r>
              <a:rPr lang="ru-RU" altLang="ru-RU" dirty="0"/>
              <a:t> Эльмира Николаевна</a:t>
            </a:r>
          </a:p>
          <a:p>
            <a:pPr algn="r">
              <a:defRPr/>
            </a:pPr>
            <a:r>
              <a:rPr lang="ru-RU" altLang="ru-RU" dirty="0"/>
              <a:t> </a:t>
            </a:r>
            <a:r>
              <a:rPr lang="en-US" altLang="ru-RU" dirty="0"/>
              <a:t>Email – </a:t>
            </a:r>
            <a:r>
              <a:rPr lang="en-US" altLang="ru-RU" dirty="0">
                <a:hlinkClick r:id="rId3"/>
              </a:rPr>
              <a:t>elmiranik1971@mail.ru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4440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1897039"/>
            <a:ext cx="10178322" cy="230647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Инструктаж по технике  безопасности  на занятиях по легкой атлетике. </a:t>
            </a:r>
          </a:p>
        </p:txBody>
      </p:sp>
    </p:spTree>
    <p:extLst>
      <p:ext uri="{BB962C8B-B14F-4D97-AF65-F5344CB8AC3E}">
        <p14:creationId xmlns:p14="http://schemas.microsoft.com/office/powerpoint/2010/main" val="3253345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7688" y="-33493"/>
            <a:ext cx="6347714" cy="1320800"/>
          </a:xfrm>
        </p:spPr>
        <p:txBody>
          <a:bodyPr>
            <a:normAutofit/>
          </a:bodyPr>
          <a:lstStyle/>
          <a:p>
            <a:pPr algn="ctr"/>
            <a:r>
              <a:rPr lang="en-US" sz="29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1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r>
              <a:rPr lang="ru-RU" sz="29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Общие требования безопасности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446663" y="1287307"/>
            <a:ext cx="8905351" cy="4572000"/>
          </a:xfrm>
        </p:spPr>
        <p:txBody>
          <a:bodyPr>
            <a:noAutofit/>
          </a:bodyPr>
          <a:lstStyle/>
          <a:p>
            <a:pPr marL="514350" indent="-514350" algn="just">
              <a:buNone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</a:rPr>
              <a:t>1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</a:rPr>
              <a:t>.</a:t>
            </a:r>
            <a:r>
              <a:rPr lang="ru-RU" sz="1600" b="1" dirty="0">
                <a:solidFill>
                  <a:schemeClr val="tx1">
                    <a:lumMod val="75000"/>
                  </a:schemeClr>
                </a:solidFill>
              </a:rPr>
              <a:t> Учащиеся должны </a:t>
            </a:r>
          </a:p>
          <a:p>
            <a:pPr marL="514350" indent="-514350" algn="just">
              <a:buNone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</a:rPr>
              <a:t>Иметь спортивную </a:t>
            </a:r>
          </a:p>
          <a:p>
            <a:pPr marL="514350" indent="-514350" algn="just">
              <a:buNone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</a:rPr>
              <a:t>форму и обувь, </a:t>
            </a:r>
          </a:p>
          <a:p>
            <a:pPr marL="514350" indent="-514350" algn="just">
              <a:buNone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</a:rPr>
              <a:t>не стесняющую </a:t>
            </a:r>
          </a:p>
          <a:p>
            <a:pPr marL="514350" indent="-514350" algn="just">
              <a:buNone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</a:rPr>
              <a:t>движений и соответствующую</a:t>
            </a:r>
          </a:p>
          <a:p>
            <a:pPr marL="514350" indent="-514350" algn="just">
              <a:buNone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</a:rPr>
              <a:t> теме и условиям проведения занятий.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</a:rPr>
              <a:t>2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</a:rPr>
              <a:t>.</a:t>
            </a:r>
            <a:r>
              <a:rPr lang="ru-RU" sz="1600" b="1" dirty="0">
                <a:solidFill>
                  <a:schemeClr val="tx1">
                    <a:lumMod val="75000"/>
                  </a:schemeClr>
                </a:solidFill>
              </a:rPr>
              <a:t> Учащийся должен 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</a:rPr>
              <a:t>бережно относиться 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</a:rPr>
              <a:t>к спорт. инвентарю и 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</a:rPr>
              <a:t>оборудованию, не использовать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</a:rPr>
              <a:t> его не по назначения.</a:t>
            </a:r>
          </a:p>
          <a:p>
            <a:pPr marL="514350" indent="-514350">
              <a:buNone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</a:rPr>
              <a:t>3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</a:rPr>
              <a:t>.</a:t>
            </a:r>
            <a:r>
              <a:rPr lang="ru-RU" sz="1600" b="1" dirty="0">
                <a:solidFill>
                  <a:schemeClr val="tx1">
                    <a:lumMod val="75000"/>
                  </a:schemeClr>
                </a:solidFill>
              </a:rPr>
              <a:t>В процессе занятий </a:t>
            </a:r>
          </a:p>
          <a:p>
            <a:pPr marL="514350" indent="-514350">
              <a:buNone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</a:rPr>
              <a:t>обучающиеся должны соблюдать</a:t>
            </a:r>
          </a:p>
          <a:p>
            <a:pPr marL="514350" indent="-514350">
              <a:buNone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</a:rPr>
              <a:t> порядок проведения учебных занятий</a:t>
            </a:r>
          </a:p>
          <a:p>
            <a:pPr marL="514350" indent="-514350">
              <a:buNone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</a:rPr>
              <a:t> и правила личной гигиены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pPr marL="514350" indent="-514350">
              <a:buNone/>
            </a:pPr>
            <a:endParaRPr lang="ru-RU" sz="1400" b="1" dirty="0"/>
          </a:p>
          <a:p>
            <a:pPr marL="514350" indent="-514350">
              <a:buNone/>
            </a:pPr>
            <a:endParaRPr lang="ru-RU" sz="1400" b="1" dirty="0">
              <a:solidFill>
                <a:schemeClr val="tx1">
                  <a:lumMod val="9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ru-RU" sz="1400" b="1" dirty="0">
              <a:solidFill>
                <a:schemeClr val="tx1">
                  <a:lumMod val="95000"/>
                </a:schemeClr>
              </a:solidFill>
            </a:endParaRPr>
          </a:p>
          <a:p>
            <a:pPr marL="514350" indent="-514350">
              <a:buNone/>
            </a:pPr>
            <a:endParaRPr lang="ru-RU" sz="1400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5" name="Picture 2" descr="Легкоатлетические кроссовки для бега UNI-X 67-50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2867" y="1228385"/>
            <a:ext cx="3041682" cy="1764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15" descr="00045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1545" y="2933639"/>
            <a:ext cx="2446006" cy="36333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6370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900" b="1" i="1" dirty="0">
                <a:solidFill>
                  <a:schemeClr val="tx1">
                    <a:lumMod val="75000"/>
                  </a:schemeClr>
                </a:solidFill>
                <a:latin typeface="Palatino Linotype" panose="02040502050505030304" pitchFamily="18" charset="0"/>
              </a:rPr>
              <a:t>2</a:t>
            </a:r>
            <a:r>
              <a:rPr lang="ru-RU" sz="2900" b="1" i="1" dirty="0">
                <a:solidFill>
                  <a:schemeClr val="tx1">
                    <a:lumMod val="75000"/>
                  </a:schemeClr>
                </a:solidFill>
                <a:latin typeface="Palatino Linotype" panose="02040502050505030304" pitchFamily="18" charset="0"/>
              </a:rPr>
              <a:t>. Заниматься легкой атлетикой только в местах, названных учителем, в поле его зрения.</a:t>
            </a:r>
          </a:p>
        </p:txBody>
      </p:sp>
      <p:pic>
        <p:nvPicPr>
          <p:cNvPr id="3077" name="Picture 5" descr="127039_image_lar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63" y="2133600"/>
            <a:ext cx="5667375" cy="377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2" descr="http://www.school11-kbr.narod.ru/images/ofp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4581129"/>
            <a:ext cx="3269853" cy="1975191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717467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063553" y="194885"/>
            <a:ext cx="8385175" cy="2176463"/>
          </a:xfrm>
        </p:spPr>
        <p:txBody>
          <a:bodyPr>
            <a:normAutofit/>
          </a:bodyPr>
          <a:lstStyle/>
          <a:p>
            <a:pPr algn="ctr"/>
            <a:r>
              <a:rPr lang="ru-RU" sz="29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4. Приступать к выполнению легкоатлетических упражнений только после разминки.</a:t>
            </a:r>
          </a:p>
        </p:txBody>
      </p:sp>
      <p:pic>
        <p:nvPicPr>
          <p:cNvPr id="98315" name="Picture 11" descr="tanc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2007515"/>
            <a:ext cx="4590942" cy="3443207"/>
          </a:xfr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607" y="2007514"/>
            <a:ext cx="3136301" cy="35775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299499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962997" y="172923"/>
            <a:ext cx="8385175" cy="2824163"/>
          </a:xfrm>
        </p:spPr>
        <p:txBody>
          <a:bodyPr>
            <a:normAutofit/>
          </a:bodyPr>
          <a:lstStyle/>
          <a:p>
            <a:pPr algn="ctr"/>
            <a:r>
              <a:rPr lang="ru-RU" sz="29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5. Не бежать навстречу общему движению учащихся на беговой дорожке (бег по кругу стадиона осуществлять только в направлении против часовой стрелки.</a:t>
            </a:r>
          </a:p>
        </p:txBody>
      </p:sp>
      <p:pic>
        <p:nvPicPr>
          <p:cNvPr id="100357" name="Picture 5" descr="1022533_119883310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2879725"/>
            <a:ext cx="3048000" cy="2286000"/>
          </a:xfrm>
          <a:noFill/>
          <a:ln/>
          <a:effectLst>
            <a:outerShdw dist="35921" dir="2700000" algn="ctr" rotWithShape="0">
              <a:srgbClr val="808080"/>
            </a:outerShdw>
            <a:reflection blurRad="6350" stA="50000" endA="275" endPos="40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00045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4390" y="2827990"/>
            <a:ext cx="2664296" cy="4010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43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919536" y="108263"/>
            <a:ext cx="6347713" cy="13208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   6</a:t>
            </a: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r>
              <a:rPr lang="ru-RU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Бег </a:t>
            </a:r>
            <a:endParaRPr lang="ru-RU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5" descr="000449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76120" y="3235757"/>
            <a:ext cx="2304256" cy="3133867"/>
          </a:xfrm>
          <a:prstGeom prst="rect">
            <a:avLst/>
          </a:prstGeom>
          <a:noFill/>
          <a:ln/>
          <a:effectLst>
            <a:glow rad="139700">
              <a:schemeClr val="accent4">
                <a:satMod val="175000"/>
                <a:alpha val="40000"/>
              </a:scheme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img-fotki.yandex.ru/get/6307/125593502.11/0_7b88e_674f0e20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1536" y="332656"/>
            <a:ext cx="2752432" cy="2678708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Dikdörtgen 7"/>
          <p:cNvSpPr/>
          <p:nvPr/>
        </p:nvSpPr>
        <p:spPr>
          <a:xfrm>
            <a:off x="1919536" y="983533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7030A0"/>
                </a:solidFill>
              </a:rPr>
              <a:t>Учащийся должен:</a:t>
            </a:r>
          </a:p>
          <a:p>
            <a:endParaRPr lang="ru-RU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rgbClr val="7030A0"/>
                </a:solidFill>
              </a:rPr>
              <a:t>При групповом старте на короткие дистанции бежать по своей дорожке.</a:t>
            </a:r>
          </a:p>
          <a:p>
            <a:pPr marL="342900" indent="-342900">
              <a:buFont typeface="+mj-lt"/>
              <a:buAutoNum type="arabicPeriod"/>
            </a:pPr>
            <a:endParaRPr lang="ru-RU" b="1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rgbClr val="7030A0"/>
                </a:solidFill>
              </a:rPr>
              <a:t>Во время бега смотреть на свою дорожку.</a:t>
            </a:r>
          </a:p>
          <a:p>
            <a:pPr marL="342900" indent="-342900">
              <a:buFont typeface="+mj-lt"/>
              <a:buAutoNum type="arabicPeriod"/>
            </a:pPr>
            <a:endParaRPr lang="ru-RU" b="1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rgbClr val="7030A0"/>
                </a:solidFill>
              </a:rPr>
              <a:t>Возвращаться на старт по крайней дорожке, при старте на дистанции не ставить подножки.</a:t>
            </a:r>
          </a:p>
          <a:p>
            <a:pPr marL="342900" indent="-342900">
              <a:buFont typeface="+mj-lt"/>
              <a:buAutoNum type="arabicPeriod"/>
            </a:pPr>
            <a:endParaRPr lang="ru-RU" b="1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rgbClr val="7030A0"/>
                </a:solidFill>
              </a:rPr>
              <a:t>В беге на длинные дистанции обгонять бегущих с правой стороны.</a:t>
            </a:r>
          </a:p>
          <a:p>
            <a:pPr marL="342900" indent="-342900">
              <a:buFont typeface="+mj-lt"/>
              <a:buAutoNum type="arabicPeriod"/>
            </a:pPr>
            <a:endParaRPr lang="ru-RU" b="1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rgbClr val="7030A0"/>
                </a:solidFill>
              </a:rPr>
              <a:t>Выполнять разминочный бег по крайней дорожке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46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719737" y="275449"/>
            <a:ext cx="6347713" cy="13208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7.</a:t>
            </a:r>
            <a:r>
              <a:rPr lang="ru-RU" sz="32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Не допускать стопорящей (резкой) остановки после финиша.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2923234"/>
            <a:ext cx="4286250" cy="342900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86" y="1725464"/>
            <a:ext cx="4519736" cy="291227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92869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10</TotalTime>
  <Words>537</Words>
  <Application>Microsoft Office PowerPoint</Application>
  <PresentationFormat>Широкоэкранный</PresentationFormat>
  <Paragraphs>102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Comic Sans MS</vt:lpstr>
      <vt:lpstr>Corbel</vt:lpstr>
      <vt:lpstr>Gill Sans MT</vt:lpstr>
      <vt:lpstr>Impact</vt:lpstr>
      <vt:lpstr>Palatino Linotype</vt:lpstr>
      <vt:lpstr>Badge</vt:lpstr>
      <vt:lpstr>Персональная система защиты в мини-футболе.</vt:lpstr>
      <vt:lpstr>Перейдите по ссылке и просмотрите видеоурок</vt:lpstr>
      <vt:lpstr>Инструктаж по технике  безопасности  на занятиях по легкой атлетике. </vt:lpstr>
      <vt:lpstr>1.Общие требования безопасности</vt:lpstr>
      <vt:lpstr>2. Заниматься легкой атлетикой только в местах, названных учителем, в поле его зрения.</vt:lpstr>
      <vt:lpstr>4. Приступать к выполнению легкоатлетических упражнений только после разминки.</vt:lpstr>
      <vt:lpstr>5. Не бежать навстречу общему движению учащихся на беговой дорожке (бег по кругу стадиона осуществлять только в направлении против часовой стрелки.</vt:lpstr>
      <vt:lpstr>                   6.Бег </vt:lpstr>
      <vt:lpstr>7. Не допускать стопорящей (резкой) остановки после финиша.</vt:lpstr>
      <vt:lpstr>8. Не перебегать (пересекать)дорожку во время бега «соревнующихся».</vt:lpstr>
      <vt:lpstr>9. При групповом старте не толкаться локтями, не наступать на пятки впереди бегущего.</vt:lpstr>
      <vt:lpstr>10. Во время бега на длинные дистанции уметь правильно распределять силы по дистанции (не начинать быстро).</vt:lpstr>
      <vt:lpstr>Презентация PowerPoint</vt:lpstr>
      <vt:lpstr>12. Не выполнять прыжки на неровный, рыхлый или скользкий грунт.</vt:lpstr>
      <vt:lpstr>Презентация PowerPoint</vt:lpstr>
      <vt:lpstr>14. Перед выполнением метания посмотреть, нет ли людей в зоне приземления снаряда.</vt:lpstr>
      <vt:lpstr>15. Не стоять рядом с метающим.</vt:lpstr>
      <vt:lpstr> 16.Требования безопасности в аварийных ситуациях:</vt:lpstr>
      <vt:lpstr>     17.Требования безопасности по окончании занятий:              </vt:lpstr>
      <vt:lpstr>Домашнее задание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Персональная система защиты в мини-футболе.</dc:title>
  <dc:creator>АЙДАР</dc:creator>
  <cp:lastModifiedBy>АЙДАР</cp:lastModifiedBy>
  <cp:revision>3</cp:revision>
  <dcterms:created xsi:type="dcterms:W3CDTF">2020-04-28T20:12:58Z</dcterms:created>
  <dcterms:modified xsi:type="dcterms:W3CDTF">2020-04-28T20:23:42Z</dcterms:modified>
</cp:coreProperties>
</file>