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11" r:id="rId4"/>
    <p:sldMasterId id="2147483723" r:id="rId5"/>
    <p:sldMasterId id="2147483735" r:id="rId6"/>
    <p:sldMasterId id="2147483759" r:id="rId7"/>
    <p:sldMasterId id="2147483771" r:id="rId8"/>
    <p:sldMasterId id="2147483783" r:id="rId9"/>
    <p:sldMasterId id="2147483795" r:id="rId10"/>
    <p:sldMasterId id="2147483807" r:id="rId11"/>
    <p:sldMasterId id="2147483819" r:id="rId12"/>
  </p:sldMasterIdLst>
  <p:notesMasterIdLst>
    <p:notesMasterId r:id="rId35"/>
  </p:notesMasterIdLst>
  <p:sldIdLst>
    <p:sldId id="271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304" r:id="rId21"/>
    <p:sldId id="303" r:id="rId22"/>
    <p:sldId id="295" r:id="rId23"/>
    <p:sldId id="296" r:id="rId24"/>
    <p:sldId id="298" r:id="rId25"/>
    <p:sldId id="299" r:id="rId26"/>
    <p:sldId id="275" r:id="rId27"/>
    <p:sldId id="276" r:id="rId28"/>
    <p:sldId id="305" r:id="rId29"/>
    <p:sldId id="306" r:id="rId30"/>
    <p:sldId id="307" r:id="rId31"/>
    <p:sldId id="309" r:id="rId32"/>
    <p:sldId id="272" r:id="rId33"/>
    <p:sldId id="27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 snapToGrid="0"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7F45C-288B-4301-BF16-EC209C13B790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5ADD1-0D76-4811-9C43-B6660EF05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85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1331B57-0BE5-4F82-AA58-76F53EFF3ADA}" type="datetime8">
              <a:rPr lang="en-US">
                <a:solidFill>
                  <a:prstClr val="black"/>
                </a:solidFill>
              </a:rPr>
              <a:pPr>
                <a:defRPr/>
              </a:pPr>
              <a:t>5/17/2020 8:41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rebuchet M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Trebuchet M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>
                <a:solidFill>
                  <a:srgbClr val="000000"/>
                </a:solidFill>
                <a:latin typeface="Trebuchet MS"/>
              </a:rPr>
            </a:br>
            <a:r>
              <a:rPr lang="en-US">
                <a:solidFill>
                  <a:srgbClr val="000000"/>
                </a:solidFill>
                <a:latin typeface="Trebuchet M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C87E0CF-87F6-4B58-B8B8-DCAB2DAAF3CA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F6146-76BD-4BF3-8F67-68A53F65C263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3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F6146-76BD-4BF3-8F67-68A53F65C263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3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97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890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354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240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40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A98F3-A352-4CA9-98AE-827B944A5A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8ED1A-27D3-4CCE-B8DA-1589C468A9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36045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DB817-D0A3-4A71-BD69-4D4E711047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D7E5D-F9D4-44AF-9B56-AFB6AE48BD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05682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7418C-69B6-4D0C-B470-A7E198D0C4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E3975-DE91-4CB3-A6F0-207D4801A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03396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F685-D3FA-4FB1-9882-BBE5AEDE4D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CFAA0-F049-4FAE-914D-3861AA28EB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74761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CCBA4-53C3-44D1-AE5C-EA85DE1710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79A70-E87E-4C25-AFCA-0A80BCE112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17592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FBEF7-2CF3-4038-963E-91E6DDA251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E7E15-0A73-43BC-AF1A-26ED103CDD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75207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9B2BD-57FF-4A21-B08D-EE7147DF34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901D1-6CD8-4F31-BD74-23F0D931B6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681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349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40D6A-027A-41C3-86AD-94477451EA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59E06-8252-42FC-8B1D-C04F34E715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98324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CE486-7ACE-41B2-9746-E964176FDC9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55EAD-70E3-4B62-B38B-19546A4428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25179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11443-CAF1-4C1A-AD49-6476103D00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42604-6D0B-4D49-9417-58BCE1E119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44177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D75BC-DF53-49BC-928D-B9E30EB4CA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0BFF2-8A3E-4914-A1BD-CFF5927758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837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381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280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911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480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446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2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379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192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134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259329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503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845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EBB441C-00B1-41B4-A0D3-B5D6336760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35EFC5B-4897-460E-9F8E-9F57267AC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5CCD501-3F77-434C-ABC4-6CAD0B814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97049-5001-4FE4-AD4C-829461DDB4B7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67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33ECCD9-F53E-4C30-BF29-E52E82F36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61C515B-06CE-4B71-BF0D-D46DC292ED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E16DF1E-21F4-41DA-B71C-2B26F21DF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491F9-FAA2-45F9-846A-F77B985FA88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829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CDD745B-B7E3-4780-9794-E1CE8F13F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AD11D8D-BAAB-4406-B3B1-0B249A99FD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A742DC9-D0EB-49E0-A536-EC0910F3C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AD34B-1D1B-4C30-A1BD-A043CF3EA523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342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572B3AF-1A8C-4BA7-87B1-F45D59EE5E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5858592-35C0-4C86-B282-1F3A781F1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9A20F7D-0C5F-4906-9320-E45A24245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11334-BA23-4AB1-88A9-A280E7AB886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526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34DE5AC8-F2FD-452F-8256-FBACD5FB30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98148B6-AB56-4B03-9958-BEF5A80B0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67EFB666-8656-4756-B171-0B2F851F4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731A0-3BE8-4F0C-AE25-379361EDADC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64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804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4114B754-E3F5-478D-B41A-34191051B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67570E32-704F-4B56-93AC-8DD2F2648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5199E82-24B9-4738-B71F-8EA262F16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EA9EE-AD38-431D-BAF6-6EA91F667D4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513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B7A0777-E9C1-48AA-9AA7-E875EFEA1B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B1C081C6-4951-4DB4-9EF1-2263B5C71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F62E809-09A5-49E2-A766-EFBC1F9BE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A646C-CFC8-4A0C-AA78-8656AFE415F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11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406F98-A316-45D1-8DAA-F1298F3D8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B21A5F9-9268-46B8-9FCD-85DCCBDCB6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DF288B6-3637-4777-AC75-F0F7961E27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DB7F0-B19A-4A03-A868-BA45E973D9C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693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AAA638-260D-4453-AFF1-8AA960D5D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2BE8930-141F-4EB8-8F27-06EF074235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81E6162-F4CB-4E71-87C2-1309CE4FD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1FF1F-DBA5-4BA1-88E6-C780A2E693F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959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6F568D9-AD93-459F-A8D9-76CCB1C0BB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303D07F-351A-4F64-B09C-108A316AD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9BBD71B-5F43-481B-AB3C-0CDF30007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7B3CF-C394-499B-9556-6CDAC2BDE055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495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A8013FF-66F5-44D2-A353-E77F240F8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993A327-09C6-4ECF-A6AF-FDA315C18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13B9D64-6B18-4C7B-B0B3-DFD7B4BCE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576B-4F39-4E66-9044-23121BDD734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0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6600">
                  <a:solidFill>
                    <a:srgbClr val="312E7E"/>
                  </a:solidFill>
                  <a:prstDash val="solid"/>
                </a:ln>
                <a:solidFill>
                  <a:srgbClr val="312E7E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43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1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6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24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12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6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6600">
                  <a:solidFill>
                    <a:srgbClr val="312E7E"/>
                  </a:solidFill>
                  <a:prstDash val="solid"/>
                </a:ln>
                <a:solidFill>
                  <a:srgbClr val="312E7E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8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67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9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89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07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82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76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6600">
                  <a:solidFill>
                    <a:srgbClr val="312E7E"/>
                  </a:solidFill>
                  <a:prstDash val="solid"/>
                </a:ln>
                <a:solidFill>
                  <a:srgbClr val="312E7E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69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4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19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3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75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13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57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3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23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91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52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75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 rotWithShape="0">
                    <a:schemeClr val="bg1">
                      <a:alpha val="8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51F474-57E0-40AD-BBAB-C8AE4F8E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A0885-7EA7-4418-A4B4-E9623E2DF402}" type="datetimeFigureOut">
              <a:rPr lang="ru-RU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17.05.2020</a:t>
            </a:fld>
            <a:endParaRPr lang="ru-RU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CBAC4F-4A0E-481B-BB7D-621724C1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F3DE11-AF49-4427-BE91-B835AF1A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8AB31-3BAC-47CA-95F0-05CE021B66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6805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896A8E-4A4C-48A7-8B28-D5639FEB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18354-979E-4FE1-9CE5-2D6E427F02C3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3E114C-5F4D-462D-A82D-5D996117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C86D3F-A89B-409C-9A8E-622D525A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A7A71-C3DB-4E16-9D8C-BA3090B7E4A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7257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4F556F-8686-4E75-BE21-984233FD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BD5BA-9ED8-4EFD-B92C-CC932F981BCB}" type="datetimeFigureOut">
              <a:rPr lang="ru-RU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17.05.2020</a:t>
            </a:fld>
            <a:endParaRPr lang="ru-RU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7DDEBB-4D7D-4551-A4C2-6A4563EA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5BC974-185F-45C4-86BB-9494F47A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28052-9351-414E-A8E3-1322172187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569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08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51EEC56-09DC-45DE-8417-FDF61E7C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BD729-73F6-44B3-8FDF-1CF7D8695559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B059977-CC63-493E-959C-749523B3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86FFFF8-2125-43B6-A969-50332325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4F25E-91C0-40CA-BC03-CA02E745A16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2647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AC95ED1-8220-42C6-B779-15979C50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CEEB4-8900-4E75-BFDA-C1A9E702B22A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290E2F96-F2A0-4130-BBDC-05A2F719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B605CDF-2A98-4F73-8E45-567D0F2C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16072-38C3-4897-8F8C-F865D9E9E9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56860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5CBE608-5E4D-4955-9069-4FCBC147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435D5-5BEB-4638-9BB6-901A5FADE48E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2F983BC-DFF6-4F65-ABF9-E9878170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7531B51-4F8C-4949-867D-989F84A8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01292-F7E7-4596-A7BA-0859EC340C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118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859B265-B2A8-4F1C-B632-E338E9CB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76E09-C2BB-4C94-A4FE-C17071E7C7DE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04508018-CC89-4CD4-8460-2D3CCD2C2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056B8EB3-ED19-4B4B-B2D0-96286D7C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2CC98-0071-4C63-A935-BA708CFBB1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6885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F3AB654-69A6-4F2D-A023-94EF5E1F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579E1-790A-4A6B-BA6F-91A5C39A62CB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F9E4D2B-8BF3-49F9-A63B-5F5BAA5D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2CBBD55-1DD1-463A-ACA3-38479D66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EA376-D5FC-4780-939B-94AFEEAD498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51054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E161CCB-C15C-42E3-86C5-876ABD2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8DF67-E5F3-4831-A142-4EED09B7C374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F318041-CD87-46B9-9FA3-2151FB2DD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C4F1E80-74FF-45A9-8898-B4364A46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6DCCD-D608-45B5-8CB5-784B07A2642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93711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2FEDD9-D9A3-4178-A28C-254206ED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2D880-28C4-4BB5-987B-E78E3F4CE7D9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2C49EB-1DF2-45A1-AD39-A8DA883B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8A3C32-6F38-4620-8513-8753E9EA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200CE-5485-4472-AFED-9391243F052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4315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BC3C03-A7E1-4BF6-89A4-5C791AAC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4917-02C3-49C4-8391-A9DF01F57F24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45D278-9449-4E15-A350-ADC75CBB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5A68F2-999F-490D-BD8D-265680F7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7EEB5-D549-4A5C-A2A9-05B5BEB31F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57701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08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9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46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245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11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60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35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48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701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93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04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06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451079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989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bar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2355850"/>
            <a:ext cx="7623810" cy="16230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vert="horz" lIns="0" tIns="0" rIns="0" bIns="0" rtlCol="0"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lang="en-US" sz="6500" b="0" i="1" kern="1200" baseline="0" dirty="0" smtClean="0">
                <a:ln>
                  <a:solidFill>
                    <a:schemeClr val="tx1">
                      <a:alpha val="21000"/>
                    </a:schemeClr>
                  </a:solidFill>
                </a:ln>
                <a:gradFill>
                  <a:gsLst>
                    <a:gs pos="6000">
                      <a:schemeClr val="accent4">
                        <a:lumMod val="75000"/>
                      </a:schemeClr>
                    </a:gs>
                    <a:gs pos="50000">
                      <a:schemeClr val="accent4">
                        <a:lumMod val="50000"/>
                      </a:schemeClr>
                    </a:gs>
                    <a:gs pos="100000">
                      <a:schemeClr val="bg2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outerShdw blurRad="139700" dir="16200000" rotWithShape="0">
                    <a:schemeClr val="tx1">
                      <a:alpha val="34000"/>
                    </a:schemeClr>
                  </a:outerShdw>
                </a:effectLst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noProof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014830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3669097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0849535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1225327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6370514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8467872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1319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4387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224247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652050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2700000" algn="tl" rotWithShape="0">
                    <a:schemeClr val="bg1">
                      <a:alpha val="8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51F474-57E0-40AD-BBAB-C8AE4F8E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A0885-7EA7-4418-A4B4-E9623E2DF402}" type="datetimeFigureOut">
              <a:rPr lang="ru-RU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17.05.2020</a:t>
            </a:fld>
            <a:endParaRPr lang="ru-RU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CBAC4F-4A0E-481B-BB7D-621724C1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F3DE11-AF49-4427-BE91-B835AF1A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8AB31-3BAC-47CA-95F0-05CE021B66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08402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896A8E-4A4C-48A7-8B28-D5639FEB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18354-979E-4FE1-9CE5-2D6E427F02C3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3E114C-5F4D-462D-A82D-5D996117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C86D3F-A89B-409C-9A8E-622D525A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A7A71-C3DB-4E16-9D8C-BA3090B7E4A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54108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4F556F-8686-4E75-BE21-984233FD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BD5BA-9ED8-4EFD-B92C-CC932F981BCB}" type="datetimeFigureOut">
              <a:rPr lang="ru-RU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17.05.2020</a:t>
            </a:fld>
            <a:endParaRPr lang="ru-RU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7DDEBB-4D7D-4551-A4C2-6A4563EA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5BC974-185F-45C4-86BB-9494F47A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28052-9351-414E-A8E3-1322172187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7751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51EEC56-09DC-45DE-8417-FDF61E7C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BD729-73F6-44B3-8FDF-1CF7D8695559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B059977-CC63-493E-959C-749523B3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86FFFF8-2125-43B6-A969-50332325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4F25E-91C0-40CA-BC03-CA02E745A16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47677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AC95ED1-8220-42C6-B779-15979C50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CEEB4-8900-4E75-BFDA-C1A9E702B22A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290E2F96-F2A0-4130-BBDC-05A2F719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B605CDF-2A98-4F73-8E45-567D0F2C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16072-38C3-4897-8F8C-F865D9E9E9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606621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5CBE608-5E4D-4955-9069-4FCBC147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435D5-5BEB-4638-9BB6-901A5FADE48E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2F983BC-DFF6-4F65-ABF9-E9878170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7531B51-4F8C-4949-867D-989F84A8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01292-F7E7-4596-A7BA-0859EC340C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405807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859B265-B2A8-4F1C-B632-E338E9CB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76E09-C2BB-4C94-A4FE-C17071E7C7DE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04508018-CC89-4CD4-8460-2D3CCD2C2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056B8EB3-ED19-4B4B-B2D0-96286D7C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2CC98-0071-4C63-A935-BA708CFBB1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913054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F3AB654-69A6-4F2D-A023-94EF5E1F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579E1-790A-4A6B-BA6F-91A5C39A62CB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F9E4D2B-8BF3-49F9-A63B-5F5BAA5D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2CBBD55-1DD1-463A-ACA3-38479D66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EA376-D5FC-4780-939B-94AFEEAD498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246702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E161CCB-C15C-42E3-86C5-876ABD2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8DF67-E5F3-4831-A142-4EED09B7C374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F318041-CD87-46B9-9FA3-2151FB2DD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C4F1E80-74FF-45A9-8898-B4364A46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6DCCD-D608-45B5-8CB5-784B07A2642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95811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2FEDD9-D9A3-4178-A28C-254206ED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2D880-28C4-4BB5-987B-E78E3F4CE7D9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2C49EB-1DF2-45A1-AD39-A8DA883B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8A3C32-6F38-4620-8513-8753E9EA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200CE-5485-4472-AFED-9391243F052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6637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563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BC3C03-A7E1-4BF6-89A4-5C791AAC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4917-02C3-49C4-8391-A9DF01F57F24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45D278-9449-4E15-A350-ADC75CBB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5A68F2-999F-490D-BD8D-265680F7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7EEB5-D549-4A5C-A2A9-05B5BEB31F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0990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84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003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63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877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67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261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283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351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6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69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994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316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217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75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741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629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500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565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200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3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0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3175">
            <a:solidFill>
              <a:srgbClr val="312E7E"/>
            </a:solidFill>
            <a:prstDash val="solid"/>
          </a:ln>
          <a:solidFill>
            <a:srgbClr val="312E7E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152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152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152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152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15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7B8692-4ACA-4891-956F-FF67B40FFC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F04FB2-67D2-4454-B741-374EE91F76D2}" type="slidenum">
              <a:rPr lang="ru-RU" altLang="ru-RU" smtClean="0"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5/17/2020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3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E6"/>
            </a:gs>
            <a:gs pos="14999">
              <a:srgbClr val="7D8496"/>
            </a:gs>
            <a:gs pos="53000">
              <a:srgbClr val="E6E6E6"/>
            </a:gs>
            <a:gs pos="67999">
              <a:srgbClr val="7D8496"/>
            </a:gs>
            <a:gs pos="92999">
              <a:srgbClr val="E6E6E6"/>
            </a:gs>
            <a:gs pos="100000">
              <a:srgbClr val="FFFF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="" xmlns:a16="http://schemas.microsoft.com/office/drawing/2014/main" id="{CECE927D-B072-4BD9-9FB8-8AEE6DD4D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="" xmlns:a16="http://schemas.microsoft.com/office/drawing/2014/main" id="{9C9560C0-85D4-471D-B9CD-2692709E3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="" xmlns:a16="http://schemas.microsoft.com/office/drawing/2014/main" id="{B7249374-BD83-4824-B7EE-4CAE13BB5D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661" name="Rectangle 5">
            <a:extLst>
              <a:ext uri="{FF2B5EF4-FFF2-40B4-BE49-F238E27FC236}">
                <a16:creationId xmlns="" xmlns:a16="http://schemas.microsoft.com/office/drawing/2014/main" id="{2D2B3BF6-BF7C-40FA-BE0D-B9BC5458D2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662" name="Rectangle 6">
            <a:extLst>
              <a:ext uri="{FF2B5EF4-FFF2-40B4-BE49-F238E27FC236}">
                <a16:creationId xmlns="" xmlns:a16="http://schemas.microsoft.com/office/drawing/2014/main" id="{F83ACB2F-39B8-405E-B23C-5DF8685330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99ED5D-7F29-4C61-BC63-C87B1DA01D5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928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3175">
            <a:solidFill>
              <a:srgbClr val="312E7E"/>
            </a:solidFill>
            <a:prstDash val="solid"/>
          </a:ln>
          <a:solidFill>
            <a:srgbClr val="312E7E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152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152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152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152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15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942D3-93C9-4470-99B9-88E73E5B1A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6020-96C7-488E-8684-9762100F8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4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3175">
            <a:solidFill>
              <a:srgbClr val="312E7E"/>
            </a:solidFill>
            <a:prstDash val="solid"/>
          </a:ln>
          <a:solidFill>
            <a:srgbClr val="312E7E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152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152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152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152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15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2CB0E0C-F24A-4BCB-8F4A-BDE67410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844C96-9924-4E77-9D21-BD14443F3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E15572-90EC-4F49-87FE-D8660F05F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4">
                    <a:lumMod val="50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205E2718-3EA0-40B7-8DD0-B907CD99E5F0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F291E-C688-4F67-9058-07B21BDEA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4">
                    <a:lumMod val="50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8685A5-9740-40D3-BF57-4C1DDDC5B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A4230"/>
                </a:solidFill>
              </a:defRPr>
            </a:lvl1pPr>
          </a:lstStyle>
          <a:p>
            <a:fld id="{1FD50943-C393-473A-A05F-A434938F11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397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ln w="1905">
            <a:solidFill>
              <a:schemeClr val="tx1">
                <a:lumMod val="85000"/>
                <a:lumOff val="15000"/>
              </a:schemeClr>
            </a:solidFill>
          </a:ln>
          <a:solidFill>
            <a:srgbClr val="0D0D0D"/>
          </a:solidFill>
          <a:effectLst>
            <a:outerShdw blurRad="25400" dist="25400" dir="2700000" algn="tl" rotWithShape="0">
              <a:schemeClr val="bg1">
                <a:lumMod val="95000"/>
                <a:alpha val="80000"/>
              </a:schemeClr>
            </a:outerShdw>
          </a:effectLst>
          <a:latin typeface="Franklin Gothic Medium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 b="1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 baseline="0"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 baseline="0"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 baseline="0"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 baseline="0"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0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pic>
        <p:nvPicPr>
          <p:cNvPr id="4" name="Рисунок 3" descr="bottomba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99337"/>
            <a:ext cx="9144000" cy="5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7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0" cap="none" spc="-150" dirty="0">
          <a:ln w="3175">
            <a:noFill/>
          </a:ln>
          <a:solidFill>
            <a:srgbClr val="005825"/>
          </a:solidFill>
          <a:effectLst/>
          <a:latin typeface="+mj-lt"/>
          <a:ea typeface="+mn-ea"/>
          <a:cs typeface="Arial" pitchFamily="34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2CB0E0C-F24A-4BCB-8F4A-BDE67410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844C96-9924-4E77-9D21-BD14443F3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E15572-90EC-4F49-87FE-D8660F05F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4">
                    <a:lumMod val="50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205E2718-3EA0-40B7-8DD0-B907CD99E5F0}" type="datetimeFigureOut">
              <a:rPr lang="en-US">
                <a:solidFill>
                  <a:srgbClr val="748560">
                    <a:lumMod val="50000"/>
                  </a:srgbClr>
                </a:solidFill>
              </a:rPr>
              <a:pPr>
                <a:defRPr/>
              </a:pPr>
              <a:t>5/17/2020</a:t>
            </a:fld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F291E-C688-4F67-9058-07B21BDEA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4">
                    <a:lumMod val="50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48560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8685A5-9740-40D3-BF57-4C1DDDC5B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A4230"/>
                </a:solidFill>
              </a:defRPr>
            </a:lvl1pPr>
          </a:lstStyle>
          <a:p>
            <a:fld id="{1FD50943-C393-473A-A05F-A434938F11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ln w="1905">
            <a:solidFill>
              <a:schemeClr val="tx1">
                <a:lumMod val="85000"/>
                <a:lumOff val="15000"/>
              </a:schemeClr>
            </a:solidFill>
          </a:ln>
          <a:solidFill>
            <a:srgbClr val="0D0D0D"/>
          </a:solidFill>
          <a:effectLst>
            <a:outerShdw blurRad="25400" dist="25400" dir="2700000" algn="tl" rotWithShape="0">
              <a:schemeClr val="bg1">
                <a:lumMod val="95000"/>
                <a:alpha val="80000"/>
              </a:schemeClr>
            </a:outerShdw>
          </a:effectLst>
          <a:latin typeface="Franklin Gothic Medium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 b="1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61514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 baseline="0"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 baseline="0"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 baseline="0"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 baseline="0"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4FF99-62CF-4257-A13D-6EF7949DF5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D6A7D-AD3A-4259-8CD6-FC62D2889B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0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B1549-2B83-4A2D-B520-31570E22E5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F86B6-72D1-4F62-9A9F-BB21DE6486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0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7563" y="859809"/>
            <a:ext cx="7772400" cy="3349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 w="3175">
                  <a:solidFill>
                    <a:srgbClr val="312E7E"/>
                  </a:solidFill>
                  <a:prstDash val="solid"/>
                </a:ln>
                <a:solidFill>
                  <a:srgbClr val="312E7E"/>
                </a:solidFill>
                <a:effectLst/>
              </a:rPr>
              <a:t>Повторение по теме «Выбор профессии». </a:t>
            </a:r>
            <a:r>
              <a:rPr lang="ru-RU" sz="4400" dirty="0"/>
              <a:t>Повторение по теме </a:t>
            </a:r>
            <a:r>
              <a:rPr lang="ru-RU" sz="4400" dirty="0" smtClean="0"/>
              <a:t>«Окружающий мир». </a:t>
            </a:r>
            <a:r>
              <a:rPr lang="ru-RU" sz="4400" dirty="0"/>
              <a:t>Повторение по теме </a:t>
            </a:r>
            <a:r>
              <a:rPr lang="ru-RU" sz="4400" dirty="0" smtClean="0"/>
              <a:t>«Путешествия». </a:t>
            </a:r>
            <a:endParaRPr lang="en-US" sz="4400" dirty="0">
              <a:ln w="3175">
                <a:solidFill>
                  <a:srgbClr val="312E7E"/>
                </a:solidFill>
                <a:prstDash val="solid"/>
              </a:ln>
              <a:solidFill>
                <a:srgbClr val="312E7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15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Vocabulary list </a:t>
            </a:r>
            <a:br>
              <a:rPr lang="en-US" dirty="0"/>
            </a:br>
            <a:r>
              <a:rPr lang="en-US" dirty="0"/>
              <a:t>Natural  disasters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57200" y="1340768"/>
            <a:ext cx="4040188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/>
              <a:t>1. provisions</a:t>
            </a:r>
          </a:p>
          <a:p>
            <a:pPr>
              <a:buNone/>
            </a:pPr>
            <a:r>
              <a:rPr lang="en-US" sz="2200" b="1" dirty="0"/>
              <a:t>2. give out</a:t>
            </a:r>
          </a:p>
          <a:p>
            <a:pPr>
              <a:buNone/>
            </a:pPr>
            <a:r>
              <a:rPr lang="en-US" sz="2200" b="1" dirty="0"/>
              <a:t>3. fall down</a:t>
            </a:r>
          </a:p>
          <a:p>
            <a:pPr>
              <a:buNone/>
            </a:pPr>
            <a:r>
              <a:rPr lang="en-US" sz="2200" b="1" dirty="0"/>
              <a:t>4. with lines, damaged</a:t>
            </a:r>
          </a:p>
          <a:p>
            <a:pPr>
              <a:buNone/>
            </a:pPr>
            <a:r>
              <a:rPr lang="en-US" sz="2200" b="1" dirty="0"/>
              <a:t>5. people who have survived</a:t>
            </a:r>
          </a:p>
          <a:p>
            <a:pPr>
              <a:buNone/>
            </a:pPr>
            <a:r>
              <a:rPr lang="en-US" sz="2200" b="1" dirty="0"/>
              <a:t>6. take out</a:t>
            </a:r>
          </a:p>
          <a:p>
            <a:pPr>
              <a:buNone/>
            </a:pPr>
            <a:r>
              <a:rPr lang="en-US" sz="2200" b="1" dirty="0"/>
              <a:t>7. very early</a:t>
            </a:r>
          </a:p>
          <a:p>
            <a:pPr>
              <a:buNone/>
            </a:pPr>
            <a:r>
              <a:rPr lang="en-US" sz="2200" b="1" dirty="0"/>
              <a:t>8. to be wounded</a:t>
            </a:r>
          </a:p>
          <a:p>
            <a:pPr>
              <a:buNone/>
            </a:pPr>
            <a:r>
              <a:rPr lang="en-US" sz="2200" b="1" dirty="0"/>
              <a:t>9. happen</a:t>
            </a:r>
          </a:p>
          <a:p>
            <a:pPr>
              <a:buNone/>
            </a:pPr>
            <a:r>
              <a:rPr lang="en-US" sz="2200" b="1" dirty="0"/>
              <a:t>10. cause</a:t>
            </a:r>
          </a:p>
          <a:p>
            <a:pPr>
              <a:buNone/>
            </a:pPr>
            <a:r>
              <a:rPr lang="en-US" sz="2200" b="1" dirty="0"/>
              <a:t>11. catastrophe</a:t>
            </a:r>
          </a:p>
          <a:p>
            <a:pPr>
              <a:buNone/>
            </a:pPr>
            <a:endParaRPr lang="ru-RU" sz="2200" b="1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5025" y="1268760"/>
            <a:ext cx="4041775" cy="48574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Distribute</a:t>
            </a:r>
          </a:p>
          <a:p>
            <a:pPr>
              <a:buNone/>
            </a:pPr>
            <a:r>
              <a:rPr lang="en-US" b="1" dirty="0"/>
              <a:t>Disaster</a:t>
            </a:r>
          </a:p>
          <a:p>
            <a:pPr>
              <a:buNone/>
            </a:pPr>
            <a:r>
              <a:rPr lang="en-US" b="1" dirty="0"/>
              <a:t>Collapse</a:t>
            </a:r>
          </a:p>
          <a:p>
            <a:pPr>
              <a:buNone/>
            </a:pPr>
            <a:r>
              <a:rPr lang="en-US" b="1" dirty="0"/>
              <a:t>Pull out</a:t>
            </a:r>
          </a:p>
          <a:p>
            <a:pPr>
              <a:buNone/>
            </a:pPr>
            <a:r>
              <a:rPr lang="en-US" b="1" dirty="0"/>
              <a:t>Supplies</a:t>
            </a:r>
          </a:p>
          <a:p>
            <a:pPr>
              <a:buNone/>
            </a:pPr>
            <a:r>
              <a:rPr lang="en-US" b="1" dirty="0"/>
              <a:t>Cracked</a:t>
            </a:r>
          </a:p>
          <a:p>
            <a:pPr>
              <a:buNone/>
            </a:pPr>
            <a:r>
              <a:rPr lang="en-US" b="1" dirty="0"/>
              <a:t>Occur</a:t>
            </a:r>
          </a:p>
          <a:p>
            <a:pPr>
              <a:buNone/>
            </a:pPr>
            <a:r>
              <a:rPr lang="en-US" b="1" dirty="0"/>
              <a:t>To be injured</a:t>
            </a:r>
          </a:p>
          <a:p>
            <a:pPr>
              <a:buNone/>
            </a:pPr>
            <a:r>
              <a:rPr lang="en-US" b="1" dirty="0"/>
              <a:t>Generate</a:t>
            </a:r>
          </a:p>
          <a:p>
            <a:pPr>
              <a:buNone/>
            </a:pPr>
            <a:r>
              <a:rPr lang="en-US" b="1" dirty="0"/>
              <a:t>Early hours</a:t>
            </a:r>
          </a:p>
          <a:p>
            <a:pPr>
              <a:buNone/>
            </a:pPr>
            <a:r>
              <a:rPr lang="en-US" b="1" dirty="0"/>
              <a:t>Survivors</a:t>
            </a:r>
          </a:p>
          <a:p>
            <a:pPr>
              <a:buNone/>
            </a:pPr>
            <a:endParaRPr lang="en-US" b="1" dirty="0"/>
          </a:p>
          <a:p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051720" y="1556792"/>
            <a:ext cx="2736304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907704" y="2060848"/>
            <a:ext cx="27363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79712" y="2348880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203848" y="2708920"/>
            <a:ext cx="165618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779912" y="3212976"/>
            <a:ext cx="936104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1907704" y="1484784"/>
            <a:ext cx="2736304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979712" y="4005064"/>
            <a:ext cx="2808312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</p:cNvCxnSpPr>
          <p:nvPr/>
        </p:nvCxnSpPr>
        <p:spPr>
          <a:xfrm>
            <a:off x="2627784" y="4437112"/>
            <a:ext cx="208823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1979712" y="4149080"/>
            <a:ext cx="288032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1835696" y="5013176"/>
            <a:ext cx="280831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2411760" y="1988840"/>
            <a:ext cx="2304256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4596C1-16C0-4502-9030-C6ABB1CB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6397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Past Perfect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xmlns="" id="{A277E0DE-1849-4EB4-A278-0FB18D6B0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581400"/>
            <a:ext cx="8915400" cy="2971800"/>
          </a:xfrm>
        </p:spPr>
        <p:txBody>
          <a:bodyPr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(+)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He had read the book, before he saw the film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en-US" sz="36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(?)Had he read the book before he saw the film? </a:t>
            </a:r>
            <a:endParaRPr lang="en-US" sz="36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36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(-)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He hadn’t read the book, before he saw the film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Group 41">
            <a:extLst>
              <a:ext uri="{FF2B5EF4-FFF2-40B4-BE49-F238E27FC236}">
                <a16:creationId xmlns:a16="http://schemas.microsoft.com/office/drawing/2014/main" xmlns="" id="{443BD3E1-FA56-4153-A75F-2EFE24C53871}"/>
              </a:ext>
            </a:extLst>
          </p:cNvPr>
          <p:cNvGraphicFramePr>
            <a:graphicFrameLocks/>
          </p:cNvGraphicFramePr>
          <p:nvPr/>
        </p:nvGraphicFramePr>
        <p:xfrm>
          <a:off x="609600" y="857250"/>
          <a:ext cx="8382001" cy="2500313"/>
        </p:xfrm>
        <a:graphic>
          <a:graphicData uri="http://schemas.openxmlformats.org/drawingml/2006/table">
            <a:tbl>
              <a:tblPr/>
              <a:tblGrid>
                <a:gridCol w="2514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3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935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5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+</a:t>
                      </a:r>
                      <a:endParaRPr kumimoji="0" lang="ru-RU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</a:t>
                      </a: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 had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3.</a:t>
                      </a:r>
                      <a:endParaRPr kumimoji="0" 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Had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?</a:t>
                      </a:r>
                      <a:endParaRPr kumimoji="0" 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 had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not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ru-RU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6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7888A10-32D5-4AD4-9749-43F2FFF3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8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Past Perfect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Содержимое 1">
            <a:extLst>
              <a:ext uri="{FF2B5EF4-FFF2-40B4-BE49-F238E27FC236}">
                <a16:creationId xmlns:a16="http://schemas.microsoft.com/office/drawing/2014/main" xmlns="" id="{9E05AC0B-6F8D-4537-8BEC-02E8455A4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600200"/>
            <a:ext cx="6248400" cy="4525963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6 o’clock yesterday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вчера  к 6 часам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9 a.m. yesterday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вчера к 9 утра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he came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до того, как он пришёл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that time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к тому времени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того, как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end of the year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к концу года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etc.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xmlns="" id="{9E9ECCA3-2EDA-4DAC-AEB9-84E84063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xmlns="" id="{6008D867-FD4B-441E-BE5A-B2CD9EDD6BE0}"/>
              </a:ext>
            </a:extLst>
          </p:cNvPr>
          <p:cNvSpPr/>
          <p:nvPr/>
        </p:nvSpPr>
        <p:spPr>
          <a:xfrm>
            <a:off x="1676400" y="2209800"/>
            <a:ext cx="6096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1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34C0540E-D06B-4494-B366-EB895AE5A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875" t="6250" r="18750" b="10417"/>
          <a:stretch>
            <a:fillRect/>
          </a:stretch>
        </p:blipFill>
        <p:spPr bwMode="auto">
          <a:xfrm>
            <a:off x="914400" y="1752600"/>
            <a:ext cx="1752600" cy="1844675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C6568CD-76FF-4F92-9AAF-93429BD3E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10526"/>
          <a:stretch>
            <a:fillRect/>
          </a:stretch>
        </p:blipFill>
        <p:spPr bwMode="auto">
          <a:xfrm>
            <a:off x="3581400" y="1676400"/>
            <a:ext cx="3860800" cy="2590800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E4B9511-4031-4AEE-A807-53977DDC33AF}"/>
              </a:ext>
            </a:extLst>
          </p:cNvPr>
          <p:cNvSpPr/>
          <p:nvPr/>
        </p:nvSpPr>
        <p:spPr>
          <a:xfrm>
            <a:off x="228600" y="5105400"/>
            <a:ext cx="85344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Roman had cooked dinner </a:t>
            </a:r>
          </a:p>
          <a:p>
            <a:pPr algn="ctr">
              <a:defRPr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by 6 o’clock yesterday.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269" name="TextBox 5">
            <a:extLst>
              <a:ext uri="{FF2B5EF4-FFF2-40B4-BE49-F238E27FC236}">
                <a16:creationId xmlns:a16="http://schemas.microsoft.com/office/drawing/2014/main" xmlns="" id="{80F9006E-381A-4851-B752-FD5CB06F1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676400"/>
            <a:ext cx="1084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400" b="1">
                <a:solidFill>
                  <a:prstClr val="white"/>
                </a:solidFill>
                <a:cs typeface="Arial" panose="020B0604020202020204" pitchFamily="34" charset="0"/>
              </a:rPr>
              <a:t>Roman</a:t>
            </a:r>
            <a:endParaRPr lang="ru-RU" altLang="ru-RU" sz="2400" b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51A50AA-BA34-4656-A99B-61D86739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4075" t="5797" r="6282" b="5314"/>
          <a:stretch>
            <a:fillRect/>
          </a:stretch>
        </p:blipFill>
        <p:spPr bwMode="auto">
          <a:xfrm>
            <a:off x="228600" y="1066800"/>
            <a:ext cx="4154488" cy="2895600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6BDF869-F2B1-44DB-A13F-80811A8C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5410200" y="1219200"/>
            <a:ext cx="2495550" cy="2895600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2" name="TextBox 3">
            <a:extLst>
              <a:ext uri="{FF2B5EF4-FFF2-40B4-BE49-F238E27FC236}">
                <a16:creationId xmlns:a16="http://schemas.microsoft.com/office/drawing/2014/main" xmlns="" id="{CED9A038-B5B9-4100-8F74-5932A7F81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371600"/>
            <a:ext cx="131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800">
                <a:solidFill>
                  <a:prstClr val="black"/>
                </a:solidFill>
                <a:cs typeface="Arial" panose="020B0604020202020204" pitchFamily="34" charset="0"/>
              </a:rPr>
              <a:t>Take off</a:t>
            </a:r>
            <a:endParaRPr lang="ru-RU" altLang="ru-RU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293" name="TextBox 4">
            <a:extLst>
              <a:ext uri="{FF2B5EF4-FFF2-40B4-BE49-F238E27FC236}">
                <a16:creationId xmlns:a16="http://schemas.microsoft.com/office/drawing/2014/main" xmlns="" id="{2C5759E7-9857-4B97-BEF9-E46261FDC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219200"/>
            <a:ext cx="814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000">
                <a:solidFill>
                  <a:prstClr val="black"/>
                </a:solidFill>
                <a:cs typeface="Arial" panose="020B0604020202020204" pitchFamily="34" charset="0"/>
              </a:rPr>
              <a:t>Arrive</a:t>
            </a:r>
            <a:endParaRPr lang="ru-RU" altLang="ru-RU" sz="2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294" name="TextBox 5">
            <a:extLst>
              <a:ext uri="{FF2B5EF4-FFF2-40B4-BE49-F238E27FC236}">
                <a16:creationId xmlns:a16="http://schemas.microsoft.com/office/drawing/2014/main" xmlns="" id="{0E1D561A-C502-4466-96C0-4E5FCC59B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733800"/>
            <a:ext cx="133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000" b="1">
                <a:solidFill>
                  <a:prstClr val="white"/>
                </a:solidFill>
                <a:cs typeface="Arial" panose="020B0604020202020204" pitchFamily="34" charset="0"/>
              </a:rPr>
              <a:t>Mrs. Evans</a:t>
            </a:r>
            <a:endParaRPr lang="ru-RU" altLang="ru-RU" sz="2000" b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FF46465-00C2-47DA-99BA-A3C25266B71B}"/>
              </a:ext>
            </a:extLst>
          </p:cNvPr>
          <p:cNvSpPr/>
          <p:nvPr/>
        </p:nvSpPr>
        <p:spPr>
          <a:xfrm>
            <a:off x="228600" y="4572000"/>
            <a:ext cx="84582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 plane had taken off before </a:t>
            </a:r>
          </a:p>
          <a:p>
            <a:pPr algn="ctr">
              <a:defRPr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Mrs. Evans arrived to the airport. 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5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188A83-F01D-4E7C-86AB-A335F104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PRACTICE: Put the verbs in brackets in the correct tense.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xmlns="" id="{DE77B025-8A86-408D-872F-BF15D2F3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867400"/>
          </a:xfrm>
        </p:spPr>
        <p:txBody>
          <a:bodyPr>
            <a:normAutofit fontScale="32500" lnSpcReduction="20000"/>
          </a:bodyPr>
          <a:lstStyle/>
          <a:p>
            <a:pPr marL="1143000" indent="-1143000" fontAlgn="auto">
              <a:lnSpc>
                <a:spcPct val="8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When the accident ……. (</a:t>
            </a:r>
            <a:r>
              <a:rPr lang="en-US" sz="6200" dirty="0">
                <a:solidFill>
                  <a:srgbClr val="FF0000"/>
                </a:solidFill>
              </a:rPr>
              <a:t>happen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that lorry was driving like a lunatic.  I …… 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sz="6200" dirty="0">
                <a:solidFill>
                  <a:srgbClr val="FF0000"/>
                </a:solidFill>
              </a:rPr>
              <a:t>never see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a lorry travelling so fast!</a:t>
            </a:r>
          </a:p>
          <a:p>
            <a:pPr marL="914400" indent="-914400" fontAlgn="auto">
              <a:lnSpc>
                <a:spcPct val="80000"/>
              </a:lnSpc>
              <a:spcAft>
                <a:spcPts val="0"/>
              </a:spcAft>
              <a:buFontTx/>
              <a:buAutoNum type="arabicPeriod"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2. We  …… (</a:t>
            </a:r>
            <a:r>
              <a:rPr lang="en-US" sz="6200" dirty="0">
                <a:solidFill>
                  <a:srgbClr val="FF0000"/>
                </a:solidFill>
              </a:rPr>
              <a:t>miss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the beginning of the play because it ….. (</a:t>
            </a:r>
            <a:r>
              <a:rPr lang="en-US" sz="6200" dirty="0">
                <a:solidFill>
                  <a:srgbClr val="FF0000"/>
                </a:solidFill>
              </a:rPr>
              <a:t>already start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</a:t>
            </a:r>
            <a:r>
              <a:rPr lang="en-US" sz="6200" dirty="0">
                <a:solidFill>
                  <a:srgbClr val="FF0000"/>
                </a:solidFill>
              </a:rPr>
              <a:t> 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when we arrived.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3. I …… (</a:t>
            </a:r>
            <a:r>
              <a:rPr lang="en-US" sz="6200" dirty="0">
                <a:solidFill>
                  <a:srgbClr val="FF0000"/>
                </a:solidFill>
              </a:rPr>
              <a:t>not recognize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my old teacher because we.....(</a:t>
            </a:r>
            <a:r>
              <a:rPr lang="en-US" sz="6200" dirty="0">
                <a:solidFill>
                  <a:srgbClr val="FF0000"/>
                </a:solidFill>
              </a:rPr>
              <a:t>not see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each other for 15 years.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4. When I ……(</a:t>
            </a:r>
            <a:r>
              <a:rPr lang="en-US" sz="6200" dirty="0">
                <a:solidFill>
                  <a:srgbClr val="FF0000"/>
                </a:solidFill>
              </a:rPr>
              <a:t>arrive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at her house I found she ……. (</a:t>
            </a:r>
            <a:r>
              <a:rPr lang="en-US" sz="6200" dirty="0">
                <a:solidFill>
                  <a:srgbClr val="FF0000"/>
                </a:solidFill>
              </a:rPr>
              <a:t>go out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so nobody was there.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5. My brother  ……. (</a:t>
            </a:r>
            <a:r>
              <a:rPr lang="en-US" sz="6200" dirty="0">
                <a:solidFill>
                  <a:srgbClr val="FF0000"/>
                </a:solidFill>
              </a:rPr>
              <a:t>eat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all the cake before we …….. (</a:t>
            </a:r>
            <a:r>
              <a:rPr lang="en-US" sz="6200" dirty="0">
                <a:solidFill>
                  <a:srgbClr val="FF0000"/>
                </a:solidFill>
              </a:rPr>
              <a:t>get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home.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6. I ……. (</a:t>
            </a:r>
            <a:r>
              <a:rPr lang="en-US" sz="6200" dirty="0">
                <a:solidFill>
                  <a:srgbClr val="FF0000"/>
                </a:solidFill>
              </a:rPr>
              <a:t>understand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the film because I ……. (</a:t>
            </a:r>
            <a:r>
              <a:rPr lang="en-US" sz="6200" dirty="0">
                <a:solidFill>
                  <a:srgbClr val="FF0000"/>
                </a:solidFill>
              </a:rPr>
              <a:t>read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the book before.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7. Before she …… (</a:t>
            </a:r>
            <a:r>
              <a:rPr lang="en-US" sz="6200" dirty="0">
                <a:solidFill>
                  <a:srgbClr val="FF0000"/>
                </a:solidFill>
              </a:rPr>
              <a:t>buy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the flat she …… (</a:t>
            </a:r>
            <a:r>
              <a:rPr lang="en-US" sz="6200" dirty="0">
                <a:solidFill>
                  <a:srgbClr val="FF0000"/>
                </a:solidFill>
              </a:rPr>
              <a:t>look around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it several times.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8. I …… (</a:t>
            </a:r>
            <a:r>
              <a:rPr lang="en-US" sz="6200" dirty="0">
                <a:solidFill>
                  <a:srgbClr val="FF0000"/>
                </a:solidFill>
              </a:rPr>
              <a:t>not have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my book because I had ……. (</a:t>
            </a:r>
            <a:r>
              <a:rPr lang="en-US" sz="6200" dirty="0">
                <a:solidFill>
                  <a:srgbClr val="FF0000"/>
                </a:solidFill>
              </a:rPr>
              <a:t>lose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it the day before.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9. I ……. (</a:t>
            </a:r>
            <a:r>
              <a:rPr lang="en-US" sz="6200" dirty="0">
                <a:solidFill>
                  <a:srgbClr val="FF0000"/>
                </a:solidFill>
              </a:rPr>
              <a:t>study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English for two years before I …… (</a:t>
            </a:r>
            <a:r>
              <a:rPr lang="en-US" sz="6200" dirty="0">
                <a:solidFill>
                  <a:srgbClr val="FF0000"/>
                </a:solidFill>
              </a:rPr>
              <a:t>move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to N.Y.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10. She ……. (</a:t>
            </a:r>
            <a:r>
              <a:rPr lang="en-US" sz="6200" dirty="0">
                <a:solidFill>
                  <a:srgbClr val="FF0000"/>
                </a:solidFill>
              </a:rPr>
              <a:t>never see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a bear before she …... (</a:t>
            </a:r>
            <a:r>
              <a:rPr lang="en-US" sz="6200" dirty="0">
                <a:solidFill>
                  <a:srgbClr val="FF0000"/>
                </a:solidFill>
              </a:rPr>
              <a:t>move</a:t>
            </a:r>
            <a:r>
              <a:rPr lang="en-US" sz="6200" dirty="0">
                <a:solidFill>
                  <a:schemeClr val="bg2">
                    <a:lumMod val="10000"/>
                  </a:schemeClr>
                </a:solidFill>
              </a:rPr>
              <a:t>) to Alaska.</a:t>
            </a:r>
            <a:endParaRPr lang="en-GB" sz="6200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ru-RU" sz="55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1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xmlns="" id="{53BCCED1-7E14-4C6E-8EF2-20E0145A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60438"/>
            <a:ext cx="8458200" cy="5897562"/>
          </a:xfrm>
        </p:spPr>
        <p:txBody>
          <a:bodyPr>
            <a:normAutofit fontScale="62500" lnSpcReduction="20000"/>
          </a:bodyPr>
          <a:lstStyle/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Tx/>
              <a:buAutoNum type="arabicPeriod"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When the accident </a:t>
            </a:r>
            <a:r>
              <a:rPr lang="en-US" dirty="0">
                <a:solidFill>
                  <a:srgbClr val="FF0000"/>
                </a:solidFill>
              </a:rPr>
              <a:t>happened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that lorry was driving like a lunatic.  I </a:t>
            </a:r>
            <a:r>
              <a:rPr lang="en-US" dirty="0">
                <a:solidFill>
                  <a:srgbClr val="FF0000"/>
                </a:solidFill>
              </a:rPr>
              <a:t>had never seen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 lorry travelling so fast!</a:t>
            </a: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Tx/>
              <a:buAutoNum type="arabicPeriod"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2. We </a:t>
            </a:r>
            <a:r>
              <a:rPr lang="en-US" dirty="0">
                <a:solidFill>
                  <a:srgbClr val="FF0000"/>
                </a:solidFill>
              </a:rPr>
              <a:t>missed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the beginning of the play because it </a:t>
            </a:r>
            <a:r>
              <a:rPr lang="en-US" dirty="0">
                <a:solidFill>
                  <a:srgbClr val="FF0000"/>
                </a:solidFill>
              </a:rPr>
              <a:t>had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already started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when we arrived.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3. I </a:t>
            </a:r>
            <a:r>
              <a:rPr lang="en-US" dirty="0">
                <a:solidFill>
                  <a:srgbClr val="FF0000"/>
                </a:solidFill>
              </a:rPr>
              <a:t>didn’t recognize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my old teacher because we </a:t>
            </a:r>
            <a:r>
              <a:rPr lang="en-US" dirty="0">
                <a:solidFill>
                  <a:srgbClr val="FF0000"/>
                </a:solidFill>
              </a:rPr>
              <a:t>had not seen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each other for 15 years.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4. When I </a:t>
            </a:r>
            <a:r>
              <a:rPr lang="en-US" dirty="0">
                <a:solidFill>
                  <a:srgbClr val="FF0000"/>
                </a:solidFill>
              </a:rPr>
              <a:t>arrived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at her house I found she </a:t>
            </a:r>
            <a:r>
              <a:rPr lang="en-US" dirty="0">
                <a:solidFill>
                  <a:srgbClr val="FF0000"/>
                </a:solidFill>
              </a:rPr>
              <a:t>had gone out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so nobody was there.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5. My brother </a:t>
            </a:r>
            <a:r>
              <a:rPr lang="en-US" dirty="0">
                <a:solidFill>
                  <a:srgbClr val="FF0000"/>
                </a:solidFill>
              </a:rPr>
              <a:t>had eaten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all the cake before we </a:t>
            </a:r>
            <a:r>
              <a:rPr lang="en-US" dirty="0">
                <a:solidFill>
                  <a:srgbClr val="FF0000"/>
                </a:solidFill>
              </a:rPr>
              <a:t>got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home.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6. I </a:t>
            </a:r>
            <a:r>
              <a:rPr lang="en-US" dirty="0">
                <a:solidFill>
                  <a:srgbClr val="FF0000"/>
                </a:solidFill>
              </a:rPr>
              <a:t>understood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the film because I </a:t>
            </a:r>
            <a:r>
              <a:rPr lang="en-US" dirty="0">
                <a:solidFill>
                  <a:srgbClr val="FF0000"/>
                </a:solidFill>
              </a:rPr>
              <a:t>had read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the book before.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7. Before she </a:t>
            </a:r>
            <a:r>
              <a:rPr lang="en-US" dirty="0">
                <a:solidFill>
                  <a:srgbClr val="FF0000"/>
                </a:solidFill>
              </a:rPr>
              <a:t>bought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the flat she </a:t>
            </a:r>
            <a:r>
              <a:rPr lang="en-US" dirty="0">
                <a:solidFill>
                  <a:srgbClr val="FF0000"/>
                </a:solidFill>
              </a:rPr>
              <a:t>had looked around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it several times.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8. I </a:t>
            </a:r>
            <a:r>
              <a:rPr lang="en-US" dirty="0">
                <a:solidFill>
                  <a:srgbClr val="FF0000"/>
                </a:solidFill>
              </a:rPr>
              <a:t>did not have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my book because I </a:t>
            </a:r>
            <a:r>
              <a:rPr lang="en-US" dirty="0">
                <a:solidFill>
                  <a:srgbClr val="FF0000"/>
                </a:solidFill>
              </a:rPr>
              <a:t>had lost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it the day before.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9. I </a:t>
            </a:r>
            <a:r>
              <a:rPr lang="en-US" dirty="0">
                <a:solidFill>
                  <a:srgbClr val="FF0000"/>
                </a:solidFill>
              </a:rPr>
              <a:t>had studied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English for two years before I </a:t>
            </a:r>
            <a:r>
              <a:rPr lang="en-US" dirty="0">
                <a:solidFill>
                  <a:srgbClr val="FF0000"/>
                </a:solidFill>
              </a:rPr>
              <a:t>moved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to N.Y.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10. She </a:t>
            </a:r>
            <a:r>
              <a:rPr lang="en-US" dirty="0">
                <a:solidFill>
                  <a:srgbClr val="FF0000"/>
                </a:solidFill>
              </a:rPr>
              <a:t>had never seen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 bear before she </a:t>
            </a:r>
            <a:r>
              <a:rPr lang="en-US" dirty="0">
                <a:solidFill>
                  <a:srgbClr val="FF0000"/>
                </a:solidFill>
              </a:rPr>
              <a:t>moved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to Alaska.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73996"/>
              </p:ext>
            </p:extLst>
          </p:nvPr>
        </p:nvGraphicFramePr>
        <p:xfrm>
          <a:off x="0" y="0"/>
          <a:ext cx="9144000" cy="7253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4868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V + ING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TO + V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TO + V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766438">
                <a:tc>
                  <a:txBody>
                    <a:bodyPr/>
                    <a:lstStyle/>
                    <a:p>
                      <a:r>
                        <a:rPr lang="en-US" sz="1400" dirty="0"/>
                        <a:t>Start</a:t>
                      </a:r>
                    </a:p>
                    <a:p>
                      <a:r>
                        <a:rPr lang="en-US" sz="1400" dirty="0"/>
                        <a:t>Begin</a:t>
                      </a:r>
                    </a:p>
                    <a:p>
                      <a:r>
                        <a:rPr lang="en-US" sz="1400" dirty="0"/>
                        <a:t>Stop</a:t>
                      </a:r>
                    </a:p>
                    <a:p>
                      <a:r>
                        <a:rPr lang="en-US" sz="1400" dirty="0"/>
                        <a:t>Finish</a:t>
                      </a:r>
                    </a:p>
                    <a:p>
                      <a:r>
                        <a:rPr lang="en-US" sz="1400" dirty="0"/>
                        <a:t>Spend</a:t>
                      </a:r>
                    </a:p>
                    <a:p>
                      <a:r>
                        <a:rPr lang="en-US" sz="1400" dirty="0"/>
                        <a:t>Avoid</a:t>
                      </a:r>
                    </a:p>
                    <a:p>
                      <a:r>
                        <a:rPr lang="en-US" sz="1400" dirty="0"/>
                        <a:t>Deny</a:t>
                      </a:r>
                    </a:p>
                    <a:p>
                      <a:r>
                        <a:rPr lang="en-US" sz="1400" dirty="0"/>
                        <a:t>Look forward to</a:t>
                      </a:r>
                    </a:p>
                    <a:p>
                      <a:r>
                        <a:rPr lang="en-US" sz="1400" dirty="0"/>
                        <a:t>Miss</a:t>
                      </a:r>
                    </a:p>
                    <a:p>
                      <a:r>
                        <a:rPr lang="en-US" sz="1400" dirty="0"/>
                        <a:t>Consider</a:t>
                      </a:r>
                    </a:p>
                    <a:p>
                      <a:r>
                        <a:rPr lang="en-US" sz="1400" dirty="0"/>
                        <a:t>Fancy</a:t>
                      </a:r>
                    </a:p>
                    <a:p>
                      <a:r>
                        <a:rPr lang="en-US" sz="1400" dirty="0"/>
                        <a:t>Imagine</a:t>
                      </a:r>
                    </a:p>
                    <a:p>
                      <a:r>
                        <a:rPr lang="en-US" sz="1400" dirty="0"/>
                        <a:t>Love</a:t>
                      </a:r>
                    </a:p>
                    <a:p>
                      <a:r>
                        <a:rPr lang="en-US" sz="1400" dirty="0"/>
                        <a:t>Like</a:t>
                      </a:r>
                    </a:p>
                    <a:p>
                      <a:r>
                        <a:rPr lang="en-US" sz="1400" dirty="0"/>
                        <a:t>Hate</a:t>
                      </a:r>
                    </a:p>
                    <a:p>
                      <a:r>
                        <a:rPr lang="en-US" sz="1400" dirty="0"/>
                        <a:t>Involve</a:t>
                      </a:r>
                    </a:p>
                    <a:p>
                      <a:r>
                        <a:rPr lang="en-US" sz="1400" dirty="0"/>
                        <a:t>Prevent</a:t>
                      </a:r>
                    </a:p>
                    <a:p>
                      <a:r>
                        <a:rPr lang="en-US" sz="1400" dirty="0"/>
                        <a:t>Practise</a:t>
                      </a:r>
                    </a:p>
                    <a:p>
                      <a:r>
                        <a:rPr lang="en-US" sz="1400" dirty="0"/>
                        <a:t>Dislike</a:t>
                      </a:r>
                    </a:p>
                    <a:p>
                      <a:r>
                        <a:rPr lang="en-US" sz="1400" dirty="0"/>
                        <a:t>Enjoy</a:t>
                      </a:r>
                    </a:p>
                    <a:p>
                      <a:r>
                        <a:rPr lang="en-US" sz="1400" dirty="0"/>
                        <a:t>Prefer</a:t>
                      </a:r>
                    </a:p>
                    <a:p>
                      <a:r>
                        <a:rPr lang="en-US" sz="1400" dirty="0"/>
                        <a:t>Admit</a:t>
                      </a:r>
                    </a:p>
                    <a:p>
                      <a:r>
                        <a:rPr lang="en-US" sz="1400" dirty="0"/>
                        <a:t>Suggest</a:t>
                      </a:r>
                    </a:p>
                    <a:p>
                      <a:r>
                        <a:rPr lang="en-US" sz="1400" dirty="0"/>
                        <a:t>I don’t mind</a:t>
                      </a:r>
                    </a:p>
                    <a:p>
                      <a:r>
                        <a:rPr lang="en-US" sz="1400" dirty="0"/>
                        <a:t>It’s not worth</a:t>
                      </a:r>
                    </a:p>
                    <a:p>
                      <a:r>
                        <a:rPr lang="en-US" sz="1400" dirty="0"/>
                        <a:t>I can’t stand</a:t>
                      </a:r>
                    </a:p>
                    <a:p>
                      <a:r>
                        <a:rPr lang="en-US" sz="1400" dirty="0"/>
                        <a:t>I can’t help</a:t>
                      </a:r>
                    </a:p>
                    <a:p>
                      <a:r>
                        <a:rPr lang="en-US" sz="1400" dirty="0"/>
                        <a:t>There is no point in</a:t>
                      </a:r>
                    </a:p>
                    <a:p>
                      <a:r>
                        <a:rPr lang="en-US" sz="1400" dirty="0"/>
                        <a:t>It’s</a:t>
                      </a:r>
                      <a:r>
                        <a:rPr lang="en-US" sz="1400" baseline="0" dirty="0"/>
                        <a:t> no use</a:t>
                      </a:r>
                    </a:p>
                    <a:p>
                      <a:r>
                        <a:rPr lang="en-US" sz="1400" baseline="0" dirty="0"/>
                        <a:t>It’s no good</a:t>
                      </a:r>
                      <a:endParaRPr lang="en-US" sz="1400" dirty="0"/>
                    </a:p>
                    <a:p>
                      <a:endParaRPr lang="en-US" sz="1800" dirty="0"/>
                    </a:p>
                  </a:txBody>
                  <a:tcPr marT="45718" marB="4571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Agree</a:t>
                      </a:r>
                    </a:p>
                    <a:p>
                      <a:r>
                        <a:rPr lang="en-US" sz="1600" dirty="0"/>
                        <a:t>Appear</a:t>
                      </a:r>
                    </a:p>
                    <a:p>
                      <a:r>
                        <a:rPr lang="en-US" sz="1600" dirty="0"/>
                        <a:t>Decide</a:t>
                      </a:r>
                    </a:p>
                    <a:p>
                      <a:r>
                        <a:rPr lang="en-US" sz="1600" dirty="0"/>
                        <a:t>Want</a:t>
                      </a:r>
                    </a:p>
                    <a:p>
                      <a:r>
                        <a:rPr lang="en-US" sz="1600" dirty="0"/>
                        <a:t>Expect</a:t>
                      </a:r>
                    </a:p>
                    <a:p>
                      <a:r>
                        <a:rPr lang="en-US" sz="1600" dirty="0"/>
                        <a:t>Hope</a:t>
                      </a:r>
                    </a:p>
                    <a:p>
                      <a:r>
                        <a:rPr lang="en-US" sz="1600" dirty="0"/>
                        <a:t>Plan</a:t>
                      </a:r>
                    </a:p>
                    <a:p>
                      <a:r>
                        <a:rPr lang="en-US" sz="1600" dirty="0"/>
                        <a:t>Promise</a:t>
                      </a:r>
                    </a:p>
                    <a:p>
                      <a:r>
                        <a:rPr lang="en-US" sz="1600" dirty="0"/>
                        <a:t>Refuse</a:t>
                      </a:r>
                    </a:p>
                    <a:p>
                      <a:r>
                        <a:rPr lang="en-US" sz="1600" dirty="0"/>
                        <a:t>Would</a:t>
                      </a:r>
                      <a:r>
                        <a:rPr lang="en-US" sz="1600" baseline="0" dirty="0"/>
                        <a:t> like</a:t>
                      </a:r>
                    </a:p>
                    <a:p>
                      <a:r>
                        <a:rPr lang="en-US" sz="1600" baseline="0" dirty="0"/>
                        <a:t>Would love</a:t>
                      </a:r>
                    </a:p>
                    <a:p>
                      <a:r>
                        <a:rPr lang="en-US" sz="1600" baseline="0" dirty="0"/>
                        <a:t>Would prefer</a:t>
                      </a:r>
                      <a:endParaRPr lang="ru-RU" sz="1600" dirty="0"/>
                    </a:p>
                  </a:txBody>
                  <a:tcPr marT="45718" marB="4571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Let</a:t>
                      </a:r>
                    </a:p>
                    <a:p>
                      <a:r>
                        <a:rPr lang="en-US" sz="1600" dirty="0"/>
                        <a:t>Make</a:t>
                      </a:r>
                    </a:p>
                    <a:p>
                      <a:r>
                        <a:rPr lang="en-US" sz="1600" dirty="0"/>
                        <a:t>Feel</a:t>
                      </a:r>
                    </a:p>
                    <a:p>
                      <a:r>
                        <a:rPr lang="en-US" sz="1600" dirty="0"/>
                        <a:t>Hear</a:t>
                      </a:r>
                    </a:p>
                    <a:p>
                      <a:r>
                        <a:rPr lang="en-US" sz="1600" dirty="0"/>
                        <a:t>See</a:t>
                      </a:r>
                    </a:p>
                    <a:p>
                      <a:r>
                        <a:rPr lang="en-US" sz="1600" dirty="0"/>
                        <a:t>Modal verbs (can, must, should, may, might)</a:t>
                      </a:r>
                      <a:endParaRPr lang="ru-RU" sz="1600" dirty="0"/>
                    </a:p>
                  </a:txBody>
                  <a:tcPr marT="45718" marB="4571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7215188" y="0"/>
            <a:ext cx="357187" cy="3571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7215188" y="142875"/>
            <a:ext cx="357187" cy="28575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8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D20AD9C-0A6C-4837-AA5A-6964458E67F3}"/>
              </a:ext>
            </a:extLst>
          </p:cNvPr>
          <p:cNvSpPr/>
          <p:nvPr/>
        </p:nvSpPr>
        <p:spPr>
          <a:xfrm>
            <a:off x="533400" y="533400"/>
            <a:ext cx="807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</a:rPr>
              <a:t>Choose the correct item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1. Mark has decided </a:t>
            </a:r>
            <a:r>
              <a:rPr lang="en-US" sz="2000" b="1" dirty="0">
                <a:solidFill>
                  <a:prstClr val="black"/>
                </a:solidFill>
              </a:rPr>
              <a:t>to join/joining </a:t>
            </a:r>
            <a:r>
              <a:rPr lang="en-US" sz="2000" dirty="0">
                <a:solidFill>
                  <a:prstClr val="black"/>
                </a:solidFill>
              </a:rPr>
              <a:t>an environmental </a:t>
            </a:r>
            <a:r>
              <a:rPr lang="en-US" sz="2000" dirty="0" err="1">
                <a:solidFill>
                  <a:prstClr val="black"/>
                </a:solidFill>
              </a:rPr>
              <a:t>organisation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Tx/>
              <a:buAutoNum type="arabicPeriod"/>
            </a:pP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2. People should </a:t>
            </a:r>
            <a:r>
              <a:rPr lang="en-US" sz="2000" b="1" dirty="0">
                <a:solidFill>
                  <a:prstClr val="black"/>
                </a:solidFill>
              </a:rPr>
              <a:t>use/ to use </a:t>
            </a:r>
            <a:r>
              <a:rPr lang="en-US" sz="2000" dirty="0">
                <a:solidFill>
                  <a:prstClr val="black"/>
                </a:solidFill>
              </a:rPr>
              <a:t>eco-friendly cleaning products, which are safer for the environment.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3. </a:t>
            </a:r>
            <a:r>
              <a:rPr lang="en-US" sz="2000" dirty="0" err="1">
                <a:solidFill>
                  <a:prstClr val="black"/>
                </a:solidFill>
              </a:rPr>
              <a:t>Neighbouring</a:t>
            </a:r>
            <a:r>
              <a:rPr lang="en-US" sz="2000" dirty="0">
                <a:solidFill>
                  <a:prstClr val="black"/>
                </a:solidFill>
              </a:rPr>
              <a:t> countries promised </a:t>
            </a:r>
            <a:r>
              <a:rPr lang="en-US" sz="2000" b="1" dirty="0">
                <a:solidFill>
                  <a:prstClr val="black"/>
                </a:solidFill>
              </a:rPr>
              <a:t>sending/to send </a:t>
            </a:r>
            <a:r>
              <a:rPr lang="en-US" sz="2000" dirty="0">
                <a:solidFill>
                  <a:prstClr val="black"/>
                </a:solidFill>
              </a:rPr>
              <a:t>supplies and rescue workers to the areas that were hit by the hurricane.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4. Judy didn’t let her children </a:t>
            </a:r>
            <a:r>
              <a:rPr lang="en-US" sz="2000" b="1" dirty="0">
                <a:solidFill>
                  <a:prstClr val="black"/>
                </a:solidFill>
              </a:rPr>
              <a:t>to go/go </a:t>
            </a:r>
            <a:r>
              <a:rPr lang="en-US" sz="2000" dirty="0">
                <a:solidFill>
                  <a:prstClr val="black"/>
                </a:solidFill>
              </a:rPr>
              <a:t>underwater diving.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5. Dan avoids </a:t>
            </a:r>
            <a:r>
              <a:rPr lang="en-US" sz="2000" b="1" dirty="0">
                <a:solidFill>
                  <a:prstClr val="black"/>
                </a:solidFill>
              </a:rPr>
              <a:t>buying/ to buy </a:t>
            </a:r>
            <a:r>
              <a:rPr lang="en-US" sz="2000" dirty="0">
                <a:solidFill>
                  <a:prstClr val="black"/>
                </a:solidFill>
              </a:rPr>
              <a:t>anything that cannot be recycled later.</a:t>
            </a: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BF54A5C-2AC0-4F12-9157-DB933EFCA450}"/>
              </a:ext>
            </a:extLst>
          </p:cNvPr>
          <p:cNvCxnSpPr>
            <a:cxnSpLocks/>
          </p:cNvCxnSpPr>
          <p:nvPr/>
        </p:nvCxnSpPr>
        <p:spPr>
          <a:xfrm>
            <a:off x="3276600" y="1447800"/>
            <a:ext cx="914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0A4D74BB-AAC3-47A8-9E0A-EA2C0F797C63}"/>
              </a:ext>
            </a:extLst>
          </p:cNvPr>
          <p:cNvCxnSpPr>
            <a:cxnSpLocks/>
          </p:cNvCxnSpPr>
          <p:nvPr/>
        </p:nvCxnSpPr>
        <p:spPr>
          <a:xfrm>
            <a:off x="2819400" y="23622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B395FAA-0CA5-461B-8DCA-2FDA4B90C2E2}"/>
              </a:ext>
            </a:extLst>
          </p:cNvPr>
          <p:cNvCxnSpPr>
            <a:cxnSpLocks/>
          </p:cNvCxnSpPr>
          <p:nvPr/>
        </p:nvCxnSpPr>
        <p:spPr>
          <a:xfrm>
            <a:off x="6553200" y="3276600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CED13AEC-E8D7-498F-9F9A-1410BD92F6CD}"/>
              </a:ext>
            </a:extLst>
          </p:cNvPr>
          <p:cNvCxnSpPr>
            <a:cxnSpLocks/>
          </p:cNvCxnSpPr>
          <p:nvPr/>
        </p:nvCxnSpPr>
        <p:spPr>
          <a:xfrm>
            <a:off x="5334000" y="45720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FAA1DF6B-5C28-43F7-AE9A-686831BAC895}"/>
              </a:ext>
            </a:extLst>
          </p:cNvPr>
          <p:cNvCxnSpPr>
            <a:cxnSpLocks/>
          </p:cNvCxnSpPr>
          <p:nvPr/>
        </p:nvCxnSpPr>
        <p:spPr>
          <a:xfrm>
            <a:off x="2438400" y="5181600"/>
            <a:ext cx="990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29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D20AD9C-0A6C-4837-AA5A-6964458E67F3}"/>
              </a:ext>
            </a:extLst>
          </p:cNvPr>
          <p:cNvSpPr/>
          <p:nvPr/>
        </p:nvSpPr>
        <p:spPr>
          <a:xfrm>
            <a:off x="533400" y="533400"/>
            <a:ext cx="80772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</a:rPr>
              <a:t>Choose the correct item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6. I’ll never forget </a:t>
            </a:r>
            <a:r>
              <a:rPr lang="en-US" sz="2000" b="1" dirty="0">
                <a:solidFill>
                  <a:prstClr val="black"/>
                </a:solidFill>
              </a:rPr>
              <a:t>taking/to take </a:t>
            </a:r>
            <a:r>
              <a:rPr lang="en-US" sz="2000" dirty="0">
                <a:solidFill>
                  <a:prstClr val="black"/>
                </a:solidFill>
              </a:rPr>
              <a:t>part in a rescue mission for the first time.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7. Peter was looking forward to</a:t>
            </a:r>
            <a:r>
              <a:rPr lang="en-US" sz="2000" b="1" dirty="0">
                <a:solidFill>
                  <a:prstClr val="black"/>
                </a:solidFill>
              </a:rPr>
              <a:t> starting/ to start </a:t>
            </a:r>
            <a:r>
              <a:rPr lang="en-US" sz="2000" dirty="0">
                <a:solidFill>
                  <a:prstClr val="black"/>
                </a:solidFill>
              </a:rPr>
              <a:t>his new job at the animal shelter.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8. Volunteers from the area are spending this weekend 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to clean/ cleaning up</a:t>
            </a:r>
            <a:r>
              <a:rPr lang="en-US" sz="2000" dirty="0">
                <a:solidFill>
                  <a:prstClr val="black"/>
                </a:solidFill>
              </a:rPr>
              <a:t> the local beach. 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9. I can’t help </a:t>
            </a:r>
            <a:r>
              <a:rPr lang="en-US" sz="2000" b="1" dirty="0">
                <a:solidFill>
                  <a:prstClr val="black"/>
                </a:solidFill>
              </a:rPr>
              <a:t>wonder/ wondering </a:t>
            </a:r>
            <a:r>
              <a:rPr lang="en-US" sz="2000" dirty="0">
                <a:solidFill>
                  <a:prstClr val="black"/>
                </a:solidFill>
              </a:rPr>
              <a:t>whether our planet will ever recover from all the damage it has suffered.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10. If you want to help the earthquake victims, you can 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to donate/ donate </a:t>
            </a:r>
            <a:r>
              <a:rPr lang="en-US" sz="2000" dirty="0">
                <a:solidFill>
                  <a:prstClr val="black"/>
                </a:solidFill>
              </a:rPr>
              <a:t>clothes and money at the local shelter.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B2AC000C-E609-431F-9F07-B62B633172A0}"/>
              </a:ext>
            </a:extLst>
          </p:cNvPr>
          <p:cNvCxnSpPr>
            <a:cxnSpLocks/>
          </p:cNvCxnSpPr>
          <p:nvPr/>
        </p:nvCxnSpPr>
        <p:spPr>
          <a:xfrm>
            <a:off x="2971800" y="1447800"/>
            <a:ext cx="990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535DFCF2-5B69-4DE4-A393-73C679C06DB4}"/>
              </a:ext>
            </a:extLst>
          </p:cNvPr>
          <p:cNvCxnSpPr>
            <a:cxnSpLocks/>
          </p:cNvCxnSpPr>
          <p:nvPr/>
        </p:nvCxnSpPr>
        <p:spPr>
          <a:xfrm>
            <a:off x="4724400" y="2362200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5AADFD6B-8AFC-4575-BE5E-462A1812DC0F}"/>
              </a:ext>
            </a:extLst>
          </p:cNvPr>
          <p:cNvCxnSpPr>
            <a:cxnSpLocks/>
          </p:cNvCxnSpPr>
          <p:nvPr/>
        </p:nvCxnSpPr>
        <p:spPr>
          <a:xfrm>
            <a:off x="1981200" y="3581400"/>
            <a:ext cx="1676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7B6BE75-3410-4C28-BCD6-C84EFDB34CA7}"/>
              </a:ext>
            </a:extLst>
          </p:cNvPr>
          <p:cNvCxnSpPr>
            <a:cxnSpLocks/>
          </p:cNvCxnSpPr>
          <p:nvPr/>
        </p:nvCxnSpPr>
        <p:spPr>
          <a:xfrm>
            <a:off x="3810000" y="4191000"/>
            <a:ext cx="1676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B3A8A616-16C4-4452-B6AF-CA5ABEABB6E5}"/>
              </a:ext>
            </a:extLst>
          </p:cNvPr>
          <p:cNvCxnSpPr>
            <a:cxnSpLocks/>
          </p:cNvCxnSpPr>
          <p:nvPr/>
        </p:nvCxnSpPr>
        <p:spPr>
          <a:xfrm>
            <a:off x="2209800" y="5410200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3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44359"/>
            <a:ext cx="3309938" cy="1962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4803893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</a:rPr>
              <a:t>213</a:t>
            </a:r>
            <a:endParaRPr lang="ru-RU" sz="44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7281" y="2770336"/>
            <a:ext cx="635110" cy="1134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868899"/>
            <a:ext cx="2900029" cy="44752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89555" y="1790090"/>
            <a:ext cx="635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</a:t>
            </a:r>
            <a:endParaRPr lang="ru-RU" kern="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1F77B1-11F8-4F8B-BD72-601C3EE5161D}"/>
              </a:ext>
            </a:extLst>
          </p:cNvPr>
          <p:cNvSpPr txBox="1"/>
          <p:nvPr/>
        </p:nvSpPr>
        <p:spPr>
          <a:xfrm>
            <a:off x="1978497" y="5836286"/>
            <a:ext cx="2266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</a:rPr>
              <a:t>Actor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F1FA6CC-69C8-478A-8086-334FB96FB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155" y="5334515"/>
            <a:ext cx="2267909" cy="1316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95899" y="175385"/>
            <a:ext cx="253787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all" spc="0" normalizeH="0" baseline="0" noProof="0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</a:rPr>
              <a:t>quiz</a:t>
            </a:r>
            <a:endParaRPr kumimoji="0" lang="ru-RU" sz="4400" b="1" i="0" u="none" strike="noStrike" kern="0" cap="all" spc="0" normalizeH="0" baseline="0" noProof="0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3243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="" xmlns:a16="http://schemas.microsoft.com/office/drawing/2014/main" id="{77FA0F1F-D545-407B-BF7A-A3C82A828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2336" y="0"/>
            <a:ext cx="3871675" cy="36036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1" i="1" u="sng" dirty="0" smtClean="0">
                <a:solidFill>
                  <a:srgbClr val="000000"/>
                </a:solidFill>
              </a:rPr>
              <a:t>Passive Voice </a:t>
            </a:r>
            <a:endParaRPr lang="ru-RU" sz="2800" b="1" i="1" u="sng" dirty="0">
              <a:solidFill>
                <a:srgbClr val="000000"/>
              </a:solidFill>
            </a:endParaRPr>
          </a:p>
        </p:txBody>
      </p:sp>
      <p:graphicFrame>
        <p:nvGraphicFramePr>
          <p:cNvPr id="96486" name="Group 230">
            <a:extLst>
              <a:ext uri="{FF2B5EF4-FFF2-40B4-BE49-F238E27FC236}">
                <a16:creationId xmlns="" xmlns:a16="http://schemas.microsoft.com/office/drawing/2014/main" id="{F9736C13-8D82-4F3C-94B6-2EE33F1CBC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380562"/>
              </p:ext>
            </p:extLst>
          </p:nvPr>
        </p:nvGraphicFramePr>
        <p:xfrm>
          <a:off x="35496" y="539750"/>
          <a:ext cx="9108504" cy="6020824"/>
        </p:xfrm>
        <a:graphic>
          <a:graphicData uri="http://schemas.openxmlformats.org/drawingml/2006/table">
            <a:tbl>
              <a:tblPr/>
              <a:tblGrid>
                <a:gridCol w="1944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72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918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Active Voice</a:t>
                      </a:r>
                      <a:endParaRPr lang="ru-RU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Passive Voice</a:t>
                      </a:r>
                      <a:endParaRPr lang="ru-RU" dirty="0"/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1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Present Simple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</a:t>
                      </a: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/ V+(e)s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They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write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this poem.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Am/is/are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This poem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is written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9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Past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Simple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V+(e)d /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He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wrote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the poem.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Was/were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The poem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was written.</a:t>
                      </a:r>
                      <a:endParaRPr kumimoji="0" lang="ru-RU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0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Future Simple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Will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will write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the poem.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Will be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The poem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will be written.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1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Present Continuous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Am/is/are + </a:t>
                      </a:r>
                      <a:r>
                        <a:rPr kumimoji="0" lang="en-US" sz="2000" b="0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V</a:t>
                      </a:r>
                      <a:r>
                        <a:rPr kumimoji="0" lang="en-US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ing</a:t>
                      </a:r>
                      <a:endParaRPr kumimoji="0" lang="en-US" sz="1400" b="0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am writing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the poem.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Am/is/are being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The poem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is being written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26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Present Perfect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Have/has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She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has written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the poem.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Have/has been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The poem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has been written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66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Modal Verbs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Modal Verb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You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can write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the poem.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Modal Verb + be + V</a:t>
                      </a:r>
                      <a:r>
                        <a:rPr kumimoji="0" lang="en-US" sz="1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The poem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can be written.</a:t>
                      </a:r>
                      <a:endParaRPr kumimoji="0" lang="ru-RU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77FA0F1F-D545-407B-BF7A-A3C82A828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169" y="114703"/>
            <a:ext cx="378043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00CCFF"/>
              </a:buClr>
              <a:buSzPct val="65000"/>
              <a:defRPr/>
            </a:pPr>
            <a:r>
              <a:rPr lang="en-US" sz="3600" b="1" kern="0" dirty="0" smtClean="0">
                <a:solidFill>
                  <a:srgbClr val="FF0000"/>
                </a:solidFill>
                <a:ea typeface="+mn-ea"/>
              </a:rPr>
              <a:t>To be + V</a:t>
            </a:r>
            <a:r>
              <a:rPr lang="en-US" sz="1400" b="1" kern="0" dirty="0" smtClean="0">
                <a:solidFill>
                  <a:srgbClr val="FF0000"/>
                </a:solidFill>
                <a:ea typeface="+mn-ea"/>
              </a:rPr>
              <a:t>3</a:t>
            </a:r>
            <a:r>
              <a:rPr lang="ru-RU" sz="1400" b="1" kern="0" dirty="0" smtClean="0">
                <a:solidFill>
                  <a:srgbClr val="FF0000"/>
                </a:solidFill>
                <a:ea typeface="+mn-ea"/>
              </a:rPr>
              <a:t>/</a:t>
            </a:r>
            <a:r>
              <a:rPr lang="en-US" sz="1400" b="1" kern="0" dirty="0" err="1" smtClean="0">
                <a:solidFill>
                  <a:srgbClr val="FF0000"/>
                </a:solidFill>
                <a:ea typeface="+mn-ea"/>
              </a:rPr>
              <a:t>ed</a:t>
            </a:r>
            <a:endParaRPr lang="ru-RU" sz="1400" b="1" kern="0" dirty="0">
              <a:solidFill>
                <a:srgbClr val="FF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09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012" y="452105"/>
            <a:ext cx="86253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Письменно. </a:t>
            </a:r>
            <a:r>
              <a:rPr lang="ru-RU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Преобразуйте предложения </a:t>
            </a:r>
            <a:r>
              <a:rPr lang="ru-RU" sz="2400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страдательный залог (</a:t>
            </a:r>
            <a:r>
              <a:rPr lang="en-US" sz="2400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Passive Voice</a:t>
            </a:r>
            <a:r>
              <a:rPr lang="ru-RU" sz="2400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400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400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укажите время</a:t>
            </a:r>
            <a:r>
              <a:rPr lang="ru-RU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Например,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Someone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stole my bicycle last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week.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bicycle </a:t>
            </a:r>
            <a:r>
              <a:rPr lang="en-US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stolen last week. (Past Simple Passive)</a:t>
            </a:r>
            <a:endParaRPr lang="en-US" sz="2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	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brother told me a boring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story. -  I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	Keepers feed the elephants twice a day at the zoo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- The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elephants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	No one has identified the man yet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-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man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	Someone is servicing my car today (at the garage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- 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car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</a:p>
          <a:p>
            <a:pPr marL="457200" indent="-457200">
              <a:buAutoNum type="arabicPeriod" startAt="5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Someone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cleans the windows of our flat once a month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- The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…….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cannot take pets into the theatre.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Pets…..</a:t>
            </a:r>
          </a:p>
          <a:p>
            <a:pPr marL="457200" indent="-457200">
              <a:buAutoNum type="arabicPeriod" startAt="5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had cooked the meal before the lights went off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– The meal……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320" y="464024"/>
            <a:ext cx="78884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HOMEWORK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Выполните  задание на слайде 2</a:t>
            </a:r>
            <a:r>
              <a:rPr lang="en-US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отправьте своему учителю.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Ганиева </a:t>
            </a:r>
            <a:r>
              <a:rPr lang="ru-RU" sz="2000" b="1" dirty="0" err="1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Лейсан</a:t>
            </a:r>
            <a:r>
              <a:rPr lang="ru-RU" sz="2000" b="1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Фердинантовна</a:t>
            </a:r>
            <a:r>
              <a:rPr lang="ru-RU" sz="2000" b="1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a_ljaisan@mail.ru , 89600582820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Гамбарова</a:t>
            </a:r>
            <a:r>
              <a:rPr lang="ru-RU" sz="2000" b="1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Лилия </a:t>
            </a:r>
            <a:r>
              <a:rPr lang="ru-RU" sz="2000" b="1" dirty="0" err="1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Талгатовна</a:t>
            </a:r>
            <a:r>
              <a:rPr lang="ru-RU" sz="2000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sal_gamb17@mail.ru  , 89050381115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Романова Марина Анатольевна</a:t>
            </a:r>
            <a:r>
              <a:rPr lang="ru-RU" sz="2000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>
                <a:solidFill>
                  <a:srgbClr val="312E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14marina11@mail.ru , 89274455104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70080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>
                <a:solidFill>
                  <a:srgbClr val="000000"/>
                </a:solidFill>
              </a:rPr>
              <a:t>10</a:t>
            </a:r>
            <a:endParaRPr lang="ru-RU" sz="7200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2325" y="1340768"/>
            <a:ext cx="46679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1654642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545" y="1296348"/>
            <a:ext cx="3310415" cy="19630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97609" y="1326981"/>
            <a:ext cx="46679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26751" y="1772816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64" y="4293096"/>
            <a:ext cx="2386983" cy="23869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12932" y="4117338"/>
            <a:ext cx="635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5900" y="4625170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9752" y="4683465"/>
            <a:ext cx="1972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000000"/>
                </a:solidFill>
              </a:rPr>
              <a:t>4</a:t>
            </a:r>
            <a:endParaRPr lang="ru-RU" sz="7200" b="1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4124336" y="2391754"/>
            <a:ext cx="917239" cy="2473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2536" y="3167642"/>
            <a:ext cx="2258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0000"/>
                </a:solidFill>
              </a:rPr>
              <a:t>21</a:t>
            </a:r>
            <a:endParaRPr lang="ru-RU" sz="5400" b="1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8AE00FA-42CC-4554-B640-8AE1EF1B7C26}"/>
              </a:ext>
            </a:extLst>
          </p:cNvPr>
          <p:cNvSpPr/>
          <p:nvPr/>
        </p:nvSpPr>
        <p:spPr>
          <a:xfrm>
            <a:off x="5566613" y="5768471"/>
            <a:ext cx="31626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3">
              <a:lnSpc>
                <a:spcPct val="90000"/>
              </a:lnSpc>
            </a:pPr>
            <a:r>
              <a:rPr lang="en-US" sz="7200" b="1" dirty="0">
                <a:solidFill>
                  <a:srgbClr val="FF0000"/>
                </a:solidFill>
              </a:rPr>
              <a:t>Teacher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934A0B6-93B3-4C18-BE07-9F6CC6F56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627" y="4167049"/>
            <a:ext cx="2445678" cy="15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25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0229" y="2021656"/>
            <a:ext cx="3002583" cy="20002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>
            <a:off x="-12879" y="1052736"/>
            <a:ext cx="46679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48018" y="2383296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898" y="2107392"/>
            <a:ext cx="2667000" cy="20002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40738" y="1398408"/>
            <a:ext cx="917239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054" y="2125666"/>
            <a:ext cx="2012337" cy="18962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665836" y="1513823"/>
            <a:ext cx="635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05534" y="2323636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86602A-86F3-4C08-8C6B-1631F7F1E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050" y="4937594"/>
            <a:ext cx="3188484" cy="19204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948C28-E422-46FC-A484-4CC714AF3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4338943"/>
            <a:ext cx="1780186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4" y="1700808"/>
            <a:ext cx="2401197" cy="24254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>
            <a:off x="-53885" y="692696"/>
            <a:ext cx="46679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8371" y="1077560"/>
            <a:ext cx="917239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1658" y="2085672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0055" y="1918735"/>
            <a:ext cx="1296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000000"/>
                </a:solidFill>
              </a:rPr>
              <a:t>5 </a:t>
            </a:r>
            <a:endParaRPr lang="ru-RU" sz="88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1579" y="2052035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3201010" y="849217"/>
            <a:ext cx="738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5825" y="1885617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000000"/>
                </a:solidFill>
              </a:rPr>
              <a:t>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6314" y="2018762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24" y="1716905"/>
            <a:ext cx="2466819" cy="198402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0800000">
            <a:off x="5283963" y="772267"/>
            <a:ext cx="917239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4B10A2-827F-4195-949F-73290E93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421" y="4964531"/>
            <a:ext cx="4328535" cy="19204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2CBB5C6-D15B-4AA5-BB0F-E406DB8E5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616" y="4989571"/>
            <a:ext cx="1880434" cy="12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7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204864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000000"/>
                </a:solidFill>
              </a:rPr>
              <a:t>2</a:t>
            </a:r>
            <a:endParaRPr lang="ru-RU" sz="9600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916832"/>
            <a:ext cx="46679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>
            <a:off x="419919" y="1581616"/>
            <a:ext cx="46679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9324" y="2366446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853" y="1949369"/>
            <a:ext cx="2540338" cy="2540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01306" y="2002738"/>
            <a:ext cx="635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”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416" y="2399842"/>
            <a:ext cx="63511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Trebuchet MS"/>
              </a:rPr>
              <a:t>+</a:t>
            </a:r>
            <a:endParaRPr lang="ru-RU" sz="6000" b="1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622" y="2084518"/>
            <a:ext cx="2760244" cy="18677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89675" y="1723215"/>
            <a:ext cx="46679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defRPr/>
            </a:pPr>
            <a:r>
              <a:rPr lang="ru-RU" sz="6000" b="1" kern="0" dirty="0">
                <a:solidFill>
                  <a:srgbClr val="000000"/>
                </a:solidFill>
                <a:latin typeface="Trebuchet MS"/>
              </a:rPr>
              <a:t>’</a:t>
            </a:r>
            <a:endParaRPr lang="en-US" sz="6000" b="1" kern="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6622" y="4365104"/>
            <a:ext cx="2325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000000"/>
                </a:solidFill>
              </a:rPr>
              <a:t>132</a:t>
            </a:r>
            <a:endParaRPr lang="ru-RU" sz="88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690307-D32C-4874-B3FA-EF6622238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15" y="4941168"/>
            <a:ext cx="4322439" cy="23471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C73A696-3169-4AA1-A93C-B0201456A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33" y="4818464"/>
            <a:ext cx="1993565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90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na 0804\Desktop\vin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152968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10700" dirty="0"/>
              <a:t>     </a:t>
            </a:r>
            <a:r>
              <a:rPr lang="ru-RU" sz="9600" dirty="0"/>
              <a:t>      </a:t>
            </a:r>
            <a:r>
              <a:rPr lang="en-US" sz="9600" dirty="0"/>
              <a:t/>
            </a:r>
            <a:br>
              <a:rPr lang="en-US" sz="9600" dirty="0"/>
            </a:br>
            <a:r>
              <a:rPr lang="ru-RU" sz="9600" dirty="0"/>
              <a:t> </a:t>
            </a:r>
            <a:r>
              <a:rPr lang="en-US" sz="9600" dirty="0"/>
              <a:t>           </a:t>
            </a:r>
            <a:r>
              <a:rPr lang="ru-RU" sz="9600" dirty="0"/>
              <a:t>С</a:t>
            </a:r>
            <a:br>
              <a:rPr lang="ru-RU" sz="9600" dirty="0"/>
            </a:br>
            <a:r>
              <a:rPr lang="ru-RU" sz="9600" dirty="0"/>
              <a:t>        </a:t>
            </a:r>
            <a:r>
              <a:rPr lang="ru-RU" sz="10700" dirty="0"/>
              <a:t> </a:t>
            </a:r>
            <a:r>
              <a:rPr lang="ru-RU" sz="9600" dirty="0"/>
              <a:t>   О</a:t>
            </a:r>
            <a:r>
              <a:rPr lang="ru-RU" u="sng" baseline="30000" dirty="0"/>
              <a:t/>
            </a:r>
            <a:br>
              <a:rPr lang="ru-RU" u="sng" baseline="30000" dirty="0"/>
            </a:br>
            <a:r>
              <a:rPr lang="ru-RU" dirty="0"/>
              <a:t>      </a:t>
            </a:r>
            <a:endParaRPr lang="ru-RU" baseline="30000" dirty="0"/>
          </a:p>
        </p:txBody>
      </p:sp>
      <p:pic>
        <p:nvPicPr>
          <p:cNvPr id="4098" name="Picture 2" descr="C:\Users\Alena 0804\Desktop\li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36" y="17728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88958" y="3329608"/>
            <a:ext cx="93610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5776" y="2521205"/>
            <a:ext cx="7857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prstClr val="black"/>
                </a:solidFill>
              </a:rPr>
              <a:t>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7833" y="3861048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1 = </a:t>
            </a:r>
            <a:r>
              <a:rPr lang="en-US" sz="3200" dirty="0">
                <a:solidFill>
                  <a:prstClr val="black"/>
                </a:solidFill>
              </a:rPr>
              <a:t>m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C47220C-BF36-45D3-A1C2-DBEA4557CF20}"/>
              </a:ext>
            </a:extLst>
          </p:cNvPr>
          <p:cNvSpPr/>
          <p:nvPr/>
        </p:nvSpPr>
        <p:spPr>
          <a:xfrm rot="10800000" flipH="1" flipV="1">
            <a:off x="5364088" y="5302585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economist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na 0804\Desktop\vin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lena 0804\Desktop\fo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76872"/>
            <a:ext cx="1790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lena 0804\Desktop\kom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55" y="2274712"/>
            <a:ext cx="238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lena 0804\Desktop\d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81" y="22825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lena 0804\Desktop\lis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19" y="22884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4259" y="4193450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1 = j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1542AE9-8FED-42E3-9F30-DD8A099C627F}"/>
              </a:ext>
            </a:extLst>
          </p:cNvPr>
          <p:cNvSpPr/>
          <p:nvPr/>
        </p:nvSpPr>
        <p:spPr>
          <a:xfrm rot="10800000" flipH="1" flipV="1">
            <a:off x="5364088" y="5302585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journalist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0929" y="-210309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Let’s revise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" y="-2367"/>
            <a:ext cx="2368516" cy="160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954" y="620688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23" y="21771"/>
            <a:ext cx="2808677" cy="188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1" y="3494424"/>
            <a:ext cx="2398982" cy="173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03" y="4437112"/>
            <a:ext cx="3278426" cy="204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88" y="2204675"/>
            <a:ext cx="2537798" cy="17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366" y="2278294"/>
            <a:ext cx="2461347" cy="18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" y="5010759"/>
            <a:ext cx="2866038" cy="19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43" y="4363198"/>
            <a:ext cx="252028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6" y="1650599"/>
            <a:ext cx="2774356" cy="180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60653" y="1723600"/>
            <a:ext cx="151372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Tinned fish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80" y="1262762"/>
            <a:ext cx="259228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Rescue team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665" y="4641427"/>
            <a:ext cx="23762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Cracked roads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7924" y="3754762"/>
            <a:ext cx="20882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 be buried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98698" y="1486805"/>
            <a:ext cx="253779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Supplies (food supplies)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1192" y="3548446"/>
            <a:ext cx="280498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Survivor after a plane crash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29544" y="6027602"/>
            <a:ext cx="280498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Collapsed bridge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90474" y="6136311"/>
            <a:ext cx="18722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Pull out of water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72" y="6320977"/>
            <a:ext cx="140415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Huge wave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5730" y="5964028"/>
            <a:ext cx="182690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Massive wave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15480" y="3039691"/>
            <a:ext cx="15841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Injured people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29" grpId="0" animBg="1"/>
    </p:bld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cademic_ID01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Green with White Fence Segoe_TP10286746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Trebuchet MS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1_Academic_ID01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809</TotalTime>
  <Words>1291</Words>
  <Application>Microsoft Office PowerPoint</Application>
  <PresentationFormat>Экран (4:3)</PresentationFormat>
  <Paragraphs>282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Office Theme</vt:lpstr>
      <vt:lpstr>1_Office Theme</vt:lpstr>
      <vt:lpstr>2_Office Theme</vt:lpstr>
      <vt:lpstr>Academic_ID01</vt:lpstr>
      <vt:lpstr>Тема Office</vt:lpstr>
      <vt:lpstr>1_Green with White Fence Segoe_TP10286746</vt:lpstr>
      <vt:lpstr>1_Academic_ID01</vt:lpstr>
      <vt:lpstr>1_Тема Office</vt:lpstr>
      <vt:lpstr>2_Тема Office</vt:lpstr>
      <vt:lpstr>3_Тема Office</vt:lpstr>
      <vt:lpstr>Аспект</vt:lpstr>
      <vt:lpstr>Текстура</vt:lpstr>
      <vt:lpstr>Повторение по теме «Выбор профессии». Повторение по теме «Окружающий мир». Повторение по теме «Путешествия».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С             О       </vt:lpstr>
      <vt:lpstr>Презентация PowerPoint</vt:lpstr>
      <vt:lpstr>Презентация PowerPoint</vt:lpstr>
      <vt:lpstr>Vocabulary list  Natural  disasters</vt:lpstr>
      <vt:lpstr>Past Perfect </vt:lpstr>
      <vt:lpstr>Past Perfect </vt:lpstr>
      <vt:lpstr>Презентация PowerPoint</vt:lpstr>
      <vt:lpstr>Презентация PowerPoint</vt:lpstr>
      <vt:lpstr>PRACTICE: Put the verbs in brackets in the correct tense. </vt:lpstr>
      <vt:lpstr>Презентация PowerPoint</vt:lpstr>
      <vt:lpstr>Презентация PowerPoint</vt:lpstr>
      <vt:lpstr>Презентация PowerPoint</vt:lpstr>
      <vt:lpstr>Презентация PowerPoint</vt:lpstr>
      <vt:lpstr>Passive Voice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Лилия</cp:lastModifiedBy>
  <cp:revision>82</cp:revision>
  <dcterms:created xsi:type="dcterms:W3CDTF">2013-07-26T17:41:05Z</dcterms:created>
  <dcterms:modified xsi:type="dcterms:W3CDTF">2020-05-17T17:45:38Z</dcterms:modified>
</cp:coreProperties>
</file>