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CD49CA2-5B01-487F-922A-07894467F6EC}" type="datetimeFigureOut">
              <a:rPr lang="ru-RU" smtClean="0"/>
              <a:pPr/>
              <a:t>06.05.2020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C72D866-BA75-4D72-9D8C-3DB674D5109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D49CA2-5B01-487F-922A-07894467F6EC}" type="datetimeFigureOut">
              <a:rPr lang="ru-RU" smtClean="0"/>
              <a:pPr/>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72D866-BA75-4D72-9D8C-3DB674D5109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D49CA2-5B01-487F-922A-07894467F6EC}" type="datetimeFigureOut">
              <a:rPr lang="ru-RU" smtClean="0"/>
              <a:pPr/>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72D866-BA75-4D72-9D8C-3DB674D5109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CD49CA2-5B01-487F-922A-07894467F6EC}" type="datetimeFigureOut">
              <a:rPr lang="ru-RU" smtClean="0"/>
              <a:pPr/>
              <a:t>06.05.2020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C72D866-BA75-4D72-9D8C-3DB674D5109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CD49CA2-5B01-487F-922A-07894467F6EC}" type="datetimeFigureOut">
              <a:rPr lang="ru-RU" smtClean="0"/>
              <a:pPr/>
              <a:t>06.05.2020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C72D866-BA75-4D72-9D8C-3DB674D5109C}"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CD49CA2-5B01-487F-922A-07894467F6EC}" type="datetimeFigureOut">
              <a:rPr lang="ru-RU" smtClean="0"/>
              <a:pPr/>
              <a:t>06.05.2020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C72D866-BA75-4D72-9D8C-3DB674D5109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CD49CA2-5B01-487F-922A-07894467F6EC}" type="datetimeFigureOut">
              <a:rPr lang="ru-RU" smtClean="0"/>
              <a:pPr/>
              <a:t>06.05.2020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C72D866-BA75-4D72-9D8C-3DB674D5109C}"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CD49CA2-5B01-487F-922A-07894467F6EC}" type="datetimeFigureOut">
              <a:rPr lang="ru-RU" smtClean="0"/>
              <a:pPr/>
              <a:t>06.05.2020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72D866-BA75-4D72-9D8C-3DB674D5109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CD49CA2-5B01-487F-922A-07894467F6EC}" type="datetimeFigureOut">
              <a:rPr lang="ru-RU" smtClean="0"/>
              <a:pPr/>
              <a:t>06.05.2020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72D866-BA75-4D72-9D8C-3DB674D5109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CD49CA2-5B01-487F-922A-07894467F6EC}" type="datetimeFigureOut">
              <a:rPr lang="ru-RU" smtClean="0"/>
              <a:pPr/>
              <a:t>06.05.2020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72D866-BA75-4D72-9D8C-3DB674D5109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CD49CA2-5B01-487F-922A-07894467F6EC}" type="datetimeFigureOut">
              <a:rPr lang="ru-RU" smtClean="0"/>
              <a:pPr/>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C72D866-BA75-4D72-9D8C-3DB674D5109C}"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CD49CA2-5B01-487F-922A-07894467F6EC}" type="datetimeFigureOut">
              <a:rPr lang="ru-RU" smtClean="0"/>
              <a:pPr/>
              <a:t>06.05.2020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C72D866-BA75-4D72-9D8C-3DB674D5109C}"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28596" y="2857496"/>
            <a:ext cx="8458200" cy="914400"/>
          </a:xfrm>
        </p:spPr>
        <p:txBody>
          <a:bodyPr>
            <a:noAutofit/>
          </a:bodyPr>
          <a:lstStyle/>
          <a:p>
            <a:pPr algn="ctr"/>
            <a:r>
              <a:rPr lang="ru-RU" sz="2800" dirty="0" smtClean="0">
                <a:latin typeface="Tahoma" pitchFamily="34" charset="0"/>
                <a:ea typeface="Tahoma" pitchFamily="34" charset="0"/>
                <a:cs typeface="Tahoma" pitchFamily="34" charset="0"/>
              </a:rPr>
              <a:t>Тема урока:</a:t>
            </a:r>
          </a:p>
          <a:p>
            <a:pPr algn="ctr"/>
            <a:r>
              <a:rPr lang="ru-RU" sz="2800" dirty="0" smtClean="0">
                <a:latin typeface="Tahoma" pitchFamily="34" charset="0"/>
                <a:ea typeface="Tahoma" pitchFamily="34" charset="0"/>
                <a:cs typeface="Tahoma" pitchFamily="34" charset="0"/>
              </a:rPr>
              <a:t>Лексико-грамматический тест по теме </a:t>
            </a:r>
          </a:p>
          <a:p>
            <a:pPr algn="ctr"/>
            <a:r>
              <a:rPr lang="ru-RU" sz="2800" dirty="0" smtClean="0">
                <a:latin typeface="Tahoma" pitchFamily="34" charset="0"/>
                <a:ea typeface="Tahoma" pitchFamily="34" charset="0"/>
                <a:cs typeface="Tahoma" pitchFamily="34" charset="0"/>
              </a:rPr>
              <a:t>«Мой день».</a:t>
            </a:r>
            <a:endParaRPr lang="ru-RU" sz="28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en-US" sz="3100" b="1" cap="none" dirty="0" smtClean="0">
                <a:solidFill>
                  <a:srgbClr val="C00000"/>
                </a:solidFill>
                <a:latin typeface="Tahoma" pitchFamily="34" charset="0"/>
                <a:ea typeface="Tahoma" pitchFamily="34" charset="0"/>
                <a:cs typeface="Tahoma" pitchFamily="34" charset="0"/>
              </a:rPr>
              <a:t>I. </a:t>
            </a:r>
            <a:r>
              <a:rPr lang="ru-RU" sz="3100" b="1" cap="none" dirty="0" smtClean="0">
                <a:solidFill>
                  <a:srgbClr val="C00000"/>
                </a:solidFill>
                <a:latin typeface="Tahoma" pitchFamily="34" charset="0"/>
                <a:ea typeface="Tahoma" pitchFamily="34" charset="0"/>
                <a:cs typeface="Tahoma" pitchFamily="34" charset="0"/>
              </a:rPr>
              <a:t>Выпиши лишнее слово.</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a:buNone/>
            </a:pPr>
            <a:r>
              <a:rPr lang="en-US" sz="2800" dirty="0" smtClean="0">
                <a:latin typeface="Tahoma" pitchFamily="34" charset="0"/>
                <a:ea typeface="Tahoma" pitchFamily="34" charset="0"/>
                <a:cs typeface="Tahoma" pitchFamily="34" charset="0"/>
              </a:rPr>
              <a:t>1. pencil case, ruler, chair, pen.</a:t>
            </a:r>
          </a:p>
          <a:p>
            <a:pPr>
              <a:buNone/>
            </a:pPr>
            <a:r>
              <a:rPr lang="en-US" sz="2800" dirty="0" smtClean="0">
                <a:latin typeface="Tahoma" pitchFamily="34" charset="0"/>
                <a:ea typeface="Tahoma" pitchFamily="34" charset="0"/>
                <a:cs typeface="Tahoma" pitchFamily="34" charset="0"/>
              </a:rPr>
              <a:t>2. juice, milk, meat, water.</a:t>
            </a:r>
          </a:p>
          <a:p>
            <a:pPr>
              <a:buNone/>
            </a:pPr>
            <a:r>
              <a:rPr lang="en-US" sz="2800" dirty="0" smtClean="0">
                <a:latin typeface="Tahoma" pitchFamily="34" charset="0"/>
                <a:ea typeface="Tahoma" pitchFamily="34" charset="0"/>
                <a:cs typeface="Tahoma" pitchFamily="34" charset="0"/>
              </a:rPr>
              <a:t>3. evening, going, morning, afternoon.</a:t>
            </a:r>
          </a:p>
          <a:p>
            <a:pPr>
              <a:buNone/>
            </a:pPr>
            <a:r>
              <a:rPr lang="en-US" sz="2800" dirty="0" smtClean="0">
                <a:latin typeface="Tahoma" pitchFamily="34" charset="0"/>
                <a:ea typeface="Tahoma" pitchFamily="34" charset="0"/>
                <a:cs typeface="Tahoma" pitchFamily="34" charset="0"/>
              </a:rPr>
              <a:t>4. riding, driving, soccer, painting.</a:t>
            </a:r>
          </a:p>
          <a:p>
            <a:pPr marL="342900" lvl="2" indent="-342900">
              <a:buNone/>
            </a:pPr>
            <a:r>
              <a:rPr lang="en-US" sz="2800" dirty="0" smtClean="0">
                <a:latin typeface="Tahoma" pitchFamily="34" charset="0"/>
                <a:ea typeface="Tahoma" pitchFamily="34" charset="0"/>
                <a:cs typeface="Tahoma" pitchFamily="34" charset="0"/>
              </a:rPr>
              <a:t>5. </a:t>
            </a:r>
            <a:r>
              <a:rPr lang="en-US" sz="2800" dirty="0" smtClean="0"/>
              <a:t>next to, behind, what, in front of</a:t>
            </a:r>
            <a:endParaRPr lang="ru-RU" sz="2800" dirty="0" smtClean="0"/>
          </a:p>
          <a:p>
            <a:pPr>
              <a:buNone/>
            </a:pPr>
            <a:endParaRPr lang="ru-RU"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l" rtl="0">
              <a:spcBef>
                <a:spcPct val="0"/>
              </a:spcBef>
            </a:pPr>
            <a:r>
              <a:rPr lang="en-US" sz="2800" b="1" dirty="0" smtClean="0">
                <a:solidFill>
                  <a:srgbClr val="C00000"/>
                </a:solidFill>
                <a:latin typeface="Tahoma" pitchFamily="34" charset="0"/>
                <a:ea typeface="Tahoma" pitchFamily="34" charset="0"/>
                <a:cs typeface="Tahoma" pitchFamily="34" charset="0"/>
              </a:rPr>
              <a:t>II. Выбери </a:t>
            </a:r>
            <a:r>
              <a:rPr lang="en-US" sz="2800" b="1" dirty="0">
                <a:solidFill>
                  <a:srgbClr val="C00000"/>
                </a:solidFill>
                <a:latin typeface="Tahoma" pitchFamily="34" charset="0"/>
                <a:ea typeface="Tahoma" pitchFamily="34" charset="0"/>
                <a:cs typeface="Tahoma" pitchFamily="34" charset="0"/>
              </a:rPr>
              <a:t>правильный </a:t>
            </a:r>
            <a:r>
              <a:rPr lang="ru-RU" sz="2800" b="1" dirty="0" smtClean="0">
                <a:solidFill>
                  <a:srgbClr val="C00000"/>
                </a:solidFill>
                <a:latin typeface="Tahoma" pitchFamily="34" charset="0"/>
                <a:ea typeface="Tahoma" pitchFamily="34" charset="0"/>
                <a:cs typeface="Tahoma" pitchFamily="34" charset="0"/>
              </a:rPr>
              <a:t>вариант </a:t>
            </a:r>
            <a:r>
              <a:rPr lang="en-US" sz="2800" b="1" dirty="0" smtClean="0">
                <a:solidFill>
                  <a:srgbClr val="C00000"/>
                </a:solidFill>
                <a:latin typeface="Tahoma" pitchFamily="34" charset="0"/>
                <a:ea typeface="Tahoma" pitchFamily="34" charset="0"/>
                <a:cs typeface="Tahoma" pitchFamily="34" charset="0"/>
              </a:rPr>
              <a:t>ответ</a:t>
            </a:r>
            <a:r>
              <a:rPr lang="ru-RU" sz="2800" b="1" dirty="0" smtClean="0">
                <a:solidFill>
                  <a:srgbClr val="C00000"/>
                </a:solidFill>
                <a:latin typeface="Tahoma" pitchFamily="34" charset="0"/>
                <a:ea typeface="Tahoma" pitchFamily="34" charset="0"/>
                <a:cs typeface="Tahoma" pitchFamily="34" charset="0"/>
              </a:rPr>
              <a:t>а.</a:t>
            </a:r>
            <a:r>
              <a:rPr lang="ru-RU" sz="1600" dirty="0"/>
              <a:t/>
            </a:r>
            <a:br>
              <a:rPr lang="ru-RU" sz="1600" dirty="0"/>
            </a:br>
            <a:endParaRPr lang="ru-RU" dirty="0"/>
          </a:p>
        </p:txBody>
      </p:sp>
      <p:sp>
        <p:nvSpPr>
          <p:cNvPr id="3" name="Содержимое 2"/>
          <p:cNvSpPr>
            <a:spLocks noGrp="1"/>
          </p:cNvSpPr>
          <p:nvPr>
            <p:ph idx="1"/>
          </p:nvPr>
        </p:nvSpPr>
        <p:spPr>
          <a:xfrm>
            <a:off x="304800" y="1554162"/>
            <a:ext cx="8686800" cy="5089548"/>
          </a:xfrm>
        </p:spPr>
        <p:txBody>
          <a:bodyPr>
            <a:normAutofit/>
          </a:bodyPr>
          <a:lstStyle/>
          <a:p>
            <a:pPr marL="457200" indent="-457200">
              <a:buNone/>
            </a:pPr>
            <a:r>
              <a:rPr lang="en-US" sz="2400" dirty="0" smtClean="0">
                <a:latin typeface="Tahoma" pitchFamily="34" charset="0"/>
                <a:ea typeface="Tahoma" pitchFamily="34" charset="0"/>
                <a:cs typeface="Tahoma" pitchFamily="34" charset="0"/>
              </a:rPr>
              <a:t>1. _____ grandpa is kind.</a:t>
            </a:r>
          </a:p>
          <a:p>
            <a:pPr marL="457200" indent="-457200">
              <a:buNone/>
            </a:pPr>
            <a:r>
              <a:rPr lang="en-US" sz="2400" dirty="0" smtClean="0">
                <a:latin typeface="Tahoma" pitchFamily="34" charset="0"/>
                <a:ea typeface="Tahoma" pitchFamily="34" charset="0"/>
                <a:cs typeface="Tahoma" pitchFamily="34" charset="0"/>
              </a:rPr>
              <a:t> a) I              b) We            c) My</a:t>
            </a:r>
          </a:p>
          <a:p>
            <a:pPr marL="457200" indent="-457200">
              <a:buNone/>
            </a:pPr>
            <a:r>
              <a:rPr lang="en-US" sz="2400" dirty="0" smtClean="0">
                <a:latin typeface="Tahoma" pitchFamily="34" charset="0"/>
                <a:ea typeface="Tahoma" pitchFamily="34" charset="0"/>
                <a:cs typeface="Tahoma" pitchFamily="34" charset="0"/>
              </a:rPr>
              <a:t>2. Kate has got _____ biscuits.</a:t>
            </a:r>
          </a:p>
          <a:p>
            <a:pPr marL="457200" indent="-457200">
              <a:buNone/>
            </a:pPr>
            <a:r>
              <a:rPr lang="en-US" sz="2400" dirty="0" smtClean="0">
                <a:latin typeface="Tahoma" pitchFamily="34" charset="0"/>
                <a:ea typeface="Tahoma" pitchFamily="34" charset="0"/>
                <a:cs typeface="Tahoma" pitchFamily="34" charset="0"/>
              </a:rPr>
              <a:t>a) some         b) any           c) a</a:t>
            </a:r>
          </a:p>
          <a:p>
            <a:pPr marL="457200" indent="-457200">
              <a:buNone/>
            </a:pPr>
            <a:r>
              <a:rPr lang="en-US" sz="2400" dirty="0" smtClean="0">
                <a:latin typeface="Tahoma" pitchFamily="34" charset="0"/>
                <a:ea typeface="Tahoma" pitchFamily="34" charset="0"/>
                <a:cs typeface="Tahoma" pitchFamily="34" charset="0"/>
              </a:rPr>
              <a:t>3. Mike and Jack _____ TV at the moment.</a:t>
            </a:r>
          </a:p>
          <a:p>
            <a:pPr marL="457200" indent="-457200">
              <a:buNone/>
            </a:pPr>
            <a:r>
              <a:rPr lang="en-US" sz="2400" dirty="0" smtClean="0">
                <a:latin typeface="Tahoma" pitchFamily="34" charset="0"/>
                <a:ea typeface="Tahoma" pitchFamily="34" charset="0"/>
                <a:cs typeface="Tahoma" pitchFamily="34" charset="0"/>
              </a:rPr>
              <a:t>a) is watching        b)am watching         c)are watching</a:t>
            </a:r>
          </a:p>
          <a:p>
            <a:pPr marL="457200" indent="-457200">
              <a:buNone/>
            </a:pPr>
            <a:r>
              <a:rPr lang="en-US" sz="2400" dirty="0" smtClean="0">
                <a:latin typeface="Tahoma" pitchFamily="34" charset="0"/>
                <a:ea typeface="Tahoma" pitchFamily="34" charset="0"/>
                <a:cs typeface="Tahoma" pitchFamily="34" charset="0"/>
              </a:rPr>
              <a:t>4. All the _____ in the class have got new books.</a:t>
            </a:r>
          </a:p>
          <a:p>
            <a:pPr marL="457200" indent="-457200">
              <a:buNone/>
            </a:pPr>
            <a:r>
              <a:rPr lang="en-US" sz="2400" dirty="0" smtClean="0">
                <a:latin typeface="Tahoma" pitchFamily="34" charset="0"/>
                <a:ea typeface="Tahoma" pitchFamily="34" charset="0"/>
                <a:cs typeface="Tahoma" pitchFamily="34" charset="0"/>
              </a:rPr>
              <a:t>a)</a:t>
            </a:r>
            <a:r>
              <a:rPr lang="en-US" sz="2400" dirty="0" err="1" smtClean="0">
                <a:latin typeface="Tahoma" pitchFamily="34" charset="0"/>
                <a:ea typeface="Tahoma" pitchFamily="34" charset="0"/>
                <a:cs typeface="Tahoma" pitchFamily="34" charset="0"/>
              </a:rPr>
              <a:t>childs</a:t>
            </a:r>
            <a:r>
              <a:rPr lang="en-US" sz="2400" dirty="0" smtClean="0">
                <a:latin typeface="Tahoma" pitchFamily="34" charset="0"/>
                <a:ea typeface="Tahoma" pitchFamily="34" charset="0"/>
                <a:cs typeface="Tahoma" pitchFamily="34" charset="0"/>
              </a:rPr>
              <a:t>             b)children            c)child</a:t>
            </a:r>
          </a:p>
          <a:p>
            <a:pPr marL="457200" indent="-457200">
              <a:buNone/>
            </a:pPr>
            <a:r>
              <a:rPr lang="en-US" sz="2400" dirty="0" smtClean="0">
                <a:latin typeface="Tahoma" pitchFamily="34" charset="0"/>
                <a:ea typeface="Tahoma" pitchFamily="34" charset="0"/>
                <a:cs typeface="Tahoma" pitchFamily="34" charset="0"/>
              </a:rPr>
              <a:t>5. My sister ____ drink orange juice every day.</a:t>
            </a:r>
          </a:p>
          <a:p>
            <a:pPr marL="457200" indent="-457200">
              <a:buNone/>
            </a:pPr>
            <a:r>
              <a:rPr lang="en-US" sz="2400" dirty="0" smtClean="0">
                <a:latin typeface="Tahoma" pitchFamily="34" charset="0"/>
                <a:ea typeface="Tahoma" pitchFamily="34" charset="0"/>
                <a:cs typeface="Tahoma" pitchFamily="34" charset="0"/>
              </a:rPr>
              <a:t>a)don’t              b) doesn’t            c) does</a:t>
            </a:r>
            <a:endParaRPr lang="ru-RU"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b="1" cap="none" dirty="0" smtClean="0">
                <a:solidFill>
                  <a:srgbClr val="C00000"/>
                </a:solidFill>
                <a:latin typeface="Tahoma" pitchFamily="34" charset="0"/>
                <a:ea typeface="Tahoma" pitchFamily="34" charset="0"/>
                <a:cs typeface="Tahoma" pitchFamily="34" charset="0"/>
              </a:rPr>
              <a:t>III. </a:t>
            </a:r>
            <a:r>
              <a:rPr lang="ru-RU" sz="2400" b="1" cap="none" dirty="0" smtClean="0">
                <a:solidFill>
                  <a:srgbClr val="C00000"/>
                </a:solidFill>
                <a:latin typeface="Tahoma" pitchFamily="34" charset="0"/>
                <a:ea typeface="Tahoma" pitchFamily="34" charset="0"/>
                <a:cs typeface="Tahoma" pitchFamily="34" charset="0"/>
              </a:rPr>
              <a:t>Прочитай текст. Отметь утверждения верные </a:t>
            </a:r>
            <a:r>
              <a:rPr lang="en-US" sz="2400" b="1" u="sng" cap="none" dirty="0" smtClean="0">
                <a:solidFill>
                  <a:srgbClr val="C00000"/>
                </a:solidFill>
                <a:latin typeface="Tahoma" pitchFamily="34" charset="0"/>
                <a:ea typeface="Tahoma" pitchFamily="34" charset="0"/>
                <a:cs typeface="Tahoma" pitchFamily="34" charset="0"/>
              </a:rPr>
              <a:t>True</a:t>
            </a:r>
            <a:r>
              <a:rPr lang="ru-RU" sz="2400" b="1" cap="none" dirty="0" smtClean="0">
                <a:solidFill>
                  <a:srgbClr val="C00000"/>
                </a:solidFill>
                <a:latin typeface="Tahoma" pitchFamily="34" charset="0"/>
                <a:ea typeface="Tahoma" pitchFamily="34" charset="0"/>
                <a:cs typeface="Tahoma" pitchFamily="34" charset="0"/>
              </a:rPr>
              <a:t> и неверные </a:t>
            </a:r>
            <a:r>
              <a:rPr lang="en-US" sz="2400" b="1" u="sng" cap="none" dirty="0" smtClean="0">
                <a:solidFill>
                  <a:srgbClr val="C00000"/>
                </a:solidFill>
                <a:latin typeface="Tahoma" pitchFamily="34" charset="0"/>
                <a:ea typeface="Tahoma" pitchFamily="34" charset="0"/>
                <a:cs typeface="Tahoma" pitchFamily="34" charset="0"/>
              </a:rPr>
              <a:t>False</a:t>
            </a:r>
            <a:r>
              <a:rPr lang="ru-RU" sz="2400" b="1" cap="none" dirty="0" smtClean="0">
                <a:solidFill>
                  <a:srgbClr val="C00000"/>
                </a:solidFill>
                <a:latin typeface="Tahoma" pitchFamily="34" charset="0"/>
                <a:ea typeface="Tahoma" pitchFamily="34" charset="0"/>
                <a:cs typeface="Tahoma" pitchFamily="34" charset="0"/>
              </a:rPr>
              <a:t>.</a:t>
            </a:r>
            <a:endParaRPr lang="ru-RU" sz="2400" b="1" cap="none" dirty="0">
              <a:solidFill>
                <a:srgbClr val="C00000"/>
              </a:solidFill>
              <a:latin typeface="Tahoma" pitchFamily="34" charset="0"/>
              <a:ea typeface="Tahoma" pitchFamily="34" charset="0"/>
              <a:cs typeface="Tahoma" pitchFamily="34" charset="0"/>
            </a:endParaRPr>
          </a:p>
        </p:txBody>
      </p:sp>
      <p:sp>
        <p:nvSpPr>
          <p:cNvPr id="3" name="Содержимое 2"/>
          <p:cNvSpPr>
            <a:spLocks noGrp="1"/>
          </p:cNvSpPr>
          <p:nvPr>
            <p:ph idx="1"/>
          </p:nvPr>
        </p:nvSpPr>
        <p:spPr>
          <a:xfrm>
            <a:off x="304800" y="1428736"/>
            <a:ext cx="8686800" cy="5214974"/>
          </a:xfrm>
        </p:spPr>
        <p:txBody>
          <a:bodyPr>
            <a:normAutofit/>
          </a:bodyPr>
          <a:lstStyle/>
          <a:p>
            <a:pPr marL="0" indent="360363">
              <a:buNone/>
            </a:pPr>
            <a:r>
              <a:rPr lang="en-US" sz="2400" dirty="0" smtClean="0">
                <a:latin typeface="Tahoma" pitchFamily="34" charset="0"/>
                <a:ea typeface="Tahoma" pitchFamily="34" charset="0"/>
                <a:cs typeface="Tahoma" pitchFamily="34" charset="0"/>
              </a:rPr>
              <a:t>Tom is a nice Russian boy. He is ten. He doesn’t like to watch TV, but he likes to read books. Tom likes to go to school. His favorite subject is PE. Max has  got a bike. He likes to go to the park and ride a bike there. Tom likes to visit his uncle. He visits his uncle on Sundays. They play and fly a kite. Tom likes to eat. His favorite food is sausages. He doesn’t like soup.</a:t>
            </a:r>
          </a:p>
          <a:p>
            <a:pPr lvl="0">
              <a:buNone/>
            </a:pPr>
            <a:r>
              <a:rPr lang="en-US" sz="2400" dirty="0" smtClean="0"/>
              <a:t>1. Tom is from Britain. </a:t>
            </a:r>
            <a:endParaRPr lang="ru-RU" sz="2400" dirty="0" smtClean="0"/>
          </a:p>
          <a:p>
            <a:pPr lvl="0">
              <a:buNone/>
            </a:pPr>
            <a:r>
              <a:rPr lang="en-US" sz="2400" dirty="0" smtClean="0"/>
              <a:t>2. Tom is 10.</a:t>
            </a:r>
            <a:endParaRPr lang="ru-RU" sz="2400" dirty="0" smtClean="0"/>
          </a:p>
          <a:p>
            <a:pPr lvl="0">
              <a:buNone/>
            </a:pPr>
            <a:r>
              <a:rPr lang="en-US" sz="2400" dirty="0" smtClean="0"/>
              <a:t>3. Tom likes to watch TV. </a:t>
            </a:r>
            <a:endParaRPr lang="ru-RU" sz="2400" dirty="0" smtClean="0"/>
          </a:p>
          <a:p>
            <a:pPr lvl="0">
              <a:buNone/>
            </a:pPr>
            <a:r>
              <a:rPr lang="en-US" sz="2400" dirty="0" smtClean="0"/>
              <a:t>4. Tom visits his uncle on Fridays. </a:t>
            </a:r>
            <a:endParaRPr lang="ru-RU" sz="2400" dirty="0" smtClean="0"/>
          </a:p>
          <a:p>
            <a:pPr>
              <a:buNone/>
            </a:pPr>
            <a:r>
              <a:rPr lang="en-US" sz="2400" dirty="0" smtClean="0"/>
              <a:t>5. They fly a kite.</a:t>
            </a:r>
            <a:endParaRPr lang="ru-RU"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428604"/>
            <a:ext cx="8686800" cy="5651521"/>
          </a:xfrm>
        </p:spPr>
        <p:txBody>
          <a:bodyPr/>
          <a:lstStyle/>
          <a:p>
            <a:pPr>
              <a:buNone/>
            </a:pPr>
            <a:r>
              <a:rPr lang="en-US" sz="2800" b="1" dirty="0" smtClean="0">
                <a:solidFill>
                  <a:srgbClr val="C00000"/>
                </a:solidFill>
                <a:latin typeface="Tahoma" pitchFamily="34" charset="0"/>
                <a:ea typeface="Tahoma" pitchFamily="34" charset="0"/>
                <a:cs typeface="Tahoma" pitchFamily="34" charset="0"/>
              </a:rPr>
              <a:t>IV*</a:t>
            </a:r>
            <a:r>
              <a:rPr lang="ru-RU" sz="2800" b="1" dirty="0" smtClean="0">
                <a:solidFill>
                  <a:srgbClr val="C00000"/>
                </a:solidFill>
                <a:latin typeface="Tahoma" pitchFamily="34" charset="0"/>
                <a:ea typeface="Tahoma" pitchFamily="34" charset="0"/>
                <a:cs typeface="Tahoma" pitchFamily="34" charset="0"/>
              </a:rPr>
              <a:t>.Опиши какие глаза, уши, нос, голова, лапы, хвост, тело у твоего питомца, что он умеет и не умеет делать</a:t>
            </a:r>
            <a:r>
              <a:rPr lang="ru-RU" sz="2800" dirty="0" smtClean="0">
                <a:solidFill>
                  <a:srgbClr val="C00000"/>
                </a:solidFill>
                <a:latin typeface="Tahoma" pitchFamily="34" charset="0"/>
                <a:ea typeface="Tahoma" pitchFamily="34" charset="0"/>
                <a:cs typeface="Tahoma" pitchFamily="34" charset="0"/>
              </a:rPr>
              <a:t>.</a:t>
            </a:r>
          </a:p>
          <a:p>
            <a:pPr>
              <a:buNone/>
            </a:pPr>
            <a:endParaRPr lang="ru-RU" sz="2800" dirty="0" smtClean="0">
              <a:solidFill>
                <a:srgbClr val="C00000"/>
              </a:solidFill>
              <a:latin typeface="Tahoma" pitchFamily="34" charset="0"/>
              <a:ea typeface="Tahoma" pitchFamily="34" charset="0"/>
              <a:cs typeface="Tahoma" pitchFamily="34" charset="0"/>
            </a:endParaRPr>
          </a:p>
          <a:p>
            <a:pPr algn="ctr">
              <a:buNone/>
            </a:pPr>
            <a:endParaRPr lang="ru-RU" sz="2800" dirty="0" smtClean="0">
              <a:solidFill>
                <a:srgbClr val="C00000"/>
              </a:solidFill>
              <a:latin typeface="Tahoma" pitchFamily="34" charset="0"/>
              <a:ea typeface="Tahoma" pitchFamily="34" charset="0"/>
              <a:cs typeface="Tahoma" pitchFamily="34" charset="0"/>
            </a:endParaRPr>
          </a:p>
          <a:p>
            <a:pPr algn="ctr">
              <a:buNone/>
            </a:pPr>
            <a:endParaRPr lang="ru-RU" sz="2800" dirty="0" smtClean="0">
              <a:solidFill>
                <a:srgbClr val="C00000"/>
              </a:solidFill>
              <a:latin typeface="Tahoma" pitchFamily="34" charset="0"/>
              <a:ea typeface="Tahoma" pitchFamily="34" charset="0"/>
              <a:cs typeface="Tahoma" pitchFamily="34" charset="0"/>
            </a:endParaRPr>
          </a:p>
          <a:p>
            <a:pPr algn="ctr">
              <a:buNone/>
            </a:pPr>
            <a:r>
              <a:rPr lang="ru-RU" sz="2800" dirty="0" smtClean="0">
                <a:solidFill>
                  <a:srgbClr val="C00000"/>
                </a:solidFill>
                <a:latin typeface="Tahoma" pitchFamily="34" charset="0"/>
                <a:ea typeface="Tahoma" pitchFamily="34" charset="0"/>
                <a:cs typeface="Tahoma" pitchFamily="34" charset="0"/>
              </a:rPr>
              <a:t>Домашнее задание:</a:t>
            </a:r>
          </a:p>
          <a:p>
            <a:pPr indent="17463">
              <a:buNone/>
            </a:pPr>
            <a:r>
              <a:rPr lang="ru-RU" sz="2800" dirty="0" smtClean="0">
                <a:solidFill>
                  <a:schemeClr val="tx1"/>
                </a:solidFill>
                <a:latin typeface="Tahoma" pitchFamily="34" charset="0"/>
                <a:ea typeface="Tahoma" pitchFamily="34" charset="0"/>
                <a:cs typeface="Tahoma" pitchFamily="34" charset="0"/>
              </a:rPr>
              <a:t>Выполните все задания и отправьте своему учителю.</a:t>
            </a:r>
          </a:p>
          <a:p>
            <a:pPr algn="ctr">
              <a:buNone/>
            </a:pPr>
            <a:endParaRPr lang="ru-RU" sz="2800" dirty="0" smtClean="0">
              <a:solidFill>
                <a:srgbClr val="C00000"/>
              </a:solidFill>
              <a:latin typeface="Tahoma" pitchFamily="34" charset="0"/>
              <a:ea typeface="Tahoma" pitchFamily="34" charset="0"/>
              <a:cs typeface="Tahoma" pitchFamily="34" charset="0"/>
            </a:endParaRPr>
          </a:p>
          <a:p>
            <a:pPr>
              <a:buNone/>
            </a:pP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lstStyle/>
          <a:p>
            <a:pPr algn="ctr">
              <a:buNone/>
            </a:pPr>
            <a:r>
              <a:rPr lang="ru-RU" b="1" dirty="0" smtClean="0">
                <a:solidFill>
                  <a:srgbClr val="FF0000"/>
                </a:solidFill>
                <a:latin typeface="Tahoma" pitchFamily="34" charset="0"/>
                <a:ea typeface="Tahoma" pitchFamily="34" charset="0"/>
                <a:cs typeface="Tahoma" pitchFamily="34" charset="0"/>
              </a:rPr>
              <a:t>Адреса учителей</a:t>
            </a:r>
          </a:p>
          <a:p>
            <a:pPr>
              <a:buNone/>
            </a:pPr>
            <a:endParaRPr lang="ru-RU" dirty="0">
              <a:solidFill>
                <a:srgbClr val="FF0000"/>
              </a:solidFill>
              <a:latin typeface="Tahoma" pitchFamily="34" charset="0"/>
              <a:ea typeface="Tahoma" pitchFamily="34" charset="0"/>
              <a:cs typeface="Tahoma" pitchFamily="34" charset="0"/>
            </a:endParaRPr>
          </a:p>
        </p:txBody>
      </p:sp>
      <p:graphicFrame>
        <p:nvGraphicFramePr>
          <p:cNvPr id="4" name="Таблица 3"/>
          <p:cNvGraphicFramePr>
            <a:graphicFrameLocks noGrp="1"/>
          </p:cNvGraphicFramePr>
          <p:nvPr/>
        </p:nvGraphicFramePr>
        <p:xfrm>
          <a:off x="571471" y="1357297"/>
          <a:ext cx="8143932" cy="5286412"/>
        </p:xfrm>
        <a:graphic>
          <a:graphicData uri="http://schemas.openxmlformats.org/drawingml/2006/table">
            <a:tbl>
              <a:tblPr firstRow="1" bandRow="1">
                <a:tableStyleId>{93296810-A885-4BE3-A3E7-6D5BEEA58F35}</a:tableStyleId>
              </a:tblPr>
              <a:tblGrid>
                <a:gridCol w="2714644"/>
                <a:gridCol w="2714644"/>
                <a:gridCol w="2714644"/>
              </a:tblGrid>
              <a:tr h="1395612">
                <a:tc>
                  <a:txBody>
                    <a:bodyPr/>
                    <a:lstStyle/>
                    <a:p>
                      <a:pPr algn="ctr"/>
                      <a:r>
                        <a:rPr lang="ru-RU" sz="2000" dirty="0" smtClean="0">
                          <a:latin typeface="Tahoma" pitchFamily="34" charset="0"/>
                          <a:ea typeface="Tahoma" pitchFamily="34" charset="0"/>
                          <a:cs typeface="Tahoma" pitchFamily="34" charset="0"/>
                        </a:rPr>
                        <a:t>ФИО учителя</a:t>
                      </a:r>
                      <a:endParaRPr lang="ru-RU" sz="2000" dirty="0">
                        <a:latin typeface="Tahoma" pitchFamily="34" charset="0"/>
                        <a:ea typeface="Tahoma" pitchFamily="34" charset="0"/>
                        <a:cs typeface="Tahoma" pitchFamily="34" charset="0"/>
                      </a:endParaRPr>
                    </a:p>
                  </a:txBody>
                  <a:tcPr/>
                </a:tc>
                <a:tc>
                  <a:txBody>
                    <a:bodyPr/>
                    <a:lstStyle/>
                    <a:p>
                      <a:pPr algn="ctr"/>
                      <a:r>
                        <a:rPr lang="ru-RU" sz="2000" dirty="0" smtClean="0">
                          <a:latin typeface="Tahoma" pitchFamily="34" charset="0"/>
                          <a:ea typeface="Tahoma" pitchFamily="34" charset="0"/>
                          <a:cs typeface="Tahoma" pitchFamily="34" charset="0"/>
                        </a:rPr>
                        <a:t>Адрес электронной почты</a:t>
                      </a:r>
                      <a:endParaRPr lang="ru-RU" sz="2000" dirty="0">
                        <a:latin typeface="Tahoma" pitchFamily="34" charset="0"/>
                        <a:ea typeface="Tahoma" pitchFamily="34" charset="0"/>
                        <a:cs typeface="Tahoma" pitchFamily="34" charset="0"/>
                      </a:endParaRPr>
                    </a:p>
                  </a:txBody>
                  <a:tcPr/>
                </a:tc>
                <a:tc>
                  <a:txBody>
                    <a:bodyPr/>
                    <a:lstStyle/>
                    <a:p>
                      <a:pPr algn="ctr"/>
                      <a:r>
                        <a:rPr lang="ru-RU" sz="2000" dirty="0" smtClean="0">
                          <a:latin typeface="Tahoma" pitchFamily="34" charset="0"/>
                          <a:ea typeface="Tahoma" pitchFamily="34" charset="0"/>
                          <a:cs typeface="Tahoma" pitchFamily="34" charset="0"/>
                        </a:rPr>
                        <a:t>Номер телефона (</a:t>
                      </a:r>
                      <a:r>
                        <a:rPr lang="en-US" sz="2000" dirty="0" smtClean="0">
                          <a:latin typeface="Tahoma" pitchFamily="34" charset="0"/>
                          <a:ea typeface="Tahoma" pitchFamily="34" charset="0"/>
                          <a:cs typeface="Tahoma" pitchFamily="34" charset="0"/>
                        </a:rPr>
                        <a:t>Whatsapp</a:t>
                      </a:r>
                      <a:r>
                        <a:rPr lang="ru-RU" sz="2000" dirty="0" smtClean="0">
                          <a:latin typeface="Tahoma" pitchFamily="34" charset="0"/>
                          <a:ea typeface="Tahoma" pitchFamily="34" charset="0"/>
                          <a:cs typeface="Tahoma" pitchFamily="34" charset="0"/>
                        </a:rPr>
                        <a:t>)</a:t>
                      </a:r>
                      <a:endParaRPr lang="ru-RU" sz="2000" dirty="0">
                        <a:latin typeface="Tahoma" pitchFamily="34" charset="0"/>
                        <a:ea typeface="Tahoma" pitchFamily="34" charset="0"/>
                        <a:cs typeface="Tahoma" pitchFamily="34" charset="0"/>
                      </a:endParaRPr>
                    </a:p>
                  </a:txBody>
                  <a:tcPr/>
                </a:tc>
              </a:tr>
              <a:tr h="972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dirty="0" err="1" smtClean="0">
                          <a:latin typeface="Tahoma" pitchFamily="34" charset="0"/>
                          <a:ea typeface="Tahoma" pitchFamily="34" charset="0"/>
                          <a:cs typeface="Tahoma" pitchFamily="34" charset="0"/>
                        </a:rPr>
                        <a:t>Шаймарданова</a:t>
                      </a:r>
                      <a:r>
                        <a:rPr lang="ru-RU" sz="2000" dirty="0" smtClean="0">
                          <a:latin typeface="Tahoma" pitchFamily="34" charset="0"/>
                          <a:ea typeface="Tahoma" pitchFamily="34" charset="0"/>
                          <a:cs typeface="Tahoma" pitchFamily="34" charset="0"/>
                        </a:rPr>
                        <a:t> </a:t>
                      </a:r>
                      <a:r>
                        <a:rPr lang="ru-RU" sz="2000" dirty="0" err="1" smtClean="0">
                          <a:latin typeface="Tahoma" pitchFamily="34" charset="0"/>
                          <a:ea typeface="Tahoma" pitchFamily="34" charset="0"/>
                          <a:cs typeface="Tahoma" pitchFamily="34" charset="0"/>
                        </a:rPr>
                        <a:t>Гульшат</a:t>
                      </a:r>
                      <a:r>
                        <a:rPr lang="ru-RU" sz="2000" dirty="0" smtClean="0">
                          <a:latin typeface="Tahoma" pitchFamily="34" charset="0"/>
                          <a:ea typeface="Tahoma" pitchFamily="34" charset="0"/>
                          <a:cs typeface="Tahoma" pitchFamily="34" charset="0"/>
                        </a:rPr>
                        <a:t> </a:t>
                      </a:r>
                      <a:r>
                        <a:rPr lang="ru-RU" sz="2000" dirty="0" err="1" smtClean="0">
                          <a:latin typeface="Tahoma" pitchFamily="34" charset="0"/>
                          <a:ea typeface="Tahoma" pitchFamily="34" charset="0"/>
                          <a:cs typeface="Tahoma" pitchFamily="34" charset="0"/>
                        </a:rPr>
                        <a:t>Ришатовна</a:t>
                      </a:r>
                      <a:endParaRPr lang="ru-RU" sz="2000" dirty="0">
                        <a:latin typeface="Tahoma" pitchFamily="34" charset="0"/>
                        <a:ea typeface="Tahoma" pitchFamily="34" charset="0"/>
                        <a:cs typeface="Tahoma" pitchFamily="34" charset="0"/>
                      </a:endParaRPr>
                    </a:p>
                  </a:txBody>
                  <a:tcPr/>
                </a:tc>
                <a:tc>
                  <a:txBody>
                    <a:bodyPr/>
                    <a:lstStyle/>
                    <a:p>
                      <a:pPr algn="ctr"/>
                      <a:r>
                        <a:rPr lang="en-US" sz="2000" dirty="0" smtClean="0">
                          <a:solidFill>
                            <a:schemeClr val="tx1"/>
                          </a:solidFill>
                          <a:latin typeface="Tahoma" pitchFamily="34" charset="0"/>
                          <a:ea typeface="Tahoma" pitchFamily="34" charset="0"/>
                          <a:cs typeface="Tahoma" pitchFamily="34" charset="0"/>
                        </a:rPr>
                        <a:t>espanol1606@mail.ru</a:t>
                      </a:r>
                      <a:endParaRPr lang="ru-RU" sz="2000" dirty="0">
                        <a:solidFill>
                          <a:schemeClr val="tx1"/>
                        </a:solidFill>
                        <a:latin typeface="Tahoma" pitchFamily="34" charset="0"/>
                        <a:ea typeface="Tahoma" pitchFamily="34" charset="0"/>
                        <a:cs typeface="Tahoma" pitchFamily="34" charset="0"/>
                      </a:endParaRPr>
                    </a:p>
                  </a:txBody>
                  <a:tcPr/>
                </a:tc>
                <a:tc>
                  <a:txBody>
                    <a:bodyPr/>
                    <a:lstStyle/>
                    <a:p>
                      <a:pPr algn="ctr"/>
                      <a:r>
                        <a:rPr lang="ru-RU" sz="2000" dirty="0" smtClean="0">
                          <a:latin typeface="Tahoma" pitchFamily="34" charset="0"/>
                          <a:ea typeface="Tahoma" pitchFamily="34" charset="0"/>
                          <a:cs typeface="Tahoma" pitchFamily="34" charset="0"/>
                        </a:rPr>
                        <a:t>89179372042 </a:t>
                      </a:r>
                      <a:endParaRPr lang="ru-RU" sz="2000" dirty="0">
                        <a:latin typeface="Tahoma" pitchFamily="34" charset="0"/>
                        <a:ea typeface="Tahoma" pitchFamily="34" charset="0"/>
                        <a:cs typeface="Tahoma" pitchFamily="34" charset="0"/>
                      </a:endParaRPr>
                    </a:p>
                  </a:txBody>
                  <a:tcPr/>
                </a:tc>
              </a:tr>
              <a:tr h="972700">
                <a:tc>
                  <a:txBody>
                    <a:bodyPr/>
                    <a:lstStyle/>
                    <a:p>
                      <a:r>
                        <a:rPr lang="ru-RU" sz="2000" dirty="0" smtClean="0">
                          <a:latin typeface="Tahoma" pitchFamily="34" charset="0"/>
                          <a:ea typeface="Tahoma" pitchFamily="34" charset="0"/>
                          <a:cs typeface="Tahoma" pitchFamily="34" charset="0"/>
                        </a:rPr>
                        <a:t>Мустафина </a:t>
                      </a:r>
                      <a:r>
                        <a:rPr lang="ru-RU" sz="2000" dirty="0" err="1" smtClean="0">
                          <a:latin typeface="Tahoma" pitchFamily="34" charset="0"/>
                          <a:ea typeface="Tahoma" pitchFamily="34" charset="0"/>
                          <a:cs typeface="Tahoma" pitchFamily="34" charset="0"/>
                        </a:rPr>
                        <a:t>Гульнира</a:t>
                      </a:r>
                      <a:r>
                        <a:rPr lang="ru-RU" sz="2000" dirty="0" smtClean="0">
                          <a:latin typeface="Tahoma" pitchFamily="34" charset="0"/>
                          <a:ea typeface="Tahoma" pitchFamily="34" charset="0"/>
                          <a:cs typeface="Tahoma" pitchFamily="34" charset="0"/>
                        </a:rPr>
                        <a:t> </a:t>
                      </a:r>
                      <a:r>
                        <a:rPr lang="ru-RU" sz="2000" dirty="0" err="1" smtClean="0">
                          <a:latin typeface="Tahoma" pitchFamily="34" charset="0"/>
                          <a:ea typeface="Tahoma" pitchFamily="34" charset="0"/>
                          <a:cs typeface="Tahoma" pitchFamily="34" charset="0"/>
                        </a:rPr>
                        <a:t>Наилевна</a:t>
                      </a:r>
                      <a:endParaRPr lang="ru-RU" sz="2000" dirty="0">
                        <a:latin typeface="Tahoma" pitchFamily="34" charset="0"/>
                        <a:ea typeface="Tahoma" pitchFamily="34" charset="0"/>
                        <a:cs typeface="Tahoma" pitchFamily="34" charset="0"/>
                      </a:endParaRPr>
                    </a:p>
                  </a:txBody>
                  <a:tcPr/>
                </a:tc>
                <a:tc>
                  <a:txBody>
                    <a:bodyPr/>
                    <a:lstStyle/>
                    <a:p>
                      <a:pPr algn="ctr"/>
                      <a:r>
                        <a:rPr lang="en-US" sz="2000" dirty="0" smtClean="0">
                          <a:solidFill>
                            <a:schemeClr val="tx1"/>
                          </a:solidFill>
                          <a:latin typeface="Tahoma" pitchFamily="34" charset="0"/>
                          <a:ea typeface="Tahoma" pitchFamily="34" charset="0"/>
                          <a:cs typeface="Tahoma" pitchFamily="34" charset="0"/>
                        </a:rPr>
                        <a:t>mustafina_nira@mail.ru</a:t>
                      </a:r>
                      <a:endParaRPr lang="ru-RU" sz="2000" dirty="0">
                        <a:solidFill>
                          <a:schemeClr val="tx1"/>
                        </a:solidFill>
                        <a:latin typeface="Tahoma" pitchFamily="34" charset="0"/>
                        <a:ea typeface="Tahoma" pitchFamily="34" charset="0"/>
                        <a:cs typeface="Tahoma" pitchFamily="34" charset="0"/>
                      </a:endParaRPr>
                    </a:p>
                  </a:txBody>
                  <a:tcPr/>
                </a:tc>
                <a:tc>
                  <a:txBody>
                    <a:bodyPr/>
                    <a:lstStyle/>
                    <a:p>
                      <a:pPr algn="ctr"/>
                      <a:r>
                        <a:rPr lang="ru-RU" sz="2000" dirty="0" smtClean="0">
                          <a:latin typeface="Tahoma" pitchFamily="34" charset="0"/>
                          <a:ea typeface="Tahoma" pitchFamily="34" charset="0"/>
                          <a:cs typeface="Tahoma" pitchFamily="34" charset="0"/>
                        </a:rPr>
                        <a:t>89656091266</a:t>
                      </a:r>
                      <a:endParaRPr lang="ru-RU" sz="2000" dirty="0">
                        <a:latin typeface="Tahoma" pitchFamily="34" charset="0"/>
                        <a:ea typeface="Tahoma" pitchFamily="34" charset="0"/>
                        <a:cs typeface="Tahoma" pitchFamily="34" charset="0"/>
                      </a:endParaRPr>
                    </a:p>
                  </a:txBody>
                  <a:tcPr/>
                </a:tc>
              </a:tr>
              <a:tr h="972700">
                <a:tc>
                  <a:txBody>
                    <a:bodyPr/>
                    <a:lstStyle/>
                    <a:p>
                      <a:r>
                        <a:rPr lang="ru-RU" sz="2000" dirty="0" err="1" smtClean="0">
                          <a:latin typeface="Tahoma" pitchFamily="34" charset="0"/>
                          <a:ea typeface="Tahoma" pitchFamily="34" charset="0"/>
                          <a:cs typeface="Tahoma" pitchFamily="34" charset="0"/>
                        </a:rPr>
                        <a:t>Гамбарова</a:t>
                      </a:r>
                      <a:r>
                        <a:rPr lang="ru-RU" sz="2000" dirty="0" smtClean="0">
                          <a:latin typeface="Tahoma" pitchFamily="34" charset="0"/>
                          <a:ea typeface="Tahoma" pitchFamily="34" charset="0"/>
                          <a:cs typeface="Tahoma" pitchFamily="34" charset="0"/>
                        </a:rPr>
                        <a:t> Лилия </a:t>
                      </a:r>
                      <a:r>
                        <a:rPr lang="ru-RU" sz="2000" dirty="0" err="1" smtClean="0">
                          <a:latin typeface="Tahoma" pitchFamily="34" charset="0"/>
                          <a:ea typeface="Tahoma" pitchFamily="34" charset="0"/>
                          <a:cs typeface="Tahoma" pitchFamily="34" charset="0"/>
                        </a:rPr>
                        <a:t>Талгатовна</a:t>
                      </a:r>
                      <a:endParaRPr lang="ru-RU" sz="2000" dirty="0">
                        <a:latin typeface="Tahoma" pitchFamily="34" charset="0"/>
                        <a:ea typeface="Tahoma" pitchFamily="34" charset="0"/>
                        <a:cs typeface="Tahoma" pitchFamily="34" charset="0"/>
                      </a:endParaRPr>
                    </a:p>
                  </a:txBody>
                  <a:tcPr/>
                </a:tc>
                <a:tc>
                  <a:txBody>
                    <a:bodyPr/>
                    <a:lstStyle/>
                    <a:p>
                      <a:pPr algn="ctr"/>
                      <a:r>
                        <a:rPr lang="en-US" sz="2000" dirty="0" smtClean="0">
                          <a:solidFill>
                            <a:schemeClr val="tx1"/>
                          </a:solidFill>
                          <a:latin typeface="Tahoma" pitchFamily="34" charset="0"/>
                          <a:ea typeface="Tahoma" pitchFamily="34" charset="0"/>
                          <a:cs typeface="Tahoma" pitchFamily="34" charset="0"/>
                        </a:rPr>
                        <a:t>sal_gamb17@mail.ru</a:t>
                      </a:r>
                      <a:endParaRPr lang="ru-RU" sz="2000" dirty="0">
                        <a:solidFill>
                          <a:schemeClr val="tx1"/>
                        </a:solidFill>
                        <a:latin typeface="Tahoma" pitchFamily="34" charset="0"/>
                        <a:ea typeface="Tahoma" pitchFamily="34" charset="0"/>
                        <a:cs typeface="Tahoma" pitchFamily="34" charset="0"/>
                      </a:endParaRPr>
                    </a:p>
                  </a:txBody>
                  <a:tcPr/>
                </a:tc>
                <a:tc>
                  <a:txBody>
                    <a:bodyPr/>
                    <a:lstStyle/>
                    <a:p>
                      <a:pPr algn="ctr"/>
                      <a:r>
                        <a:rPr lang="ru-RU" sz="2000" dirty="0" smtClean="0">
                          <a:latin typeface="Tahoma" pitchFamily="34" charset="0"/>
                          <a:ea typeface="Tahoma" pitchFamily="34" charset="0"/>
                          <a:cs typeface="Tahoma" pitchFamily="34" charset="0"/>
                        </a:rPr>
                        <a:t>89050381115</a:t>
                      </a:r>
                      <a:endParaRPr lang="ru-RU" sz="2000" dirty="0">
                        <a:latin typeface="Tahoma" pitchFamily="34" charset="0"/>
                        <a:ea typeface="Tahoma" pitchFamily="34" charset="0"/>
                        <a:cs typeface="Tahoma" pitchFamily="34" charset="0"/>
                      </a:endParaRPr>
                    </a:p>
                  </a:txBody>
                  <a:tcPr/>
                </a:tc>
              </a:tr>
              <a:tr h="972700">
                <a:tc>
                  <a:txBody>
                    <a:bodyPr/>
                    <a:lstStyle/>
                    <a:p>
                      <a:pPr algn="l"/>
                      <a:r>
                        <a:rPr lang="ru-RU" sz="2000" dirty="0" smtClean="0">
                          <a:latin typeface="Tahoma" pitchFamily="34" charset="0"/>
                          <a:ea typeface="Tahoma" pitchFamily="34" charset="0"/>
                          <a:cs typeface="Tahoma" pitchFamily="34" charset="0"/>
                        </a:rPr>
                        <a:t>Резванова Лариса </a:t>
                      </a:r>
                      <a:r>
                        <a:rPr lang="ru-RU" sz="2000" dirty="0" err="1" smtClean="0">
                          <a:latin typeface="Tahoma" pitchFamily="34" charset="0"/>
                          <a:ea typeface="Tahoma" pitchFamily="34" charset="0"/>
                          <a:cs typeface="Tahoma" pitchFamily="34" charset="0"/>
                        </a:rPr>
                        <a:t>Хамисовна</a:t>
                      </a:r>
                      <a:endParaRPr lang="ru-RU" sz="2000" dirty="0">
                        <a:latin typeface="Tahoma" pitchFamily="34" charset="0"/>
                        <a:ea typeface="Tahoma" pitchFamily="34" charset="0"/>
                        <a:cs typeface="Tahoma" pitchFamily="34" charset="0"/>
                      </a:endParaRPr>
                    </a:p>
                  </a:txBody>
                  <a:tcPr/>
                </a:tc>
                <a:tc>
                  <a:txBody>
                    <a:bodyPr/>
                    <a:lstStyle/>
                    <a:p>
                      <a:pPr algn="ctr"/>
                      <a:r>
                        <a:rPr lang="en-US" sz="2000" dirty="0" smtClean="0">
                          <a:solidFill>
                            <a:schemeClr val="tx1"/>
                          </a:solidFill>
                          <a:latin typeface="Tahoma" pitchFamily="34" charset="0"/>
                          <a:ea typeface="Tahoma" pitchFamily="34" charset="0"/>
                          <a:cs typeface="Tahoma" pitchFamily="34" charset="0"/>
                        </a:rPr>
                        <a:t>kler_dima@mail.ru</a:t>
                      </a:r>
                      <a:endParaRPr lang="ru-RU" sz="2000" dirty="0">
                        <a:solidFill>
                          <a:schemeClr val="tx1"/>
                        </a:solidFill>
                        <a:latin typeface="Tahoma" pitchFamily="34" charset="0"/>
                        <a:ea typeface="Tahoma" pitchFamily="34" charset="0"/>
                        <a:cs typeface="Tahoma" pitchFamily="34" charset="0"/>
                      </a:endParaRPr>
                    </a:p>
                  </a:txBody>
                  <a:tcPr/>
                </a:tc>
                <a:tc>
                  <a:txBody>
                    <a:bodyPr/>
                    <a:lstStyle/>
                    <a:p>
                      <a:pPr algn="ctr"/>
                      <a:r>
                        <a:rPr lang="en-US" sz="2000" dirty="0" smtClean="0">
                          <a:solidFill>
                            <a:schemeClr val="tx1"/>
                          </a:solidFill>
                          <a:latin typeface="Tahoma" pitchFamily="34" charset="0"/>
                          <a:ea typeface="Tahoma" pitchFamily="34" charset="0"/>
                          <a:cs typeface="Tahoma" pitchFamily="34" charset="0"/>
                        </a:rPr>
                        <a:t>89120949396</a:t>
                      </a:r>
                      <a:endParaRPr lang="ru-RU" sz="2000" dirty="0">
                        <a:solidFill>
                          <a:schemeClr val="tx1"/>
                        </a:solidFill>
                        <a:latin typeface="Tahoma" pitchFamily="34" charset="0"/>
                        <a:ea typeface="Tahoma" pitchFamily="34" charset="0"/>
                        <a:cs typeface="Tahoma" pitchFamily="34" charset="0"/>
                      </a:endParaRPr>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58</TotalTime>
  <Words>382</Words>
  <Application>Microsoft Office PowerPoint</Application>
  <PresentationFormat>Экран (4:3)</PresentationFormat>
  <Paragraphs>49</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Трек</vt:lpstr>
      <vt:lpstr>Слайд 1</vt:lpstr>
      <vt:lpstr>I. Выпиши лишнее слово. </vt:lpstr>
      <vt:lpstr>II. Выбери правильный вариант ответа. </vt:lpstr>
      <vt:lpstr>III. Прочитай текст. Отметь утверждения верные True и неверные False.</vt:lpstr>
      <vt:lpstr>Слайд 5</vt:lpstr>
      <vt:lpstr>Слайд 6</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Гульнира</dc:creator>
  <cp:lastModifiedBy>Пользователь</cp:lastModifiedBy>
  <cp:revision>7</cp:revision>
  <dcterms:created xsi:type="dcterms:W3CDTF">2020-05-06T11:02:50Z</dcterms:created>
  <dcterms:modified xsi:type="dcterms:W3CDTF">2020-05-06T18:44:27Z</dcterms:modified>
</cp:coreProperties>
</file>