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3D1D-EA18-414D-97F8-3ADC65BBDF25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09D5-09E7-4F6A-AB40-8D2427F3A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3D1D-EA18-414D-97F8-3ADC65BBDF25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09D5-09E7-4F6A-AB40-8D2427F3A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3D1D-EA18-414D-97F8-3ADC65BBDF25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09D5-09E7-4F6A-AB40-8D2427F3A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3D1D-EA18-414D-97F8-3ADC65BBDF25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09D5-09E7-4F6A-AB40-8D2427F3A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3D1D-EA18-414D-97F8-3ADC65BBDF25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09D5-09E7-4F6A-AB40-8D2427F3A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3D1D-EA18-414D-97F8-3ADC65BBDF25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09D5-09E7-4F6A-AB40-8D2427F3A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3D1D-EA18-414D-97F8-3ADC65BBDF25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09D5-09E7-4F6A-AB40-8D2427F3A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3D1D-EA18-414D-97F8-3ADC65BBDF25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09D5-09E7-4F6A-AB40-8D2427F3A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3D1D-EA18-414D-97F8-3ADC65BBDF25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09D5-09E7-4F6A-AB40-8D2427F3A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3D1D-EA18-414D-97F8-3ADC65BBDF25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09D5-09E7-4F6A-AB40-8D2427F3A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3D1D-EA18-414D-97F8-3ADC65BBDF25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09D5-09E7-4F6A-AB40-8D2427F3A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73D1D-EA18-414D-97F8-3ADC65BBDF25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F09D5-09E7-4F6A-AB40-8D2427F3A16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Повторение по теме</a:t>
            </a:r>
            <a:br>
              <a:rPr lang="ru-RU" dirty="0" smtClean="0"/>
            </a:br>
            <a:r>
              <a:rPr lang="ru-RU" dirty="0" smtClean="0"/>
              <a:t> «Аппаратное и программное обеспечение компьютера»</a:t>
            </a:r>
            <a:br>
              <a:rPr lang="ru-RU" dirty="0" smtClean="0"/>
            </a:br>
            <a:r>
              <a:rPr lang="ru-RU" dirty="0" smtClean="0"/>
              <a:t>Повторение по теме </a:t>
            </a:r>
            <a:br>
              <a:rPr lang="ru-RU" dirty="0" smtClean="0"/>
            </a:br>
            <a:r>
              <a:rPr lang="ru-RU" dirty="0" smtClean="0"/>
              <a:t>«Подготовка текстов и демонстрационных материалов»</a:t>
            </a:r>
            <a:br>
              <a:rPr lang="ru-RU" dirty="0" smtClean="0"/>
            </a:br>
            <a:r>
              <a:rPr lang="ru-RU" dirty="0" smtClean="0"/>
              <a:t>Повторение по теме «Электронные (динамические) таблицы»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5981700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Известно</a:t>
            </a:r>
            <a:r>
              <a:rPr lang="ru-RU" i="1" dirty="0"/>
              <a:t>, что уравнение </a:t>
            </a:r>
            <a:r>
              <a:rPr lang="ru-RU" i="1" dirty="0" smtClean="0"/>
              <a:t>                                 </a:t>
            </a:r>
            <a:r>
              <a:rPr lang="ru-RU" dirty="0" smtClean="0"/>
              <a:t> </a:t>
            </a:r>
            <a:r>
              <a:rPr lang="ru-RU" dirty="0"/>
              <a:t>на отрезке [0; 1,5] </a:t>
            </a:r>
            <a:r>
              <a:rPr lang="ru-RU" i="1" dirty="0"/>
              <a:t>имеет единственный корень. Найдите его приблизительное значение с точностью не менее 0,00001 и запишите в ответе найденное значение ровно с пятью значащими цифрами после запятой.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214942" y="1357298"/>
          <a:ext cx="3000396" cy="585790"/>
        </p:xfrm>
        <a:graphic>
          <a:graphicData uri="http://schemas.openxmlformats.org/presentationml/2006/ole">
            <p:oleObj spid="_x0000_s2050" name="Формула" r:id="rId3" imgW="104112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>Решение (электронные таблицы </a:t>
            </a:r>
            <a:r>
              <a:rPr lang="en-US" sz="4000" b="1" i="1" dirty="0" smtClean="0"/>
              <a:t>Excel</a:t>
            </a:r>
            <a:r>
              <a:rPr lang="ru-RU" sz="4000" b="1" dirty="0" smtClean="0"/>
              <a:t>):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dirty="0" smtClean="0"/>
              <a:t>1) удобнее </a:t>
            </a:r>
            <a:r>
              <a:rPr lang="ru-RU" dirty="0"/>
              <a:t>сразу привести уравнение к стандартной форме</a:t>
            </a:r>
            <a:r>
              <a:rPr lang="ru-RU" i="1" dirty="0"/>
              <a:t> </a:t>
            </a:r>
            <a:r>
              <a:rPr lang="ru-RU" i="1" dirty="0" smtClean="0"/>
              <a:t>             </a:t>
            </a:r>
            <a:r>
              <a:rPr lang="ru-RU" dirty="0" smtClean="0"/>
              <a:t>, </a:t>
            </a:r>
            <a:r>
              <a:rPr lang="ru-RU" dirty="0"/>
              <a:t>где в нашем </a:t>
            </a:r>
            <a:r>
              <a:rPr lang="ru-RU" dirty="0" smtClean="0"/>
              <a:t>случае </a:t>
            </a:r>
          </a:p>
          <a:p>
            <a:pPr lvl="0"/>
            <a:endParaRPr lang="ru-RU" dirty="0"/>
          </a:p>
          <a:p>
            <a:pPr lvl="0">
              <a:buNone/>
            </a:pPr>
            <a:endParaRPr lang="ru-RU" dirty="0"/>
          </a:p>
          <a:p>
            <a:pPr lvl="0">
              <a:buNone/>
            </a:pPr>
            <a:r>
              <a:rPr lang="ru-RU" dirty="0" smtClean="0"/>
              <a:t>2)чтобы </a:t>
            </a:r>
            <a:r>
              <a:rPr lang="ru-RU" dirty="0"/>
              <a:t>найти решение нелинейного уравнения в электронных таблицах, можно использовать подбор параметра</a:t>
            </a:r>
          </a:p>
          <a:p>
            <a:pPr lvl="0">
              <a:buNone/>
            </a:pPr>
            <a:r>
              <a:rPr lang="ru-RU" dirty="0" smtClean="0"/>
              <a:t>3)в </a:t>
            </a:r>
            <a:r>
              <a:rPr lang="ru-RU" dirty="0"/>
              <a:t>одну ячейку (на рисунке – B1) помещаем начальное значение </a:t>
            </a:r>
            <a:r>
              <a:rPr lang="ru-RU" i="1" dirty="0" err="1"/>
              <a:t>x</a:t>
            </a:r>
            <a:r>
              <a:rPr lang="ru-RU" dirty="0"/>
              <a:t> (можно взять, например, середину заданного отрезка); в другую ячейку (на рисунке это B2) вводим формулу для вычисления функции </a:t>
            </a:r>
            <a:r>
              <a:rPr lang="ru-RU" i="1" dirty="0" err="1"/>
              <a:t>f</a:t>
            </a:r>
            <a:r>
              <a:rPr lang="ru-RU" dirty="0"/>
              <a:t>(</a:t>
            </a:r>
            <a:r>
              <a:rPr lang="ru-RU" i="1" dirty="0" err="1"/>
              <a:t>x</a:t>
            </a:r>
            <a:r>
              <a:rPr lang="ru-RU" dirty="0"/>
              <a:t>)</a:t>
            </a:r>
          </a:p>
          <a:p>
            <a:pPr lvl="0">
              <a:buNone/>
            </a:pPr>
            <a:r>
              <a:rPr lang="ru-RU" dirty="0" smtClean="0"/>
              <a:t>4)для </a:t>
            </a:r>
            <a:r>
              <a:rPr lang="ru-RU" dirty="0"/>
              <a:t>ячейки </a:t>
            </a:r>
            <a:r>
              <a:rPr lang="en-US" dirty="0"/>
              <a:t>B</a:t>
            </a:r>
            <a:r>
              <a:rPr lang="ru-RU" dirty="0"/>
              <a:t>1 оставляем 5 знаков в дробной части (как в задании), чтобы сразу получить нужное значение </a:t>
            </a:r>
            <a:r>
              <a:rPr lang="ru-RU" i="1" dirty="0" err="1"/>
              <a:t>x</a:t>
            </a:r>
            <a:r>
              <a:rPr lang="ru-RU" dirty="0"/>
              <a:t> с округлением</a:t>
            </a:r>
          </a:p>
          <a:p>
            <a:pPr lvl="0">
              <a:buNone/>
            </a:pPr>
            <a:r>
              <a:rPr lang="ru-RU" dirty="0" smtClean="0"/>
              <a:t>5)после </a:t>
            </a:r>
            <a:r>
              <a:rPr lang="ru-RU" dirty="0"/>
              <a:t>этого вызываем окно подбора параметра (в </a:t>
            </a:r>
            <a:r>
              <a:rPr lang="ru-RU" dirty="0" err="1"/>
              <a:t>Excel</a:t>
            </a:r>
            <a:r>
              <a:rPr lang="ru-RU" dirty="0"/>
              <a:t>: </a:t>
            </a:r>
            <a:r>
              <a:rPr lang="ru-RU" i="1" dirty="0"/>
              <a:t>Данные – Анализ </a:t>
            </a:r>
            <a:r>
              <a:rPr lang="ru-RU" i="1" dirty="0" err="1"/>
              <a:t>что-если</a:t>
            </a:r>
            <a:r>
              <a:rPr lang="ru-RU" i="1" dirty="0"/>
              <a:t> – Подбор параметра</a:t>
            </a:r>
            <a:r>
              <a:rPr lang="ru-RU" dirty="0"/>
              <a:t>):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786710" y="1500174"/>
          <a:ext cx="1000132" cy="428628"/>
        </p:xfrm>
        <a:graphic>
          <a:graphicData uri="http://schemas.openxmlformats.org/presentationml/2006/ole">
            <p:oleObj spid="_x0000_s3074" name="Формула" r:id="rId3" imgW="571320" imgH="20304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428992" y="2214554"/>
          <a:ext cx="3714776" cy="428628"/>
        </p:xfrm>
        <a:graphic>
          <a:graphicData uri="http://schemas.openxmlformats.org/presentationml/2006/ole">
            <p:oleObj spid="_x0000_s3075" name="Формула" r:id="rId4" imgW="147312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642942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571472" y="3500438"/>
            <a:ext cx="81439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целевой ячейке B2 (где вычисляется функция) нужно установить значение 0, изменяя значение </a:t>
            </a:r>
            <a:r>
              <a:rPr lang="ru-RU" i="1" dirty="0" err="1"/>
              <a:t>x</a:t>
            </a:r>
            <a:r>
              <a:rPr lang="ru-RU" dirty="0"/>
              <a:t> в изменяемой ячейке </a:t>
            </a:r>
            <a:r>
              <a:rPr lang="en-US" dirty="0"/>
              <a:t>B</a:t>
            </a:r>
            <a:r>
              <a:rPr lang="ru-RU" dirty="0"/>
              <a:t>1</a:t>
            </a:r>
          </a:p>
          <a:p>
            <a:r>
              <a:rPr lang="ru-RU" b="1" dirty="0"/>
              <a:t>Важно</a:t>
            </a:r>
            <a:r>
              <a:rPr lang="ru-RU" dirty="0"/>
              <a:t>: в результате получаем значение 0,51808, но в ячейке B2 видим, что ошибка достаточно велика (0,00236…), поэтому нельзя гарантировать, что мы нашли решение с требуемой точностью 0,00001.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4929198"/>
            <a:ext cx="77867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6) чтобы </a:t>
            </a:r>
            <a:r>
              <a:rPr lang="ru-RU" dirty="0"/>
              <a:t>задать точность вычисления при подборе параметра, зайдём в окно настройки параметров </a:t>
            </a:r>
            <a:r>
              <a:rPr lang="en-US" dirty="0"/>
              <a:t>Excel</a:t>
            </a:r>
            <a:r>
              <a:rPr lang="ru-RU" dirty="0"/>
              <a:t> и установим относительную погрешность 0,00001 или меньше (по умолчанию она равна 0,001); повторим операцию подбора параметра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642918"/>
            <a:ext cx="8001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24274" y="3062288"/>
            <a:ext cx="3349926" cy="1009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785786" y="3214686"/>
            <a:ext cx="2605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7)теперь </a:t>
            </a:r>
            <a:r>
              <a:rPr lang="ru-RU" dirty="0"/>
              <a:t>получается так: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4643446"/>
            <a:ext cx="7715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8)очень </a:t>
            </a:r>
            <a:r>
              <a:rPr lang="ru-RU" dirty="0"/>
              <a:t>маленькая ошибка 3,222</a:t>
            </a:r>
            <a:r>
              <a:rPr lang="ru-RU" dirty="0">
                <a:sym typeface="Symbol"/>
              </a:rPr>
              <a:t></a:t>
            </a:r>
            <a:r>
              <a:rPr lang="ru-RU" dirty="0"/>
              <a:t>10</a:t>
            </a:r>
            <a:r>
              <a:rPr lang="ru-RU" baseline="30000" dirty="0"/>
              <a:t>-8</a:t>
            </a:r>
            <a:r>
              <a:rPr lang="ru-RU" dirty="0"/>
              <a:t> говорит о том, что точности, скорее хватает</a:t>
            </a:r>
          </a:p>
          <a:p>
            <a:pPr lvl="0"/>
            <a:r>
              <a:rPr lang="ru-RU" dirty="0"/>
              <a:t>Ответ: 0,51800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Домашняя работа по номерам . Каждому две задачи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00174"/>
            <a:ext cx="885828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571481"/>
            <a:ext cx="8401080" cy="5399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Вычисления с помощью программы Калькулятор или электронных таблиц.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Что </a:t>
            </a:r>
            <a:r>
              <a:rPr lang="ru-RU" b="1" dirty="0"/>
              <a:t>нужно знать</a:t>
            </a:r>
            <a:r>
              <a:rPr lang="ru-RU" dirty="0"/>
              <a:t>:</a:t>
            </a:r>
          </a:p>
          <a:p>
            <a:pPr lvl="0">
              <a:buNone/>
            </a:pPr>
            <a:r>
              <a:rPr lang="ru-RU" dirty="0"/>
              <a:t>Аргумент тригонометрических функций (синус, косинус, тангенс) задаётся в радианах (это важно, если вы решили воспользоваться Калькулятором).</a:t>
            </a:r>
          </a:p>
          <a:p>
            <a:pPr lvl="0">
              <a:buNone/>
            </a:pPr>
            <a:r>
              <a:rPr lang="ru-RU" dirty="0"/>
              <a:t>Использовать для решения таких задач Калькулятор не рекомендуется, потому что в этом случае очень сложно бороться с почти неминуемыми ошибками. Причина в том, что вы не видите всю формулу, а видите только число на индикаторе. Всё остальное приходится удерживать в памяти.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i="1" dirty="0" smtClean="0"/>
              <a:t/>
            </a:r>
            <a:br>
              <a:rPr lang="ru-RU" sz="3100" i="1" dirty="0" smtClean="0"/>
            </a:br>
            <a:r>
              <a:rPr lang="ru-RU" sz="3100" i="1" dirty="0"/>
              <a:t/>
            </a:r>
            <a:br>
              <a:rPr lang="ru-RU" sz="3100" i="1" dirty="0"/>
            </a:br>
            <a:r>
              <a:rPr lang="ru-RU" sz="3100" i="1" dirty="0" smtClean="0"/>
              <a:t>С помощью программы Калькулятор или электронных таблиц вычислите значение выражения </a:t>
            </a:r>
            <a:r>
              <a:rPr lang="ru-RU" sz="3100" dirty="0" smtClean="0"/>
              <a:t>. </a:t>
            </a:r>
            <a:r>
              <a:rPr lang="ru-RU" sz="3100" i="1" dirty="0" smtClean="0"/>
              <a:t>В ответе запишите только целую часть результата.</a:t>
            </a:r>
            <a:r>
              <a:rPr lang="ru-RU" sz="3100" dirty="0" smtClean="0"/>
              <a:t/>
            </a:r>
            <a:br>
              <a:rPr lang="ru-RU" sz="31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На </a:t>
            </a:r>
            <a:r>
              <a:rPr lang="ru-RU" dirty="0"/>
              <a:t>что обратить внимание:</a:t>
            </a:r>
          </a:p>
          <a:p>
            <a:pPr lvl="0"/>
            <a:r>
              <a:rPr lang="ru-RU" dirty="0"/>
              <a:t>аргумент функции косинус задаётся в радианах</a:t>
            </a:r>
          </a:p>
          <a:p>
            <a:pPr lvl="0"/>
            <a:r>
              <a:rPr lang="ru-RU" dirty="0"/>
              <a:t>под знаком квадратного корня находится сумма</a:t>
            </a:r>
            <a:r>
              <a:rPr lang="ru-RU" i="1" dirty="0"/>
              <a:t> </a:t>
            </a:r>
            <a:endParaRPr lang="ru-RU" dirty="0"/>
          </a:p>
          <a:p>
            <a:pPr lvl="0"/>
            <a:r>
              <a:rPr lang="ru-RU" dirty="0"/>
              <a:t>полученное значение не нужно округлять по обычным правилам округления, нужно взять его целую часть (округлить «вниз»)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Задача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i="1" dirty="0" smtClean="0"/>
              <a:t>С </a:t>
            </a:r>
            <a:r>
              <a:rPr lang="ru-RU" i="1" dirty="0"/>
              <a:t>помощью программы Калькулятор или электронных таблиц вычислите значение выражения </a:t>
            </a:r>
            <a:r>
              <a:rPr lang="ru-RU" i="1" dirty="0" smtClean="0"/>
              <a:t>                                                                            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i="1" dirty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В </a:t>
            </a:r>
            <a:r>
              <a:rPr lang="ru-RU" i="1" dirty="0"/>
              <a:t>ответе запишите только целую часть результата.</a:t>
            </a:r>
            <a:endParaRPr lang="ru-RU" dirty="0"/>
          </a:p>
          <a:p>
            <a:r>
              <a:rPr lang="ru-RU" dirty="0"/>
              <a:t>На что обратить внимание:</a:t>
            </a:r>
          </a:p>
          <a:p>
            <a:pPr lvl="0"/>
            <a:r>
              <a:rPr lang="ru-RU" dirty="0"/>
              <a:t>аргумент функции косинус задаётся в радианах</a:t>
            </a:r>
          </a:p>
          <a:p>
            <a:pPr lvl="0"/>
            <a:r>
              <a:rPr lang="ru-RU" dirty="0"/>
              <a:t>под знаком квадратного корня находится </a:t>
            </a:r>
            <a:r>
              <a:rPr lang="ru-RU" dirty="0" smtClean="0"/>
              <a:t>сумма</a:t>
            </a:r>
          </a:p>
          <a:p>
            <a:pPr lvl="0">
              <a:buNone/>
            </a:pPr>
            <a:r>
              <a:rPr lang="ru-RU" i="1" dirty="0" smtClean="0"/>
              <a:t> </a:t>
            </a:r>
            <a:endParaRPr lang="ru-RU" dirty="0"/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полученное </a:t>
            </a:r>
            <a:r>
              <a:rPr lang="ru-RU" dirty="0"/>
              <a:t>значение не нужно округлять по обычным правилам округления, нужно взять его целую часть (округлить «вниз»)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643174" y="1643050"/>
          <a:ext cx="4429156" cy="642942"/>
        </p:xfrm>
        <a:graphic>
          <a:graphicData uri="http://schemas.openxmlformats.org/presentationml/2006/ole">
            <p:oleObj spid="_x0000_s1026" name="Формула" r:id="rId3" imgW="1511280" imgH="25380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000100" y="4000504"/>
          <a:ext cx="2428892" cy="428628"/>
        </p:xfrm>
        <a:graphic>
          <a:graphicData uri="http://schemas.openxmlformats.org/presentationml/2006/ole">
            <p:oleObj spid="_x0000_s1027" name="Формула" r:id="rId4" imgW="109188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Решение (электронные таблицы):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формула </a:t>
            </a:r>
            <a:r>
              <a:rPr lang="ru-RU" dirty="0"/>
              <a:t>в </a:t>
            </a:r>
            <a:r>
              <a:rPr lang="ru-RU" dirty="0" err="1"/>
              <a:t>Excel</a:t>
            </a:r>
            <a:r>
              <a:rPr lang="ru-RU" dirty="0"/>
              <a:t>: </a:t>
            </a:r>
          </a:p>
          <a:p>
            <a:r>
              <a:rPr lang="ru-RU" b="1" dirty="0"/>
              <a:t>=КОРЕНЬ(1+COS(3,53*ПИ())*10)*310</a:t>
            </a:r>
            <a:endParaRPr lang="ru-RU" dirty="0"/>
          </a:p>
          <a:p>
            <a:pPr lvl="0"/>
            <a:r>
              <a:rPr lang="ru-RU" dirty="0"/>
              <a:t>формула в </a:t>
            </a:r>
            <a:r>
              <a:rPr lang="ru-RU" dirty="0" err="1"/>
              <a:t>Calc</a:t>
            </a:r>
            <a:r>
              <a:rPr lang="ru-RU" dirty="0"/>
              <a:t>: </a:t>
            </a:r>
          </a:p>
          <a:p>
            <a:r>
              <a:rPr lang="ru-RU" b="1" dirty="0"/>
              <a:t>=SQRT(1+COS(3,53*PI())*10)*310</a:t>
            </a:r>
            <a:endParaRPr lang="ru-RU" dirty="0"/>
          </a:p>
          <a:p>
            <a:pPr lvl="0"/>
            <a:r>
              <a:rPr lang="ru-RU" dirty="0"/>
              <a:t>результат: 431,9005546409</a:t>
            </a:r>
          </a:p>
          <a:p>
            <a:pPr lvl="0"/>
            <a:r>
              <a:rPr lang="ru-RU" dirty="0"/>
              <a:t>Ответ: 431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143668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В электронных таблицах (</a:t>
            </a:r>
            <a:r>
              <a:rPr lang="ru-RU" i="1" dirty="0" err="1"/>
              <a:t>Excel</a:t>
            </a:r>
            <a:r>
              <a:rPr lang="ru-RU" dirty="0"/>
              <a:t>, </a:t>
            </a:r>
            <a:r>
              <a:rPr lang="ru-RU" i="1" dirty="0" err="1"/>
              <a:t>Calc</a:t>
            </a:r>
            <a:r>
              <a:rPr lang="ru-RU" dirty="0"/>
              <a:t>):</a:t>
            </a:r>
          </a:p>
          <a:p>
            <a:pPr lvl="0"/>
            <a:r>
              <a:rPr lang="ru-RU" dirty="0"/>
              <a:t> формулы начинаются со знака равно (даже случайно нажатый пробел перед знаком равно превратит формулу в текст);</a:t>
            </a:r>
          </a:p>
          <a:p>
            <a:pPr lvl="0"/>
            <a:r>
              <a:rPr lang="ru-RU" dirty="0"/>
              <a:t> встроенные функции обязательно должны иметь круглые скобки для аргументов. Если аргументов нет, то скобки пустые (например, ПИ());</a:t>
            </a:r>
          </a:p>
          <a:p>
            <a:pPr lvl="0"/>
            <a:r>
              <a:rPr lang="ru-RU" dirty="0"/>
              <a:t> полезно освоить вставку вложенных функций в Мастере функций.</a:t>
            </a:r>
          </a:p>
          <a:p>
            <a:r>
              <a:rPr lang="ru-RU" dirty="0"/>
              <a:t>В русифицированных электронных таблицах </a:t>
            </a:r>
            <a:r>
              <a:rPr lang="ru-RU" i="1" dirty="0" err="1"/>
              <a:t>Excel</a:t>
            </a:r>
            <a:r>
              <a:rPr lang="ru-RU" dirty="0"/>
              <a:t>, </a:t>
            </a:r>
            <a:r>
              <a:rPr lang="ru-RU" i="1" dirty="0" err="1"/>
              <a:t>LibreOffice</a:t>
            </a:r>
            <a:r>
              <a:rPr lang="ru-RU" i="1" dirty="0"/>
              <a:t> </a:t>
            </a:r>
            <a:r>
              <a:rPr lang="ru-RU" i="1" dirty="0" err="1"/>
              <a:t>Calc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многие встроенные функции записываются русскими буквами (ПИ(), СТЕПЕНЬ(), КОРЕНЬ() и т.д.), а некоторые латинскими (COS(), SIN(), ABS() и т.д.).</a:t>
            </a:r>
          </a:p>
          <a:p>
            <a:pPr lvl="0"/>
            <a:r>
              <a:rPr lang="ru-RU" dirty="0"/>
              <a:t>чтобы не ошибиться с названиями (а они бывают довольно экзотическими), их лучше выбирать из списка функций. Для выбора из полного списка необходимо в окошке Категория Мастера функций выбрать в </a:t>
            </a:r>
            <a:r>
              <a:rPr lang="ru-RU" i="1" dirty="0" err="1"/>
              <a:t>Excel</a:t>
            </a:r>
            <a:r>
              <a:rPr lang="ru-RU" dirty="0"/>
              <a:t> «Полный алфавитный перечень», а в </a:t>
            </a:r>
            <a:r>
              <a:rPr lang="ru-RU" i="1" dirty="0" err="1"/>
              <a:t>LibreOffice</a:t>
            </a:r>
            <a:r>
              <a:rPr lang="ru-RU" i="1" dirty="0"/>
              <a:t> </a:t>
            </a:r>
            <a:r>
              <a:rPr lang="ru-RU" i="1" dirty="0" err="1"/>
              <a:t>Calc</a:t>
            </a:r>
            <a:r>
              <a:rPr lang="ru-RU" dirty="0"/>
              <a:t> – «Все».</a:t>
            </a:r>
          </a:p>
          <a:p>
            <a:pPr lvl="0"/>
            <a:r>
              <a:rPr lang="ru-RU" dirty="0"/>
              <a:t>в числах целая часть от дробной отделяется запятой (а не точкой, как в языках программирования включая </a:t>
            </a:r>
            <a:r>
              <a:rPr lang="ru-RU" dirty="0" err="1"/>
              <a:t>КуМир</a:t>
            </a:r>
            <a:r>
              <a:rPr lang="ru-RU" dirty="0"/>
              <a:t>), например, «3,53».</a:t>
            </a:r>
          </a:p>
          <a:p>
            <a:pPr lvl="0"/>
            <a:r>
              <a:rPr lang="ru-RU" dirty="0"/>
              <a:t> аргументы в скобках у функций разделяются точкой с запятой (а не запятой, которая отделяет целую часть от дробной внутри чисел). Например,  записывается как </a:t>
            </a:r>
            <a:r>
              <a:rPr lang="ru-RU" b="1" dirty="0"/>
              <a:t>СТЕПЕНЬ(3;0,5)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Чтобы уменьшить количество ошибок:</a:t>
            </a:r>
            <a:br>
              <a:rPr lang="ru-RU" sz="36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Множитель </a:t>
            </a:r>
            <a:r>
              <a:rPr lang="ru-RU" dirty="0"/>
              <a:t>310 лучше поставить перед корнем;</a:t>
            </a:r>
          </a:p>
          <a:p>
            <a:pPr lvl="0"/>
            <a:r>
              <a:rPr lang="ru-RU" dirty="0"/>
              <a:t>Выражение можно разбить на части. Например, в одной ячейке можно посчитать </a:t>
            </a:r>
            <a:r>
              <a:rPr lang="ru-RU" dirty="0" err="1"/>
              <a:t>cos</a:t>
            </a:r>
            <a:r>
              <a:rPr lang="ru-RU" dirty="0"/>
              <a:t>, в другой подкоренное выражение или весь корень, а в третьей   окончательное значение.</a:t>
            </a:r>
          </a:p>
          <a:p>
            <a:r>
              <a:rPr lang="ru-RU" dirty="0"/>
              <a:t>Для общности возможных задач можно извлечение квадратного корня представить, как возведение в степень 0,5 или 1/2.</a:t>
            </a:r>
          </a:p>
          <a:p>
            <a:r>
              <a:rPr lang="ru-RU" dirty="0"/>
              <a:t>В электронных таблицах операция возведения в степень обозначается как «^» (на клавише с цифрой 6). Кстати, </a:t>
            </a:r>
            <a:r>
              <a:rPr lang="ru-RU" b="1" dirty="0"/>
              <a:t>у операции возведения в степень в электронных таблицах старшинство ниже, чем у унарного минуса</a:t>
            </a:r>
            <a:r>
              <a:rPr lang="ru-RU" dirty="0"/>
              <a:t>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Численные методы решения уравнений.</a:t>
            </a:r>
            <a:br>
              <a:rPr lang="ru-RU" sz="4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6429396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Что </a:t>
            </a:r>
            <a:r>
              <a:rPr lang="ru-RU" sz="2400" b="1" dirty="0"/>
              <a:t>нужно знать</a:t>
            </a:r>
            <a:r>
              <a:rPr lang="ru-RU" sz="2400" dirty="0"/>
              <a:t>:</a:t>
            </a:r>
          </a:p>
          <a:p>
            <a:pPr lvl="0"/>
            <a:r>
              <a:rPr lang="ru-RU" sz="2400" dirty="0"/>
              <a:t>далеко не для всех уравнений можно получить аналитическое решение, то есть, решение в виде формулы</a:t>
            </a:r>
          </a:p>
          <a:p>
            <a:pPr lvl="0"/>
            <a:r>
              <a:rPr lang="ru-RU" sz="2400" dirty="0"/>
              <a:t>если уравнение нельзя решить аналитически, приходится искать приближённое (неточное) решение с помощью численных методов, которые позволяют получить число, близкое к решению уравнения</a:t>
            </a:r>
          </a:p>
          <a:p>
            <a:pPr lvl="0"/>
            <a:r>
              <a:rPr lang="ru-RU" sz="2400" dirty="0"/>
              <a:t>для численного решения уравнений можно использовать электронные таблицы или собственную программу (считать вручную тоже можно, но очень долго!)</a:t>
            </a:r>
          </a:p>
          <a:p>
            <a:pPr lvl="0"/>
            <a:r>
              <a:rPr lang="ru-RU" sz="2400" dirty="0"/>
              <a:t>многие алгоритмы численного решения (в том числе алгоритмы в электронных таблицах) используют </a:t>
            </a:r>
            <a:r>
              <a:rPr lang="ru-RU" sz="2400" i="1" dirty="0"/>
              <a:t>начальное приближение</a:t>
            </a:r>
            <a:r>
              <a:rPr lang="ru-RU" sz="2400" dirty="0"/>
              <a:t> – значение, с которого начинается </a:t>
            </a:r>
            <a:r>
              <a:rPr lang="ru-RU" sz="2400" dirty="0" smtClean="0"/>
              <a:t>поиск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если уравнение имеет несколько решений, то решение, которое находит алгоритм поиска, зависит от выбранного начального приближения; поэтому начальное приближение нужно выбирать как можно ближе к тому решению, которое нас интересует</a:t>
            </a:r>
          </a:p>
          <a:p>
            <a:pPr lvl="0"/>
            <a:r>
              <a:rPr lang="ru-RU" dirty="0" smtClean="0"/>
              <a:t>если известен отрезок, на котором находится одно и только решение уравнения, удобно использовать метод деления отрезка пополам (его описание можно найти в любых учебниках);</a:t>
            </a:r>
          </a:p>
          <a:p>
            <a:pPr lvl="0"/>
            <a:r>
              <a:rPr lang="ru-RU" dirty="0" smtClean="0"/>
              <a:t>метод деления отрезка пополам позволяет оценить ошибку вычислений: если мы выяснили, что корень уравнения находится внутри отрезка [</a:t>
            </a:r>
            <a:r>
              <a:rPr lang="ru-RU" dirty="0" err="1" smtClean="0"/>
              <a:t>a</a:t>
            </a:r>
            <a:r>
              <a:rPr lang="ru-RU" dirty="0" smtClean="0"/>
              <a:t>; </a:t>
            </a:r>
            <a:r>
              <a:rPr lang="ru-RU" dirty="0" err="1" smtClean="0"/>
              <a:t>b</a:t>
            </a:r>
            <a:r>
              <a:rPr lang="ru-RU" dirty="0" smtClean="0"/>
              <a:t>], то за решение можно принять его середину; при этом наибольшая ошибка – отклонение полученного приближённого решения от истинного – не превышает половины длины отрезка [</a:t>
            </a:r>
            <a:r>
              <a:rPr lang="ru-RU" dirty="0" err="1" smtClean="0"/>
              <a:t>a</a:t>
            </a:r>
            <a:r>
              <a:rPr lang="ru-RU" dirty="0" smtClean="0"/>
              <a:t>; </a:t>
            </a:r>
            <a:r>
              <a:rPr lang="ru-RU" dirty="0" err="1" smtClean="0"/>
              <a:t>b</a:t>
            </a:r>
            <a:r>
              <a:rPr lang="ru-RU" dirty="0" smtClean="0"/>
              <a:t>]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989</Words>
  <Application>Microsoft Office PowerPoint</Application>
  <PresentationFormat>Экран (4:3)</PresentationFormat>
  <Paragraphs>68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Microsoft Equation 3.0</vt:lpstr>
      <vt:lpstr>  Повторение по теме  «Аппаратное и программное обеспечение компьютера» Повторение по теме  «Подготовка текстов и демонстрационных материалов» Повторение по теме «Электронные (динамические) таблицы» </vt:lpstr>
      <vt:lpstr>Вычисления с помощью программы Калькулятор или электронных таблиц.</vt:lpstr>
      <vt:lpstr>  С помощью программы Калькулятор или электронных таблиц вычислите значение выражения . В ответе запишите только целую часть результата. </vt:lpstr>
      <vt:lpstr>Задача 1</vt:lpstr>
      <vt:lpstr>Решение (электронные таблицы): </vt:lpstr>
      <vt:lpstr>Слайд 6</vt:lpstr>
      <vt:lpstr>Чтобы уменьшить количество ошибок: </vt:lpstr>
      <vt:lpstr>Численные методы решения уравнений. </vt:lpstr>
      <vt:lpstr>Слайд 9</vt:lpstr>
      <vt:lpstr>Задача 2</vt:lpstr>
      <vt:lpstr>Решение (электронные таблицы Excel): </vt:lpstr>
      <vt:lpstr>Слайд 12</vt:lpstr>
      <vt:lpstr>Слайд 13</vt:lpstr>
      <vt:lpstr>Домашняя работа по номерам . Каждому две задачи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Повторение по теме  «Аппаратное и программное обеспечение компьютера» Повторение по теме  «Подготовка текстов и демонстрационных материалов» Повторение по теме «Электронные (динамические) таблицы» </dc:title>
  <dc:creator>Минзия</dc:creator>
  <cp:lastModifiedBy>Минзия</cp:lastModifiedBy>
  <cp:revision>1</cp:revision>
  <dcterms:created xsi:type="dcterms:W3CDTF">2020-05-16T17:20:49Z</dcterms:created>
  <dcterms:modified xsi:type="dcterms:W3CDTF">2020-05-16T18:23:50Z</dcterms:modified>
</cp:coreProperties>
</file>