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4" r:id="rId9"/>
    <p:sldId id="262" r:id="rId10"/>
    <p:sldId id="263" r:id="rId11"/>
    <p:sldId id="279" r:id="rId12"/>
    <p:sldId id="280" r:id="rId13"/>
    <p:sldId id="281" r:id="rId14"/>
    <p:sldId id="282" r:id="rId15"/>
    <p:sldId id="264" r:id="rId16"/>
    <p:sldId id="283" r:id="rId17"/>
    <p:sldId id="284" r:id="rId18"/>
    <p:sldId id="275" r:id="rId19"/>
    <p:sldId id="276" r:id="rId20"/>
    <p:sldId id="277" r:id="rId21"/>
    <p:sldId id="267" r:id="rId22"/>
    <p:sldId id="265" r:id="rId23"/>
    <p:sldId id="266" r:id="rId24"/>
    <p:sldId id="268" r:id="rId25"/>
    <p:sldId id="269" r:id="rId26"/>
    <p:sldId id="270" r:id="rId27"/>
    <p:sldId id="271" r:id="rId28"/>
    <p:sldId id="285" r:id="rId29"/>
    <p:sldId id="272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28" autoAdjust="0"/>
  </p:normalViewPr>
  <p:slideViewPr>
    <p:cSldViewPr>
      <p:cViewPr varScale="1">
        <p:scale>
          <a:sx n="61" d="100"/>
          <a:sy n="61" d="100"/>
        </p:scale>
        <p:origin x="30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2D1D1-FBBD-43AD-96F7-2581FF627D8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117BE-58B0-494A-86D6-08902D14A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772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117BE-58B0-494A-86D6-08902D14A43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74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elmiranik1971@mail.ru" TargetMode="External"/><Relationship Id="rId2" Type="http://schemas.openxmlformats.org/officeDocument/2006/relationships/hyperlink" Target="mailto:aidar1990@bk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16832"/>
            <a:ext cx="8062912" cy="2076648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Повторение основ туристской и прикладной подготовки. Ориентирование на местности</a:t>
            </a:r>
            <a:r>
              <a:rPr lang="ru-RU" dirty="0" smtClean="0">
                <a:effectLst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17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9144000" cy="218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399032"/>
          </a:xfrm>
        </p:spPr>
        <p:txBody>
          <a:bodyPr/>
          <a:lstStyle/>
          <a:p>
            <a:r>
              <a:rPr lang="ru-RU" dirty="0" smtClean="0"/>
              <a:t>Подготовка снаряжения 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72000"/>
          </a:xfrm>
        </p:spPr>
        <p:txBody>
          <a:bodyPr/>
          <a:lstStyle/>
          <a:p>
            <a:pPr marL="64008" indent="0">
              <a:buNone/>
            </a:pPr>
            <a:r>
              <a:rPr lang="ru-RU" dirty="0" smtClean="0"/>
              <a:t>Снаряжение бывает : </a:t>
            </a:r>
          </a:p>
          <a:p>
            <a:r>
              <a:rPr lang="ru-RU" dirty="0" smtClean="0"/>
              <a:t>Личное             </a:t>
            </a:r>
          </a:p>
          <a:p>
            <a:r>
              <a:rPr lang="ru-RU" dirty="0" smtClean="0"/>
              <a:t>Групповое </a:t>
            </a:r>
          </a:p>
          <a:p>
            <a:r>
              <a:rPr lang="ru-RU" dirty="0" smtClean="0"/>
              <a:t>Специальное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1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1878"/>
            <a:ext cx="8229600" cy="848590"/>
          </a:xfrm>
        </p:spPr>
        <p:txBody>
          <a:bodyPr/>
          <a:lstStyle/>
          <a:p>
            <a:r>
              <a:rPr lang="ru-RU" dirty="0" smtClean="0"/>
              <a:t>Подготовка снаряжения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72000"/>
          </a:xfrm>
        </p:spPr>
        <p:txBody>
          <a:bodyPr>
            <a:normAutofit fontScale="85000" lnSpcReduction="20000"/>
          </a:bodyPr>
          <a:lstStyle/>
          <a:p>
            <a:pPr marL="64008" indent="0">
              <a:buNone/>
            </a:pPr>
            <a:r>
              <a:rPr lang="ru-RU" dirty="0" smtClean="0"/>
              <a:t>Личное :</a:t>
            </a:r>
          </a:p>
          <a:p>
            <a:r>
              <a:rPr lang="ru-RU" dirty="0" smtClean="0"/>
              <a:t>Рюкзак .</a:t>
            </a:r>
          </a:p>
          <a:p>
            <a:r>
              <a:rPr lang="ru-RU" dirty="0" smtClean="0"/>
              <a:t>Коврик туристический .</a:t>
            </a:r>
          </a:p>
          <a:p>
            <a:r>
              <a:rPr lang="ru-RU" dirty="0" smtClean="0"/>
              <a:t>Спальный мешок .</a:t>
            </a:r>
          </a:p>
          <a:p>
            <a:r>
              <a:rPr lang="ru-RU" dirty="0" smtClean="0"/>
              <a:t>Личные вещи.</a:t>
            </a:r>
          </a:p>
          <a:p>
            <a:r>
              <a:rPr lang="ru-RU" dirty="0" smtClean="0"/>
              <a:t>КЛМН.</a:t>
            </a:r>
          </a:p>
          <a:p>
            <a:r>
              <a:rPr lang="ru-RU" dirty="0" smtClean="0"/>
              <a:t>Фонарик.</a:t>
            </a:r>
          </a:p>
          <a:p>
            <a:r>
              <a:rPr lang="ru-RU" dirty="0" smtClean="0"/>
              <a:t>Индивидуальная аптечка в герметичной упаковке .</a:t>
            </a:r>
          </a:p>
          <a:p>
            <a:r>
              <a:rPr lang="ru-RU" dirty="0" smtClean="0"/>
              <a:t>Средства личной гигиены .</a:t>
            </a:r>
          </a:p>
          <a:p>
            <a:r>
              <a:rPr lang="ru-RU" dirty="0" smtClean="0"/>
              <a:t>Иголка , нитки .</a:t>
            </a:r>
          </a:p>
          <a:p>
            <a:pPr marL="64008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64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>
            <a:normAutofit/>
          </a:bodyPr>
          <a:lstStyle/>
          <a:p>
            <a:r>
              <a:rPr lang="ru-RU" dirty="0" smtClean="0"/>
              <a:t>   Подготовка снаряжения .</a:t>
            </a:r>
            <a:br>
              <a:rPr lang="ru-RU" dirty="0" smtClean="0"/>
            </a:br>
            <a:r>
              <a:rPr lang="ru-RU" dirty="0" smtClean="0"/>
              <a:t>             Личные вещи 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4038600" cy="4525963"/>
          </a:xfrm>
        </p:spPr>
        <p:txBody>
          <a:bodyPr>
            <a:normAutofit fontScale="70000" lnSpcReduction="20000"/>
          </a:bodyPr>
          <a:lstStyle/>
          <a:p>
            <a:pPr marL="64008" indent="0">
              <a:buNone/>
            </a:pPr>
            <a:r>
              <a:rPr lang="ru-RU" sz="3100" dirty="0" smtClean="0"/>
              <a:t>Одежда ходовая:</a:t>
            </a:r>
          </a:p>
          <a:p>
            <a:r>
              <a:rPr lang="ru-RU" sz="3100" dirty="0" smtClean="0"/>
              <a:t>Две пары обуви .</a:t>
            </a:r>
          </a:p>
          <a:p>
            <a:r>
              <a:rPr lang="ru-RU" sz="3100" dirty="0" smtClean="0"/>
              <a:t>Несколько пар теплых носков.</a:t>
            </a:r>
          </a:p>
          <a:p>
            <a:r>
              <a:rPr lang="ru-RU" sz="3100" dirty="0" smtClean="0"/>
              <a:t>Минимум двое штанов.</a:t>
            </a:r>
          </a:p>
          <a:p>
            <a:r>
              <a:rPr lang="ru-RU" sz="3100" dirty="0" smtClean="0"/>
              <a:t>Комплект нижнего белья .</a:t>
            </a:r>
          </a:p>
          <a:p>
            <a:r>
              <a:rPr lang="ru-RU" sz="3100" dirty="0" smtClean="0"/>
              <a:t>Две кофты .</a:t>
            </a:r>
          </a:p>
          <a:p>
            <a:r>
              <a:rPr lang="ru-RU" sz="3100" dirty="0" smtClean="0"/>
              <a:t>Верхняя легкая куртка.</a:t>
            </a:r>
          </a:p>
          <a:p>
            <a:r>
              <a:rPr lang="ru-RU" sz="3100" dirty="0" smtClean="0"/>
              <a:t>Головной убор .</a:t>
            </a:r>
          </a:p>
          <a:p>
            <a:endParaRPr lang="ru-RU" sz="3100" dirty="0" smtClean="0"/>
          </a:p>
          <a:p>
            <a:endParaRPr lang="ru-RU" dirty="0" smtClean="0"/>
          </a:p>
          <a:p>
            <a:endParaRPr lang="ru-RU" dirty="0" smtClean="0"/>
          </a:p>
          <a:p>
            <a:pPr marL="64008" indent="0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64008" indent="0">
              <a:buNone/>
            </a:pPr>
            <a:r>
              <a:rPr lang="ru-RU" sz="3400" dirty="0"/>
              <a:t>О</a:t>
            </a:r>
            <a:r>
              <a:rPr lang="ru-RU" sz="3400" dirty="0" smtClean="0"/>
              <a:t>дежда спальная:</a:t>
            </a:r>
          </a:p>
          <a:p>
            <a:r>
              <a:rPr lang="ru-RU" sz="3400" dirty="0" smtClean="0"/>
              <a:t>Носки  шерстяные . </a:t>
            </a:r>
          </a:p>
          <a:p>
            <a:r>
              <a:rPr lang="ru-RU" sz="3400" dirty="0" smtClean="0"/>
              <a:t>Термобелье или другая теплая одежда. </a:t>
            </a:r>
          </a:p>
          <a:p>
            <a:r>
              <a:rPr lang="ru-RU" sz="3400" dirty="0" smtClean="0"/>
              <a:t>Шапка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82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Подготовка Снаряжения .</a:t>
            </a:r>
            <a:br>
              <a:rPr lang="ru-RU" dirty="0" smtClean="0"/>
            </a:br>
            <a:r>
              <a:rPr lang="ru-RU" dirty="0" smtClean="0"/>
              <a:t>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72000"/>
          </a:xfrm>
        </p:spPr>
        <p:txBody>
          <a:bodyPr/>
          <a:lstStyle/>
          <a:p>
            <a:pPr marL="64008" indent="0">
              <a:buNone/>
            </a:pPr>
            <a:r>
              <a:rPr lang="ru-RU" dirty="0" smtClean="0"/>
              <a:t>Групповое : </a:t>
            </a:r>
          </a:p>
          <a:p>
            <a:r>
              <a:rPr lang="ru-RU" dirty="0" smtClean="0"/>
              <a:t>Палатка </a:t>
            </a:r>
          </a:p>
          <a:p>
            <a:r>
              <a:rPr lang="ru-RU" dirty="0" smtClean="0"/>
              <a:t>Компас и набор карт </a:t>
            </a:r>
          </a:p>
          <a:p>
            <a:r>
              <a:rPr lang="ru-RU" dirty="0" smtClean="0"/>
              <a:t>Топор / ручная пила </a:t>
            </a:r>
          </a:p>
          <a:p>
            <a:r>
              <a:rPr lang="ru-RU" dirty="0" smtClean="0"/>
              <a:t>Групповая </a:t>
            </a:r>
            <a:r>
              <a:rPr lang="ru-RU" dirty="0"/>
              <a:t>а</a:t>
            </a:r>
            <a:r>
              <a:rPr lang="ru-RU" dirty="0" smtClean="0"/>
              <a:t>птечка </a:t>
            </a:r>
          </a:p>
          <a:p>
            <a:r>
              <a:rPr lang="ru-RU" dirty="0" smtClean="0"/>
              <a:t>Посуда для приготовления пищи </a:t>
            </a:r>
          </a:p>
          <a:p>
            <a:r>
              <a:rPr lang="ru-RU" dirty="0" err="1" smtClean="0"/>
              <a:t>Рем.набор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Средства связи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08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01266"/>
          </a:xfrm>
        </p:spPr>
        <p:txBody>
          <a:bodyPr/>
          <a:lstStyle/>
          <a:p>
            <a:r>
              <a:rPr lang="ru-RU" dirty="0" smtClean="0"/>
              <a:t>Подготовка снаряжения 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72000"/>
          </a:xfrm>
        </p:spPr>
        <p:txBody>
          <a:bodyPr/>
          <a:lstStyle/>
          <a:p>
            <a:pPr marL="64008" indent="0">
              <a:buNone/>
            </a:pPr>
            <a:r>
              <a:rPr lang="ru-RU" dirty="0" smtClean="0"/>
              <a:t>Специальное :</a:t>
            </a:r>
          </a:p>
          <a:p>
            <a:r>
              <a:rPr lang="ru-RU" dirty="0" smtClean="0"/>
              <a:t>Веревки .</a:t>
            </a:r>
          </a:p>
          <a:p>
            <a:r>
              <a:rPr lang="ru-RU" dirty="0" smtClean="0"/>
              <a:t>Карабины. </a:t>
            </a:r>
          </a:p>
          <a:p>
            <a:r>
              <a:rPr lang="ru-RU" dirty="0" err="1" smtClean="0"/>
              <a:t>Жумары</a:t>
            </a:r>
            <a:r>
              <a:rPr lang="ru-RU" dirty="0" smtClean="0"/>
              <a:t> .</a:t>
            </a:r>
          </a:p>
          <a:p>
            <a:r>
              <a:rPr lang="ru-RU" dirty="0" smtClean="0"/>
              <a:t>Обвязки .</a:t>
            </a:r>
          </a:p>
          <a:p>
            <a:r>
              <a:rPr lang="ru-RU" dirty="0" smtClean="0"/>
              <a:t>Кошки .</a:t>
            </a:r>
          </a:p>
          <a:p>
            <a:r>
              <a:rPr lang="ru-RU" dirty="0" smtClean="0"/>
              <a:t>Ледорубы .</a:t>
            </a:r>
          </a:p>
          <a:p>
            <a:r>
              <a:rPr lang="ru-RU" dirty="0" smtClean="0"/>
              <a:t>Каски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33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                             продуктов 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Подготовка меню .</a:t>
            </a:r>
          </a:p>
          <a:p>
            <a:r>
              <a:rPr lang="ru-RU" dirty="0" smtClean="0"/>
              <a:t>Распределение продуктов по участникам .</a:t>
            </a:r>
          </a:p>
          <a:p>
            <a:r>
              <a:rPr lang="ru-RU" dirty="0" smtClean="0"/>
              <a:t>Упаковка и хранение продуктов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54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62"/>
            <a:ext cx="8229600" cy="1399032"/>
          </a:xfrm>
        </p:spPr>
        <p:txBody>
          <a:bodyPr/>
          <a:lstStyle/>
          <a:p>
            <a:r>
              <a:rPr lang="ru-RU" dirty="0" smtClean="0"/>
              <a:t>                  Меню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12996936" cy="586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6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Раскладка на 1 человека на 1 день (в граммах сухого продукта)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673392"/>
              </p:ext>
            </p:extLst>
          </p:nvPr>
        </p:nvGraphicFramePr>
        <p:xfrm>
          <a:off x="1" y="2204865"/>
          <a:ext cx="9134286" cy="4653135"/>
        </p:xfrm>
        <a:graphic>
          <a:graphicData uri="http://schemas.openxmlformats.org/drawingml/2006/table">
            <a:tbl>
              <a:tblPr firstRow="1" firstCol="1" bandRow="1"/>
              <a:tblGrid>
                <a:gridCol w="3044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4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4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5379">
                <a:tc>
                  <a:txBody>
                    <a:bodyPr/>
                    <a:lstStyle/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Завтрак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Обед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Ужин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756">
                <a:tc>
                  <a:txBody>
                    <a:bodyPr/>
                    <a:lstStyle/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Манка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40</a:t>
                      </a:r>
                    </a:p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Сухое молоко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80</a:t>
                      </a:r>
                    </a:p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Изюм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30</a:t>
                      </a:r>
                    </a:p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Топленое масло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20</a:t>
                      </a:r>
                    </a:p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Какао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15</a:t>
                      </a:r>
                    </a:p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Сахар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30</a:t>
                      </a:r>
                    </a:p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Сыр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60</a:t>
                      </a:r>
                    </a:p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Соль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Шоколад 20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76200" marB="762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Суп (концентрат)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20</a:t>
                      </a:r>
                    </a:p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Вермишель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20</a:t>
                      </a:r>
                    </a:p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Сухари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25</a:t>
                      </a:r>
                    </a:p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Колбаса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70</a:t>
                      </a:r>
                    </a:p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Чай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5</a:t>
                      </a:r>
                    </a:p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Сахар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30</a:t>
                      </a:r>
                    </a:p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76200" marB="762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Фасоль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90</a:t>
                      </a:r>
                    </a:p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Корейка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50</a:t>
                      </a:r>
                    </a:p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Лук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40</a:t>
                      </a:r>
                    </a:p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Печенье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40</a:t>
                      </a:r>
                    </a:p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Чай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5</a:t>
                      </a:r>
                    </a:p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Сахар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30</a:t>
                      </a:r>
                    </a:p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Соль 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76200" marB="762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8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Смета похода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Смета похода составляется для подсчета общих расходов ( продукты , покупка/</a:t>
            </a:r>
            <a:r>
              <a:rPr lang="ru-RU" dirty="0"/>
              <a:t>а</a:t>
            </a:r>
            <a:r>
              <a:rPr lang="ru-RU" dirty="0" smtClean="0"/>
              <a:t>ренда снаряжения , проезд , плата за разрешения и </a:t>
            </a:r>
            <a:r>
              <a:rPr lang="ru-RU" dirty="0" err="1" smtClean="0"/>
              <a:t>т.д</a:t>
            </a:r>
            <a:r>
              <a:rPr lang="ru-RU" dirty="0" smtClean="0"/>
              <a:t> 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9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Инструктаж по  техники безопасности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Инструктаж по техники безопасности проводится с обязательной росписью в журнале , тем самым участник похода обязывается выполнять все правила техники безопасности включительно во избежание каких-либо происшествий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00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 : раскрыть основные составляющие подготовки туристского похода  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91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Встать на учет в МЧС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случае каких-либо серьезных происшествий во время похода   МЧС должно предпринять необходимые меры для безопасности участников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91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bf30c6094a1abb4509d80d914ea000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92491" cy="6847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448" y="836712"/>
            <a:ext cx="8229600" cy="139903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Группа на маршруте.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627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ля презентации на туризм\nastol.com.ua-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77072"/>
            <a:ext cx="4572000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Группа на маршруте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352839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Самое удобное движение группы цепочкой - колонной по одному.</a:t>
            </a:r>
          </a:p>
          <a:p>
            <a:r>
              <a:rPr lang="ru-RU" sz="3200" dirty="0" smtClean="0"/>
              <a:t>В </a:t>
            </a:r>
            <a:r>
              <a:rPr lang="ru-RU" sz="3200" dirty="0"/>
              <a:t>конце колонны идет замыкающий - наиболее опытный и сильный участник, задача которого не допускать разрыва группы.</a:t>
            </a:r>
          </a:p>
          <a:p>
            <a:r>
              <a:rPr lang="ru-RU" dirty="0" smtClean="0"/>
              <a:t>Впереди идет проводник 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3960440" cy="244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43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8505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2578" y="3282415"/>
            <a:ext cx="6286500" cy="3573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r>
              <a:rPr lang="ru-RU" dirty="0" smtClean="0"/>
              <a:t>Темп и скорость движения 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036496" cy="2517711"/>
          </a:xfrm>
        </p:spPr>
        <p:txBody>
          <a:bodyPr>
            <a:normAutofit fontScale="85000" lnSpcReduction="10000"/>
          </a:bodyPr>
          <a:lstStyle/>
          <a:p>
            <a:pPr marL="64008" indent="0">
              <a:buNone/>
            </a:pPr>
            <a:r>
              <a:rPr lang="ru-RU" sz="2400" dirty="0" smtClean="0"/>
              <a:t>       Темп и скорость движения зависит от трудности проходимого    места . </a:t>
            </a:r>
          </a:p>
          <a:p>
            <a:pPr marL="64008" indent="0">
              <a:buNone/>
            </a:pPr>
            <a:r>
              <a:rPr lang="ru-RU" sz="2400" dirty="0" smtClean="0"/>
              <a:t>  Как правило при наборе высоты группа движется медленно , чтобы не сбить  ритмичное  дыхание и как можно меньше устать физически .</a:t>
            </a:r>
          </a:p>
          <a:p>
            <a:pPr marL="64008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При ходьбе по равнинному месту группа движется чуть быстрее .</a:t>
            </a:r>
          </a:p>
          <a:p>
            <a:pPr marL="64008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Также темп и скорость движения ровняется на ходьбу самого слабого участника 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757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735706626e63eec939024643049e981890f3e2414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1008"/>
            <a:ext cx="9143999" cy="33569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399032"/>
          </a:xfrm>
        </p:spPr>
        <p:txBody>
          <a:bodyPr/>
          <a:lstStyle/>
          <a:p>
            <a:r>
              <a:rPr lang="ru-RU" dirty="0" smtClean="0"/>
              <a:t>Ориентирование в походе.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399032"/>
          </a:xfrm>
        </p:spPr>
        <p:txBody>
          <a:bodyPr/>
          <a:lstStyle/>
          <a:p>
            <a:r>
              <a:rPr lang="ru-RU" dirty="0" smtClean="0"/>
              <a:t>Ориентирование по карте 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8910"/>
            <a:ext cx="8229600" cy="315816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Ориентирование по карте осуществляется при  том случае , когда нужно найти нужный объект на местности  , так же можно определить свою точку стояния по окружающим признакам местности . Можно определить высоту любого места , рельеф  и т.д.</a:t>
            </a:r>
          </a:p>
          <a:p>
            <a:r>
              <a:rPr lang="ru-RU" dirty="0" smtClean="0"/>
              <a:t>Имея необходимый набор карт , можно безошибочно пройти маршрут без каких –либо отклонений 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175" y="3717032"/>
            <a:ext cx="4608512" cy="292494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98825" y="-11999912"/>
            <a:ext cx="3600000" cy="270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98825" y="-11999912"/>
            <a:ext cx="3600000" cy="270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24" y="3664948"/>
            <a:ext cx="4464496" cy="302911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0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041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437112"/>
            <a:ext cx="9143999" cy="24208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Ориентирование по компасу 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914344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ru-RU" dirty="0" smtClean="0"/>
              <a:t>С помощью компаса можно определить :</a:t>
            </a:r>
          </a:p>
          <a:p>
            <a:r>
              <a:rPr lang="ru-RU" dirty="0"/>
              <a:t>С</a:t>
            </a:r>
            <a:r>
              <a:rPr lang="ru-RU" dirty="0" smtClean="0"/>
              <a:t>тороны сета .</a:t>
            </a:r>
          </a:p>
          <a:p>
            <a:r>
              <a:rPr lang="ru-RU" dirty="0" err="1" smtClean="0"/>
              <a:t>Гениральное</a:t>
            </a:r>
            <a:r>
              <a:rPr lang="ru-RU" dirty="0" smtClean="0"/>
              <a:t> направление .</a:t>
            </a:r>
          </a:p>
          <a:p>
            <a:r>
              <a:rPr lang="ru-RU" dirty="0" smtClean="0"/>
              <a:t>Местоположения объекта относительно сторон света в градусах.</a:t>
            </a:r>
          </a:p>
          <a:p>
            <a:pPr marL="64008" indent="0"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7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Ориентирование по природным  признакам .</a:t>
            </a:r>
            <a:endParaRPr lang="ru-RU" dirty="0"/>
          </a:p>
        </p:txBody>
      </p:sp>
      <p:pic>
        <p:nvPicPr>
          <p:cNvPr id="4" name="Объект 3" descr="6559_html_6614080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2261" y="3065736"/>
            <a:ext cx="1919965" cy="3789040"/>
          </a:xfrm>
          <a:prstGeom prst="rect">
            <a:avLst/>
          </a:prstGeom>
        </p:spPr>
      </p:pic>
      <p:pic>
        <p:nvPicPr>
          <p:cNvPr id="5" name="Рисунок 4" descr="se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3952" y="3068958"/>
            <a:ext cx="2141984" cy="3785817"/>
          </a:xfrm>
          <a:prstGeom prst="rect">
            <a:avLst/>
          </a:prstGeom>
        </p:spPr>
      </p:pic>
      <p:pic>
        <p:nvPicPr>
          <p:cNvPr id="6" name="Рисунок 5" descr="a_1u1328433462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068958"/>
            <a:ext cx="2304256" cy="3785817"/>
          </a:xfrm>
          <a:prstGeom prst="rect">
            <a:avLst/>
          </a:prstGeom>
        </p:spPr>
      </p:pic>
      <p:pic>
        <p:nvPicPr>
          <p:cNvPr id="7" name="Рисунок 6" descr="954b25631db3e8f4b53485f793c567f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3068958"/>
            <a:ext cx="2843808" cy="378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3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effectLst/>
              </a:rPr>
              <a:t>Засечка по измеренным (построенным) углам  (способ </a:t>
            </a:r>
            <a:r>
              <a:rPr lang="ru-RU" sz="3100" dirty="0" err="1">
                <a:effectLst/>
              </a:rPr>
              <a:t>Болотова</a:t>
            </a:r>
            <a:r>
              <a:rPr lang="ru-RU" sz="3100" dirty="0" smtClean="0">
                <a:effectLst/>
              </a:rPr>
              <a:t>). Определение точки стояния 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31768"/>
            <a:ext cx="8424936" cy="4282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/>
              <a:t>Выполняется в такой последовательности</a:t>
            </a:r>
            <a:r>
              <a:rPr lang="ru-RU" sz="2000" dirty="0" smtClean="0"/>
              <a:t>: </a:t>
            </a:r>
            <a:endParaRPr lang="ru-RU" sz="2000" dirty="0"/>
          </a:p>
          <a:p>
            <a:pPr>
              <a:buNone/>
            </a:pPr>
            <a:r>
              <a:rPr lang="ru-RU" sz="2000" dirty="0"/>
              <a:t>          </a:t>
            </a:r>
            <a:r>
              <a:rPr lang="ru-RU" sz="2000" dirty="0" smtClean="0"/>
              <a:t>На </a:t>
            </a:r>
            <a:r>
              <a:rPr lang="ru-RU" sz="2000" dirty="0"/>
              <a:t>прозрачной бумаге ставят точку принимая эту точку за точку стояния от нее проводят  </a:t>
            </a:r>
            <a:r>
              <a:rPr lang="ru-RU" sz="2000" dirty="0" smtClean="0"/>
              <a:t>линии. </a:t>
            </a:r>
            <a:r>
              <a:rPr lang="ru-RU" sz="2000" dirty="0"/>
              <a:t>направленные на три ориентира, выбранными вокруг  места на котором находишься и четко изображенными на карте; При этом бумагу нельзя двигать </a:t>
            </a:r>
            <a:r>
              <a:rPr lang="ru-RU" sz="2000" dirty="0" smtClean="0"/>
              <a:t>. </a:t>
            </a:r>
            <a:endParaRPr lang="ru-RU" sz="3200" dirty="0"/>
          </a:p>
          <a:p>
            <a:pPr marL="64008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573016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152000"/>
            </a:pPr>
            <a:r>
              <a:rPr lang="ru-RU" sz="2000" dirty="0" smtClean="0"/>
              <a:t>   Накладывают </a:t>
            </a:r>
            <a:r>
              <a:rPr lang="ru-RU" sz="2000" dirty="0"/>
              <a:t>бумагу на карту так, чтобы каждое прочерченное на ней направление прошло через условный знак того ориентира, на который оно проведено при визировании или построено по измеренным углам;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2000"/>
            </a:pPr>
            <a:r>
              <a:rPr lang="ru-RU" sz="2000" dirty="0"/>
              <a:t>   </a:t>
            </a:r>
            <a:r>
              <a:rPr lang="ru-RU" sz="2000" dirty="0" smtClean="0"/>
              <a:t>Совместив </a:t>
            </a:r>
            <a:r>
              <a:rPr lang="ru-RU" sz="2000" dirty="0"/>
              <a:t>все направления с соответствующими им условными знаками ориентиров, перекалывают на карту намеченную на листе бумаги точку, при которой построены направления. Эта точка и будет точкой стояния.</a:t>
            </a:r>
          </a:p>
        </p:txBody>
      </p:sp>
    </p:spTree>
    <p:extLst>
      <p:ext uri="{BB962C8B-B14F-4D97-AF65-F5344CB8AC3E}">
        <p14:creationId xmlns:p14="http://schemas.microsoft.com/office/powerpoint/2010/main" val="379394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Ориентирование по расспросам местных жителей 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72995"/>
            <a:ext cx="8229600" cy="4572000"/>
          </a:xfrm>
        </p:spPr>
        <p:txBody>
          <a:bodyPr/>
          <a:lstStyle/>
          <a:p>
            <a:r>
              <a:rPr lang="ru-RU" dirty="0" smtClean="0"/>
              <a:t>К такому способу ориентирования в частности прибегают при передвижению по населенному пункту . </a:t>
            </a:r>
          </a:p>
        </p:txBody>
      </p:sp>
    </p:spTree>
    <p:extLst>
      <p:ext uri="{BB962C8B-B14F-4D97-AF65-F5344CB8AC3E}">
        <p14:creationId xmlns:p14="http://schemas.microsoft.com/office/powerpoint/2010/main" val="137843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72000"/>
          </a:xfrm>
        </p:spPr>
        <p:txBody>
          <a:bodyPr/>
          <a:lstStyle/>
          <a:p>
            <a:r>
              <a:rPr lang="ru-RU" dirty="0" smtClean="0"/>
              <a:t>Начальная туристская подготовка(НТП)-это комплект знаний и умений по подготовке похода до 2 </a:t>
            </a:r>
            <a:r>
              <a:rPr lang="ru-RU" dirty="0" err="1" smtClean="0"/>
              <a:t>к.с</a:t>
            </a:r>
            <a:r>
              <a:rPr lang="ru-RU" dirty="0" smtClean="0"/>
              <a:t> включительно .</a:t>
            </a:r>
          </a:p>
          <a:p>
            <a:r>
              <a:rPr lang="ru-RU" dirty="0" smtClean="0"/>
              <a:t>Средняя туристская подготовка до 3-4 </a:t>
            </a:r>
            <a:r>
              <a:rPr lang="ru-RU" dirty="0" err="1" smtClean="0"/>
              <a:t>к.с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Высшая туристская подготовка до 5-6 </a:t>
            </a:r>
            <a:r>
              <a:rPr lang="ru-RU" dirty="0" err="1" smtClean="0"/>
              <a:t>к.с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96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Запомнить правила ориентирования на местности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67000" y="495300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dirty="0"/>
              <a:t>Контакты: </a:t>
            </a:r>
            <a:r>
              <a:rPr lang="ru-RU" altLang="ru-RU" dirty="0" err="1"/>
              <a:t>Хакимуллин</a:t>
            </a:r>
            <a:r>
              <a:rPr lang="ru-RU" altLang="ru-RU" dirty="0"/>
              <a:t> Айдар </a:t>
            </a:r>
            <a:r>
              <a:rPr lang="ru-RU" altLang="ru-RU" dirty="0" err="1"/>
              <a:t>Маулитгараевич</a:t>
            </a:r>
            <a:endParaRPr lang="ru-RU" altLang="ru-RU" dirty="0"/>
          </a:p>
          <a:p>
            <a:pPr algn="r">
              <a:defRPr/>
            </a:pPr>
            <a:r>
              <a:rPr lang="ru-RU" altLang="ru-RU" dirty="0"/>
              <a:t> </a:t>
            </a:r>
            <a:r>
              <a:rPr lang="en-US" altLang="ru-RU" dirty="0"/>
              <a:t>Email – </a:t>
            </a:r>
            <a:r>
              <a:rPr lang="en-US" altLang="ru-RU" dirty="0">
                <a:hlinkClick r:id="rId2"/>
              </a:rPr>
              <a:t>aidar1990@bk.ru</a:t>
            </a:r>
            <a:r>
              <a:rPr lang="ru-RU" altLang="ru-RU" dirty="0"/>
              <a:t> </a:t>
            </a:r>
            <a:endParaRPr lang="en-US" altLang="ru-RU" dirty="0"/>
          </a:p>
          <a:p>
            <a:pPr algn="r">
              <a:defRPr/>
            </a:pPr>
            <a:r>
              <a:rPr lang="en-US" altLang="ru-RU" dirty="0"/>
              <a:t> WhatsApp – 89600317709</a:t>
            </a:r>
          </a:p>
          <a:p>
            <a:pPr algn="r">
              <a:defRPr/>
            </a:pPr>
            <a:r>
              <a:rPr lang="ru-RU" altLang="ru-RU" dirty="0" err="1"/>
              <a:t>Минимуллин</a:t>
            </a:r>
            <a:r>
              <a:rPr lang="ru-RU" altLang="ru-RU" dirty="0"/>
              <a:t> Эльмира Николаевна</a:t>
            </a:r>
          </a:p>
          <a:p>
            <a:pPr algn="r">
              <a:defRPr/>
            </a:pPr>
            <a:r>
              <a:rPr lang="ru-RU" altLang="ru-RU" dirty="0"/>
              <a:t> </a:t>
            </a:r>
            <a:r>
              <a:rPr lang="en-US" altLang="ru-RU" dirty="0"/>
              <a:t>Email – </a:t>
            </a:r>
            <a:r>
              <a:rPr lang="en-US" altLang="ru-RU" dirty="0">
                <a:hlinkClick r:id="rId3"/>
              </a:rPr>
              <a:t>elmiranik1971@mail.ru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27307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8229600" cy="324036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План организации  туристского похода 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06335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399032"/>
          </a:xfrm>
        </p:spPr>
        <p:txBody>
          <a:bodyPr/>
          <a:lstStyle/>
          <a:p>
            <a:r>
              <a:rPr lang="ru-RU" dirty="0" smtClean="0"/>
              <a:t>Организовать туристскую группу 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ru-RU" dirty="0" smtClean="0"/>
              <a:t>Группа подбирается :</a:t>
            </a:r>
          </a:p>
          <a:p>
            <a:r>
              <a:rPr lang="ru-RU" dirty="0" smtClean="0"/>
              <a:t>По интересам .</a:t>
            </a:r>
          </a:p>
          <a:p>
            <a:r>
              <a:rPr lang="ru-RU" dirty="0" smtClean="0"/>
              <a:t>По силам .</a:t>
            </a:r>
          </a:p>
          <a:p>
            <a:r>
              <a:rPr lang="ru-RU" dirty="0" smtClean="0"/>
              <a:t>По спортивной квалификации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3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Подготовить маршрут 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Ознакомиться с районом путешествия                  ( рельеф , климат и т. д ).</a:t>
            </a:r>
          </a:p>
          <a:p>
            <a:r>
              <a:rPr lang="ru-RU" dirty="0" smtClean="0"/>
              <a:t>Иметь необходимый набор карт .</a:t>
            </a:r>
          </a:p>
          <a:p>
            <a:r>
              <a:rPr lang="ru-RU" dirty="0" smtClean="0"/>
              <a:t>Разработать маршрут по дням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0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Организовать медосмотр участников 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ru-RU" dirty="0" smtClean="0"/>
              <a:t>Для того , чтобы избежать любых неприятных ситуаций со здоровьем участника на маршруте проводится </a:t>
            </a:r>
            <a:r>
              <a:rPr lang="ru-RU" dirty="0" err="1" smtClean="0"/>
              <a:t>мед.осмотр</a:t>
            </a:r>
            <a:r>
              <a:rPr lang="ru-RU" dirty="0" smtClean="0"/>
              <a:t> каждого из участников похода .</a:t>
            </a:r>
          </a:p>
          <a:p>
            <a:pPr marL="64008" indent="0">
              <a:buNone/>
            </a:pPr>
            <a:r>
              <a:rPr lang="ru-RU" dirty="0"/>
              <a:t> </a:t>
            </a:r>
            <a:r>
              <a:rPr lang="ru-RU" dirty="0" smtClean="0"/>
              <a:t> При каких – либо выявленных серьезных заболеваниях , участника не допускают в поход с соответствующей справкой .</a:t>
            </a:r>
          </a:p>
        </p:txBody>
      </p:sp>
    </p:spTree>
    <p:extLst>
      <p:ext uri="{BB962C8B-B14F-4D97-AF65-F5344CB8AC3E}">
        <p14:creationId xmlns:p14="http://schemas.microsoft.com/office/powerpoint/2010/main" val="26364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</a:t>
            </a:r>
            <a:r>
              <a:rPr lang="ru-RU" dirty="0"/>
              <a:t>ф</a:t>
            </a:r>
            <a:r>
              <a:rPr lang="ru-RU" dirty="0" smtClean="0"/>
              <a:t>ормление документов.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Маршрутная книжка .</a:t>
            </a:r>
          </a:p>
          <a:p>
            <a:r>
              <a:rPr lang="ru-RU" dirty="0" smtClean="0"/>
              <a:t>Приказ на поход.</a:t>
            </a:r>
          </a:p>
          <a:p>
            <a:r>
              <a:rPr lang="ru-RU" dirty="0" smtClean="0"/>
              <a:t>Медицинские справки.</a:t>
            </a:r>
          </a:p>
          <a:p>
            <a:r>
              <a:rPr lang="ru-RU" dirty="0" smtClean="0"/>
              <a:t>Справки о предыдущих походах .</a:t>
            </a:r>
          </a:p>
          <a:p>
            <a:r>
              <a:rPr lang="ru-RU" dirty="0" smtClean="0"/>
              <a:t>Разрешение родителей ( детям).</a:t>
            </a:r>
          </a:p>
          <a:p>
            <a:r>
              <a:rPr lang="ru-RU" dirty="0" smtClean="0"/>
              <a:t>Разрешение на доступ в запретную зону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1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Распределить обязанности на поход.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2332037"/>
            <a:ext cx="4038600" cy="4525963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ru-RU" dirty="0" smtClean="0"/>
              <a:t>Постоянные:</a:t>
            </a:r>
          </a:p>
          <a:p>
            <a:r>
              <a:rPr lang="ru-RU" dirty="0" smtClean="0"/>
              <a:t>Руководитель.</a:t>
            </a:r>
          </a:p>
          <a:p>
            <a:r>
              <a:rPr lang="ru-RU" dirty="0" smtClean="0"/>
              <a:t>Зам. Руководителя.</a:t>
            </a:r>
          </a:p>
          <a:p>
            <a:r>
              <a:rPr lang="ru-RU" dirty="0" smtClean="0"/>
              <a:t>Топограф.</a:t>
            </a:r>
          </a:p>
          <a:p>
            <a:r>
              <a:rPr lang="ru-RU" dirty="0" smtClean="0"/>
              <a:t>Летописец.</a:t>
            </a:r>
          </a:p>
          <a:p>
            <a:r>
              <a:rPr lang="ru-RU" dirty="0" smtClean="0"/>
              <a:t>Фотограф.</a:t>
            </a:r>
          </a:p>
          <a:p>
            <a:r>
              <a:rPr lang="ru-RU" dirty="0" smtClean="0"/>
              <a:t>Ответственный за питание.</a:t>
            </a:r>
          </a:p>
          <a:p>
            <a:r>
              <a:rPr lang="ru-RU" dirty="0" smtClean="0"/>
              <a:t>Ответственный за снаряжение 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716016" y="2332037"/>
            <a:ext cx="4038600" cy="4525963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ru-RU" dirty="0" smtClean="0"/>
              <a:t>Временные : </a:t>
            </a:r>
          </a:p>
          <a:p>
            <a:r>
              <a:rPr lang="ru-RU" dirty="0" smtClean="0"/>
              <a:t>Костровой .</a:t>
            </a:r>
          </a:p>
          <a:p>
            <a:r>
              <a:rPr lang="ru-RU" dirty="0" smtClean="0"/>
              <a:t>Дежурный по кухне.</a:t>
            </a:r>
          </a:p>
          <a:p>
            <a:r>
              <a:rPr lang="ru-RU" dirty="0" smtClean="0"/>
              <a:t>Дежурный проводник.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50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332</TotalTime>
  <Words>820</Words>
  <Application>Microsoft Office PowerPoint</Application>
  <PresentationFormat>Экран (4:3)</PresentationFormat>
  <Paragraphs>163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Calibri</vt:lpstr>
      <vt:lpstr>Century Gothic</vt:lpstr>
      <vt:lpstr>Georgia</vt:lpstr>
      <vt:lpstr>Times New Roman</vt:lpstr>
      <vt:lpstr>Verdana</vt:lpstr>
      <vt:lpstr>Wingdings 2</vt:lpstr>
      <vt:lpstr>Яркая</vt:lpstr>
      <vt:lpstr>Повторение основ туристской и прикладной подготовки. Ориентирование на местности.</vt:lpstr>
      <vt:lpstr>Презентация PowerPoint</vt:lpstr>
      <vt:lpstr>Презентация PowerPoint</vt:lpstr>
      <vt:lpstr>План организации  туристского похода .</vt:lpstr>
      <vt:lpstr>Организовать туристскую группу .</vt:lpstr>
      <vt:lpstr>Подготовить маршрут .</vt:lpstr>
      <vt:lpstr>Организовать медосмотр участников .</vt:lpstr>
      <vt:lpstr>Оформление документов. </vt:lpstr>
      <vt:lpstr>Распределить обязанности на поход. </vt:lpstr>
      <vt:lpstr>Подготовка снаряжения .</vt:lpstr>
      <vt:lpstr>Подготовка снаряжения </vt:lpstr>
      <vt:lpstr>   Подготовка снаряжения .              Личные вещи . </vt:lpstr>
      <vt:lpstr>Подготовка Снаряжения .                </vt:lpstr>
      <vt:lpstr>Подготовка снаряжения .</vt:lpstr>
      <vt:lpstr>Распределение                              продуктов . </vt:lpstr>
      <vt:lpstr>                  Меню </vt:lpstr>
      <vt:lpstr>Раскладка на 1 человека на 1 день (в граммах сухого продукта)</vt:lpstr>
      <vt:lpstr>       Смета похода </vt:lpstr>
      <vt:lpstr>Инструктаж по  техники безопасности </vt:lpstr>
      <vt:lpstr>    Встать на учет в МЧС </vt:lpstr>
      <vt:lpstr>Группа на маршруте. </vt:lpstr>
      <vt:lpstr>   Группа на маршруте </vt:lpstr>
      <vt:lpstr>Темп и скорость движения .</vt:lpstr>
      <vt:lpstr>Ориентирование в походе. </vt:lpstr>
      <vt:lpstr>Ориентирование по карте .</vt:lpstr>
      <vt:lpstr>Ориентирование по компасу .</vt:lpstr>
      <vt:lpstr>Ориентирование по природным  признакам .</vt:lpstr>
      <vt:lpstr>Засечка по измеренным (построенным) углам  (способ Болотова). Определение точки стояния . </vt:lpstr>
      <vt:lpstr>Ориентирование по расспросам местных жителей . </vt:lpstr>
      <vt:lpstr>Домашнее задание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Начальная туристская подготовка.</dc:title>
  <dc:creator>Валентина</dc:creator>
  <cp:lastModifiedBy>АЙДАР</cp:lastModifiedBy>
  <cp:revision>29</cp:revision>
  <dcterms:created xsi:type="dcterms:W3CDTF">2018-01-22T14:30:21Z</dcterms:created>
  <dcterms:modified xsi:type="dcterms:W3CDTF">2020-05-14T12:19:29Z</dcterms:modified>
</cp:coreProperties>
</file>