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9" r:id="rId5"/>
    <p:sldId id="276" r:id="rId6"/>
    <p:sldId id="282" r:id="rId7"/>
    <p:sldId id="277" r:id="rId8"/>
    <p:sldId id="278" r:id="rId9"/>
    <p:sldId id="28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60" autoAdjust="0"/>
  </p:normalViewPr>
  <p:slideViewPr>
    <p:cSldViewPr>
      <p:cViewPr>
        <p:scale>
          <a:sx n="81" d="100"/>
          <a:sy n="81" d="100"/>
        </p:scale>
        <p:origin x="-83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B4CF4C2-2519-4593-9D2F-48E315EEFCD1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BE4A106-44B5-4E87-B97C-29986D400B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УРОКА:</a:t>
            </a:r>
            <a:br>
              <a:rPr lang="ru-RU" sz="28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8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Повторение изученного в разделе «ФОНЕТИКА. ОРФОЭПИЯ. ГРАФИКА. ОРФОГРАФИЯ. КУЛЬТУРА РЕЧИ»</a:t>
            </a:r>
            <a:endParaRPr lang="ru-RU" sz="2800" b="1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42918"/>
            <a:ext cx="749808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Давайте вспомним:</a:t>
            </a:r>
            <a:b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u-RU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Что изучает фонетика?</a:t>
            </a:r>
          </a:p>
          <a:p>
            <a:r>
              <a:rPr lang="ru-RU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 помощью чего мы звуки отображаем на письме?</a:t>
            </a:r>
          </a:p>
          <a:p>
            <a:r>
              <a:rPr lang="ru-RU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 какие 2 группы делятся все звуки речи?</a:t>
            </a:r>
          </a:p>
          <a:p>
            <a:r>
              <a:rPr lang="ru-RU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Из чего состоят гласные звуки?</a:t>
            </a:r>
          </a:p>
          <a:p>
            <a:r>
              <a:rPr lang="ru-RU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Назовите гласные звуки.</a:t>
            </a:r>
          </a:p>
          <a:p>
            <a:r>
              <a:rPr lang="ru-RU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Чем отличаются звонкие согласные от глухих?</a:t>
            </a:r>
          </a:p>
          <a:p>
            <a:r>
              <a:rPr lang="ru-RU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Назовите согласные, которые всегда звонкие.</a:t>
            </a:r>
            <a:endParaRPr lang="ru-RU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576530" cy="6286544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Какие согласные, которые не имеют пары по звонкости?</a:t>
            </a:r>
          </a:p>
          <a:p>
            <a:r>
              <a:rPr lang="ru-RU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Какие звуки всегда твёрдые?</a:t>
            </a:r>
          </a:p>
          <a:p>
            <a:r>
              <a:rPr lang="ru-RU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Какие звуки всегда мягкие?</a:t>
            </a:r>
          </a:p>
          <a:p>
            <a:r>
              <a:rPr lang="ru-RU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Когда буквы Е, Ё, Ю, Я обозначают 2 звука?</a:t>
            </a:r>
          </a:p>
          <a:p>
            <a:r>
              <a:rPr lang="ru-RU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Какова вторая роль букв Е, Ё, Ю, Я?</a:t>
            </a:r>
          </a:p>
          <a:p>
            <a:r>
              <a:rPr lang="ru-RU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Назовите сочетания букв, в           </a:t>
            </a:r>
          </a:p>
          <a:p>
            <a:r>
              <a:rPr lang="ru-RU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которых Ь не пишется.</a:t>
            </a:r>
            <a:endParaRPr lang="ru-RU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 descr="C:\Users\Вова\Desktop\CLIPART4\CLIPART5\J0280731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441" y="4149080"/>
            <a:ext cx="1697990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Расположи по алфавиту</a:t>
            </a:r>
            <a:endParaRPr lang="ru-RU" b="1" dirty="0">
              <a:ln w="1905">
                <a:solidFill>
                  <a:srgbClr val="00206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sz="3600" dirty="0" smtClean="0"/>
              <a:t>1 вариант</a:t>
            </a:r>
          </a:p>
          <a:p>
            <a:r>
              <a:rPr lang="ru-RU" sz="4000" dirty="0" smtClean="0"/>
              <a:t>Печник</a:t>
            </a:r>
          </a:p>
          <a:p>
            <a:r>
              <a:rPr lang="ru-RU" sz="4000" dirty="0" smtClean="0"/>
              <a:t>Вечный</a:t>
            </a:r>
          </a:p>
          <a:p>
            <a:r>
              <a:rPr lang="ru-RU" sz="4000" dirty="0" smtClean="0"/>
              <a:t>Речка</a:t>
            </a:r>
          </a:p>
          <a:p>
            <a:r>
              <a:rPr lang="ru-RU" sz="4000" dirty="0" smtClean="0"/>
              <a:t>Каменщик</a:t>
            </a:r>
          </a:p>
          <a:p>
            <a:r>
              <a:rPr lang="ru-RU" sz="4000" dirty="0" smtClean="0"/>
              <a:t>Барабанщик</a:t>
            </a:r>
          </a:p>
          <a:p>
            <a:r>
              <a:rPr lang="ru-RU" sz="4000" dirty="0" smtClean="0"/>
              <a:t>Мачта</a:t>
            </a:r>
            <a:endParaRPr lang="ru-RU" sz="5400" dirty="0" smtClean="0"/>
          </a:p>
          <a:p>
            <a:r>
              <a:rPr lang="ru-RU" sz="3600" dirty="0" smtClean="0"/>
              <a:t>2 вариант</a:t>
            </a:r>
          </a:p>
          <a:p>
            <a:r>
              <a:rPr lang="ru-RU" sz="4000" dirty="0" smtClean="0"/>
              <a:t>Кость </a:t>
            </a:r>
          </a:p>
          <a:p>
            <a:r>
              <a:rPr lang="ru-RU" sz="4000" dirty="0" smtClean="0"/>
              <a:t>Трость</a:t>
            </a:r>
          </a:p>
          <a:p>
            <a:r>
              <a:rPr lang="ru-RU" sz="4000" dirty="0" smtClean="0"/>
              <a:t> Весть </a:t>
            </a:r>
          </a:p>
          <a:p>
            <a:r>
              <a:rPr lang="ru-RU" sz="4000" dirty="0" smtClean="0"/>
              <a:t>Песнь </a:t>
            </a:r>
          </a:p>
          <a:p>
            <a:r>
              <a:rPr lang="ru-RU" sz="4000" dirty="0" smtClean="0"/>
              <a:t>Лошадь</a:t>
            </a:r>
          </a:p>
          <a:p>
            <a:r>
              <a:rPr lang="ru-RU" sz="4000" dirty="0" smtClean="0"/>
              <a:t> Ель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Проверь себя!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dirty="0" smtClean="0"/>
              <a:t>1 вариант</a:t>
            </a:r>
          </a:p>
          <a:p>
            <a:r>
              <a:rPr lang="ru-RU" dirty="0" smtClean="0"/>
              <a:t>Барабанщик</a:t>
            </a:r>
          </a:p>
          <a:p>
            <a:r>
              <a:rPr lang="ru-RU" dirty="0" smtClean="0"/>
              <a:t>Вечный</a:t>
            </a:r>
          </a:p>
          <a:p>
            <a:r>
              <a:rPr lang="ru-RU" dirty="0" smtClean="0"/>
              <a:t>Каменщик</a:t>
            </a:r>
          </a:p>
          <a:p>
            <a:r>
              <a:rPr lang="ru-RU" dirty="0" smtClean="0"/>
              <a:t>Мачта</a:t>
            </a:r>
          </a:p>
          <a:p>
            <a:r>
              <a:rPr lang="ru-RU" dirty="0" smtClean="0"/>
              <a:t>Печник</a:t>
            </a:r>
          </a:p>
          <a:p>
            <a:r>
              <a:rPr lang="ru-RU" dirty="0" smtClean="0"/>
              <a:t>Речка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2 вариант</a:t>
            </a:r>
          </a:p>
          <a:p>
            <a:r>
              <a:rPr lang="ru-RU" dirty="0" smtClean="0"/>
              <a:t>Весть</a:t>
            </a:r>
          </a:p>
          <a:p>
            <a:r>
              <a:rPr lang="ru-RU" dirty="0" smtClean="0"/>
              <a:t>Ель</a:t>
            </a:r>
          </a:p>
          <a:p>
            <a:r>
              <a:rPr lang="ru-RU" dirty="0" smtClean="0"/>
              <a:t>Кость</a:t>
            </a:r>
          </a:p>
          <a:p>
            <a:r>
              <a:rPr lang="ru-RU" dirty="0" smtClean="0"/>
              <a:t>Лошадь</a:t>
            </a:r>
          </a:p>
          <a:p>
            <a:r>
              <a:rPr lang="ru-RU" dirty="0" smtClean="0"/>
              <a:t>Песнь</a:t>
            </a:r>
          </a:p>
          <a:p>
            <a:r>
              <a:rPr lang="ru-RU" dirty="0" smtClean="0"/>
              <a:t>Трость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ШАРАДА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dirty="0" smtClean="0">
                <a:solidFill>
                  <a:srgbClr val="0070C0"/>
                </a:solidFill>
                <a:latin typeface="Cambria" pitchFamily="18" charset="0"/>
              </a:rPr>
              <a:t>Слог первый – звук испорченного крана,</a:t>
            </a:r>
          </a:p>
          <a:p>
            <a:r>
              <a:rPr lang="ru-RU" sz="3600" dirty="0" smtClean="0">
                <a:solidFill>
                  <a:srgbClr val="0070C0"/>
                </a:solidFill>
                <a:latin typeface="Cambria" pitchFamily="18" charset="0"/>
              </a:rPr>
              <a:t>		Для поцелуя нет второго слаще.</a:t>
            </a:r>
          </a:p>
          <a:p>
            <a:r>
              <a:rPr lang="ru-RU" sz="3600" dirty="0" smtClean="0">
                <a:solidFill>
                  <a:srgbClr val="0070C0"/>
                </a:solidFill>
                <a:latin typeface="Cambria" pitchFamily="18" charset="0"/>
              </a:rPr>
              <a:t>		А целое найдёшь ты в ресторане,</a:t>
            </a:r>
          </a:p>
          <a:p>
            <a:r>
              <a:rPr lang="ru-RU" sz="3600" dirty="0" smtClean="0">
                <a:solidFill>
                  <a:srgbClr val="0070C0"/>
                </a:solidFill>
                <a:latin typeface="Cambria" pitchFamily="18" charset="0"/>
              </a:rPr>
              <a:t>		Что для крольчат открыт в зелёной чаще.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ru-RU" dirty="0" smtClean="0"/>
              <a:t>(</a:t>
            </a:r>
            <a:r>
              <a:rPr lang="ru-RU" dirty="0" err="1" smtClean="0"/>
              <a:t>кап+уста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pic>
        <p:nvPicPr>
          <p:cNvPr id="5" name="Рисунок 4" descr="DSCN0536.jpg"/>
          <p:cNvPicPr>
            <a:picLocks noChangeAspect="1"/>
          </p:cNvPicPr>
          <p:nvPr/>
        </p:nvPicPr>
        <p:blipFill>
          <a:blip r:embed="rId2" cstate="print"/>
          <a:srcRect l="21094" t="41667" r="29687" b="26041"/>
          <a:stretch>
            <a:fillRect/>
          </a:stretch>
        </p:blipFill>
        <p:spPr>
          <a:xfrm>
            <a:off x="5286380" y="5210390"/>
            <a:ext cx="3348368" cy="16476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Порядок фонетического разбора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Arial" charset="0"/>
              </a:rPr>
              <a:t>1. Произнести слово, выделить слоги, определить ударный слог.</a:t>
            </a:r>
            <a:r>
              <a:rPr lang="ru-RU" sz="2800" dirty="0" smtClean="0">
                <a:latin typeface="Arial" charset="0"/>
              </a:rPr>
              <a:t> </a:t>
            </a:r>
            <a:r>
              <a:rPr lang="ru-RU" sz="2800" b="1" dirty="0" smtClean="0">
                <a:latin typeface="Arial" charset="0"/>
              </a:rPr>
              <a:t>2. </a:t>
            </a:r>
            <a:r>
              <a:rPr lang="ru-RU" b="1" dirty="0" smtClean="0">
                <a:latin typeface="Arial" charset="0"/>
              </a:rPr>
              <a:t>Охарактеризовать каждый звук:</a:t>
            </a:r>
          </a:p>
          <a:p>
            <a:r>
              <a:rPr lang="ru-RU" sz="2800" b="1" dirty="0" smtClean="0">
                <a:latin typeface="Arial" charset="0"/>
              </a:rPr>
              <a:t>а) </a:t>
            </a:r>
            <a:r>
              <a:rPr lang="ru-RU" b="1" dirty="0" smtClean="0">
                <a:latin typeface="Arial" charset="0"/>
              </a:rPr>
              <a:t>гласные </a:t>
            </a:r>
            <a:r>
              <a:rPr lang="ru-RU" sz="2800" b="1" dirty="0" smtClean="0">
                <a:latin typeface="Arial" charset="0"/>
              </a:rPr>
              <a:t>(</a:t>
            </a:r>
            <a:r>
              <a:rPr lang="ru-RU" b="1" dirty="0" smtClean="0">
                <a:latin typeface="Arial" charset="0"/>
              </a:rPr>
              <a:t>ударный или безударный)</a:t>
            </a:r>
          </a:p>
          <a:p>
            <a:r>
              <a:rPr lang="ru-RU" sz="2800" b="1" dirty="0" smtClean="0">
                <a:latin typeface="Arial" charset="0"/>
              </a:rPr>
              <a:t>б) </a:t>
            </a:r>
            <a:r>
              <a:rPr lang="ru-RU" b="1" dirty="0" smtClean="0">
                <a:latin typeface="Arial" charset="0"/>
              </a:rPr>
              <a:t>согласные</a:t>
            </a:r>
            <a:r>
              <a:rPr lang="ru-RU" sz="2800" b="1" dirty="0" smtClean="0">
                <a:latin typeface="Arial" charset="0"/>
              </a:rPr>
              <a:t> (сонорный, </a:t>
            </a:r>
            <a:r>
              <a:rPr lang="ru-RU" b="1" dirty="0" smtClean="0">
                <a:latin typeface="Arial" charset="0"/>
              </a:rPr>
              <a:t>звонкий или глухой; мягкий или твердый)</a:t>
            </a:r>
          </a:p>
          <a:p>
            <a:r>
              <a:rPr lang="ru-RU" sz="2800" b="1" dirty="0" smtClean="0">
                <a:latin typeface="Arial" charset="0"/>
              </a:rPr>
              <a:t>3. </a:t>
            </a:r>
            <a:r>
              <a:rPr lang="ru-RU" b="1" dirty="0" smtClean="0">
                <a:latin typeface="Arial" charset="0"/>
              </a:rPr>
              <a:t>Указать количество звуков и букв.</a:t>
            </a:r>
          </a:p>
          <a:p>
            <a:endParaRPr lang="ru-RU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Письменный 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endParaRPr lang="ru-RU" sz="1600" b="1" dirty="0" smtClean="0">
              <a:solidFill>
                <a:srgbClr val="F6C49E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</a:rPr>
              <a:t>Ёжик  - </a:t>
            </a:r>
            <a:r>
              <a:rPr lang="ru-RU" b="1" dirty="0" err="1" smtClean="0">
                <a:solidFill>
                  <a:srgbClr val="FF0000"/>
                </a:solidFill>
              </a:rPr>
              <a:t>ё-жик</a:t>
            </a:r>
            <a:r>
              <a:rPr lang="ru-RU" b="1" dirty="0" smtClean="0">
                <a:solidFill>
                  <a:srgbClr val="FF0000"/>
                </a:solidFill>
              </a:rPr>
              <a:t> –  2 слога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endParaRPr lang="en-US" sz="1600" b="1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endParaRPr lang="ru-RU" sz="1600" b="1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Ё 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[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</a:rPr>
              <a:t>й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]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  - </a:t>
            </a:r>
            <a:r>
              <a:rPr lang="ru-RU" b="1" dirty="0" err="1" smtClean="0">
                <a:solidFill>
                  <a:srgbClr val="FF0000"/>
                </a:solidFill>
                <a:latin typeface="Arial" charset="0"/>
              </a:rPr>
              <a:t>согл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., </a:t>
            </a:r>
            <a:r>
              <a:rPr lang="ru-RU" b="1" dirty="0" err="1" smtClean="0">
                <a:solidFill>
                  <a:srgbClr val="FF0000"/>
                </a:solidFill>
                <a:latin typeface="Arial" charset="0"/>
              </a:rPr>
              <a:t>сонор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.,   </a:t>
            </a:r>
            <a:r>
              <a:rPr lang="ru-RU" b="1" dirty="0" err="1" smtClean="0">
                <a:solidFill>
                  <a:srgbClr val="FF0000"/>
                </a:solidFill>
                <a:latin typeface="Arial" charset="0"/>
              </a:rPr>
              <a:t>мягк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.;</a:t>
            </a:r>
            <a:endParaRPr lang="en-US" b="1" dirty="0" smtClean="0">
              <a:solidFill>
                <a:srgbClr val="FF0000"/>
              </a:solidFill>
              <a:latin typeface="Arial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[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о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]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 – </a:t>
            </a:r>
            <a:r>
              <a:rPr lang="ru-RU" b="1" dirty="0" err="1" smtClean="0">
                <a:solidFill>
                  <a:srgbClr val="FF0000"/>
                </a:solidFill>
                <a:latin typeface="Arial" charset="0"/>
              </a:rPr>
              <a:t>гласн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., уд.;</a:t>
            </a:r>
            <a:endParaRPr lang="en-US" b="1" dirty="0" smtClean="0">
              <a:solidFill>
                <a:srgbClr val="FF0000"/>
              </a:solidFill>
              <a:latin typeface="Arial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ж 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[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ж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]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 - </a:t>
            </a:r>
            <a:r>
              <a:rPr lang="ru-RU" b="1" dirty="0" err="1" smtClean="0">
                <a:solidFill>
                  <a:srgbClr val="FF0000"/>
                </a:solidFill>
                <a:latin typeface="Arial" charset="0"/>
              </a:rPr>
              <a:t>согл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., </a:t>
            </a:r>
            <a:r>
              <a:rPr lang="ru-RU" b="1" dirty="0" err="1" smtClean="0">
                <a:solidFill>
                  <a:srgbClr val="FF0000"/>
                </a:solidFill>
                <a:latin typeface="Arial" charset="0"/>
              </a:rPr>
              <a:t>зв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., твёрд.;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и  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[</a:t>
            </a:r>
            <a:r>
              <a:rPr lang="ru-RU" b="1" dirty="0" err="1" smtClean="0">
                <a:solidFill>
                  <a:srgbClr val="FF0000"/>
                </a:solidFill>
                <a:latin typeface="Arial" charset="0"/>
              </a:rPr>
              <a:t>ы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]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 – </a:t>
            </a:r>
            <a:r>
              <a:rPr lang="ru-RU" b="1" dirty="0" err="1" smtClean="0">
                <a:solidFill>
                  <a:srgbClr val="FF0000"/>
                </a:solidFill>
                <a:latin typeface="Arial" charset="0"/>
              </a:rPr>
              <a:t>гласн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., </a:t>
            </a:r>
            <a:r>
              <a:rPr lang="ru-RU" b="1" dirty="0" err="1" smtClean="0">
                <a:solidFill>
                  <a:srgbClr val="FF0000"/>
                </a:solidFill>
                <a:latin typeface="Arial" charset="0"/>
              </a:rPr>
              <a:t>безуд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.;</a:t>
            </a:r>
            <a:endParaRPr lang="en-US" b="1" dirty="0" smtClean="0">
              <a:solidFill>
                <a:srgbClr val="FF0000"/>
              </a:solidFill>
              <a:latin typeface="Arial" charset="0"/>
            </a:endParaRPr>
          </a:p>
          <a:p>
            <a:r>
              <a:rPr lang="ru-RU" b="1" u="sng" dirty="0" smtClean="0">
                <a:solidFill>
                  <a:srgbClr val="FF0000"/>
                </a:solidFill>
                <a:latin typeface="Arial" charset="0"/>
              </a:rPr>
              <a:t>к  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</a:rPr>
              <a:t>[</a:t>
            </a:r>
            <a:r>
              <a:rPr lang="ru-RU" b="1" u="sng" dirty="0" smtClean="0">
                <a:solidFill>
                  <a:srgbClr val="FF0000"/>
                </a:solidFill>
                <a:latin typeface="Arial" charset="0"/>
              </a:rPr>
              <a:t>к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</a:rPr>
              <a:t>]</a:t>
            </a:r>
            <a:r>
              <a:rPr lang="ru-RU" b="1" u="sng" dirty="0" smtClean="0">
                <a:solidFill>
                  <a:srgbClr val="FF0000"/>
                </a:solidFill>
                <a:latin typeface="Arial" charset="0"/>
              </a:rPr>
              <a:t> – </a:t>
            </a:r>
            <a:r>
              <a:rPr lang="ru-RU" b="1" u="sng" dirty="0" err="1" smtClean="0">
                <a:solidFill>
                  <a:srgbClr val="FF0000"/>
                </a:solidFill>
                <a:latin typeface="Arial" charset="0"/>
              </a:rPr>
              <a:t>согл</a:t>
            </a:r>
            <a:r>
              <a:rPr lang="ru-RU" b="1" u="sng" dirty="0" smtClean="0">
                <a:solidFill>
                  <a:srgbClr val="FF0000"/>
                </a:solidFill>
                <a:latin typeface="Arial" charset="0"/>
              </a:rPr>
              <a:t>., глух., твёрд.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4 буквы, 5 звуков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Изучить презентацию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Письменно ответьте на вопросы со слайда 2,3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Сделать фонетический разбор слов: РЕБЯТА, КОМПЬЮТЕР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455</TotalTime>
  <Words>291</Words>
  <Application>Microsoft Office PowerPoint</Application>
  <PresentationFormat>Экран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ТЕМА УРОКА: Повторение изученного в разделе «ФОНЕТИКА. ОРФОЭПИЯ. ГРАФИКА. ОРФОГРАФИЯ. КУЛЬТУРА РЕЧИ»</vt:lpstr>
      <vt:lpstr>Давайте вспомним: </vt:lpstr>
      <vt:lpstr>Презентация PowerPoint</vt:lpstr>
      <vt:lpstr>Расположи по алфавиту</vt:lpstr>
      <vt:lpstr>Проверь себя!</vt:lpstr>
      <vt:lpstr>ШАРАДА</vt:lpstr>
      <vt:lpstr>Порядок фонетического разбора</vt:lpstr>
      <vt:lpstr>Письменный разбор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ЗДРАВСТВУЙ, ЗИМА!</dc:title>
  <dc:creator>Вова</dc:creator>
  <cp:lastModifiedBy>Пользователь</cp:lastModifiedBy>
  <cp:revision>53</cp:revision>
  <dcterms:created xsi:type="dcterms:W3CDTF">2008-12-04T19:21:30Z</dcterms:created>
  <dcterms:modified xsi:type="dcterms:W3CDTF">2020-05-04T06:24:38Z</dcterms:modified>
</cp:coreProperties>
</file>