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9" r:id="rId3"/>
    <p:sldId id="290" r:id="rId4"/>
    <p:sldId id="287" r:id="rId5"/>
    <p:sldId id="288" r:id="rId6"/>
    <p:sldId id="291" r:id="rId7"/>
    <p:sldId id="261" r:id="rId8"/>
    <p:sldId id="257" r:id="rId9"/>
    <p:sldId id="348" r:id="rId10"/>
    <p:sldId id="294" r:id="rId11"/>
    <p:sldId id="321" r:id="rId12"/>
    <p:sldId id="322" r:id="rId13"/>
    <p:sldId id="350" r:id="rId14"/>
  </p:sldIdLst>
  <p:sldSz cx="9144000" cy="6858000" type="screen4x3"/>
  <p:notesSz cx="6873875" cy="10063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D845"/>
    <a:srgbClr val="000000"/>
    <a:srgbClr val="59E170"/>
    <a:srgbClr val="009999"/>
    <a:srgbClr val="FFFF00"/>
    <a:srgbClr val="FF0066"/>
    <a:srgbClr val="00FFFF"/>
    <a:srgbClr val="42E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1252" autoAdjust="0"/>
  </p:normalViewPr>
  <p:slideViewPr>
    <p:cSldViewPr>
      <p:cViewPr>
        <p:scale>
          <a:sx n="80" d="100"/>
          <a:sy n="80" d="100"/>
        </p:scale>
        <p:origin x="-11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648A1BF-E472-4EE9-A40D-564BC8F19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9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50A237-1552-4DF7-9F96-A21F1E47472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AA1993-2039-40E1-888B-BAF99FE77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2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17006-556B-45F3-9862-1CA84EEDAA3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CC95-F262-4C34-A226-C252DBEAE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16B9-C0F6-414F-B11A-46EE8083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63D5-5C46-4D03-A93B-3AA66731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23A-C855-4D12-AF53-29B2EA6D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ABEC-06CE-4B54-A421-23F9FBB35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1A6A-05EF-44E2-8196-AEB197F6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EC4C-D055-4645-B568-72A39C8B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5A4-21F2-42D0-91E9-D782B8B7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1112-7325-41FC-B6AF-DB55EBD34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732D-61EE-4618-87FE-54ACE7C1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E77C-9064-4671-AC6D-8BCF80F1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C50EC5-7F92-4D38-A3EE-7CCC7A4C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04" r:id="rId4"/>
    <p:sldLayoutId id="2147484512" r:id="rId5"/>
    <p:sldLayoutId id="2147484505" r:id="rId6"/>
    <p:sldLayoutId id="2147484513" r:id="rId7"/>
    <p:sldLayoutId id="2147484514" r:id="rId8"/>
    <p:sldLayoutId id="2147484515" r:id="rId9"/>
    <p:sldLayoutId id="2147484506" r:id="rId10"/>
    <p:sldLayoutId id="21474845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2303000095@edu.tatar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14678" y="1916113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По теме: </a:t>
            </a:r>
            <a:endParaRPr lang="ru-RU" sz="3600" dirty="0"/>
          </a:p>
        </p:txBody>
      </p:sp>
      <p:sp>
        <p:nvSpPr>
          <p:cNvPr id="1536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24021" y="3068638"/>
            <a:ext cx="604837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chemeClr val="accent2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283936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Селекция  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микроорганизмов</a:t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0"/>
            <a:ext cx="8929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8835" t="21021" r="18607" b="20961"/>
          <a:stretch>
            <a:fillRect/>
          </a:stretch>
        </p:blipFill>
        <p:spPr bwMode="auto">
          <a:xfrm>
            <a:off x="0" y="-30163"/>
            <a:ext cx="90916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9336" t="20541" r="18555" b="20403"/>
          <a:stretch>
            <a:fillRect/>
          </a:stretch>
        </p:blipFill>
        <p:spPr bwMode="auto">
          <a:xfrm>
            <a:off x="-19050" y="0"/>
            <a:ext cx="916305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03350" y="765175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Домашняя работа: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85786" y="1928802"/>
            <a:ext cx="7534299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Изучить презентацию  и  </a:t>
            </a:r>
            <a:r>
              <a:rPr lang="ru-RU" sz="1800" dirty="0">
                <a:solidFill>
                  <a:prstClr val="black"/>
                </a:solidFill>
              </a:rPr>
              <a:t>о</a:t>
            </a:r>
            <a:r>
              <a:rPr lang="ru-RU" sz="1800" dirty="0" smtClean="0">
                <a:solidFill>
                  <a:prstClr val="black"/>
                </a:solidFill>
              </a:rPr>
              <a:t>тветить на вопросы: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Перечислите основные методы </a:t>
            </a:r>
            <a:r>
              <a:rPr lang="ru-RU" sz="1800" dirty="0">
                <a:solidFill>
                  <a:prstClr val="black"/>
                </a:solidFill>
              </a:rPr>
              <a:t>селекционной работы с микроорганизмами.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 обоснуйте </a:t>
            </a:r>
            <a:r>
              <a:rPr lang="ru-RU" sz="1800" dirty="0">
                <a:solidFill>
                  <a:prstClr val="black"/>
                </a:solidFill>
              </a:rPr>
              <a:t>значение метода искусственного мутагенеза для процесса выведения новых  штаммов микроорганизмов.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Перечислите  основные направления </a:t>
            </a:r>
            <a:r>
              <a:rPr lang="ru-RU" sz="1800" dirty="0">
                <a:solidFill>
                  <a:prstClr val="black"/>
                </a:solidFill>
              </a:rPr>
              <a:t>биотехнологии.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Значение  биотехнологии в решении </a:t>
            </a:r>
            <a:r>
              <a:rPr lang="ru-RU" sz="1800" dirty="0">
                <a:solidFill>
                  <a:prstClr val="black"/>
                </a:solidFill>
              </a:rPr>
              <a:t>народнохозяйственных проблем и задач</a:t>
            </a:r>
            <a:r>
              <a:rPr lang="ru-RU" sz="1800" dirty="0" smtClean="0">
                <a:solidFill>
                  <a:prstClr val="black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Ответы отправляйте на эл адрес :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hlinkClick r:id="rId2"/>
              </a:rPr>
              <a:t>2303000095</a:t>
            </a:r>
            <a:r>
              <a:rPr lang="en-US" sz="1800" dirty="0" smtClean="0">
                <a:solidFill>
                  <a:prstClr val="black"/>
                </a:solidFill>
                <a:hlinkClick r:id="rId2"/>
              </a:rPr>
              <a:t>@edu.tatar.ru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</a:rPr>
              <a:t>Мухаметзяновой</a:t>
            </a:r>
            <a:r>
              <a:rPr lang="ru-RU" sz="1800" smtClean="0">
                <a:solidFill>
                  <a:prstClr val="black"/>
                </a:solidFill>
              </a:rPr>
              <a:t> С.В.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Микроорганизмы - мельчайшие организмы, различаемые только под микроскопом</a:t>
            </a:r>
          </a:p>
        </p:txBody>
      </p:sp>
      <p:grpSp>
        <p:nvGrpSpPr>
          <p:cNvPr id="29699" name="Group 45"/>
          <p:cNvGrpSpPr>
            <a:grpSpLocks/>
          </p:cNvGrpSpPr>
          <p:nvPr/>
        </p:nvGrpSpPr>
        <p:grpSpPr bwMode="auto">
          <a:xfrm>
            <a:off x="179388" y="333375"/>
            <a:ext cx="8821737" cy="1681163"/>
            <a:chOff x="113" y="210"/>
            <a:chExt cx="5557" cy="1059"/>
          </a:xfrm>
        </p:grpSpPr>
        <p:sp>
          <p:nvSpPr>
            <p:cNvPr id="29705" name="Rectangle 19"/>
            <p:cNvSpPr>
              <a:spLocks noChangeArrowheads="1"/>
            </p:cNvSpPr>
            <p:nvPr/>
          </p:nvSpPr>
          <p:spPr bwMode="auto">
            <a:xfrm>
              <a:off x="3606" y="981"/>
              <a:ext cx="206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Text Box 30"/>
            <p:cNvSpPr txBox="1">
              <a:spLocks noChangeArrowheads="1"/>
            </p:cNvSpPr>
            <p:nvPr/>
          </p:nvSpPr>
          <p:spPr bwMode="auto">
            <a:xfrm>
              <a:off x="3606" y="981"/>
              <a:ext cx="20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/>
                <a:t>Сине-зеленые водоросли</a:t>
              </a:r>
            </a:p>
          </p:txBody>
        </p:sp>
        <p:grpSp>
          <p:nvGrpSpPr>
            <p:cNvPr id="29707" name="Group 44"/>
            <p:cNvGrpSpPr>
              <a:grpSpLocks/>
            </p:cNvGrpSpPr>
            <p:nvPr/>
          </p:nvGrpSpPr>
          <p:grpSpPr bwMode="auto">
            <a:xfrm>
              <a:off x="113" y="210"/>
              <a:ext cx="3992" cy="1059"/>
              <a:chOff x="113" y="210"/>
              <a:chExt cx="3992" cy="1059"/>
            </a:xfrm>
          </p:grpSpPr>
          <p:sp>
            <p:nvSpPr>
              <p:cNvPr id="29708" name="Rectangle 20"/>
              <p:cNvSpPr>
                <a:spLocks noChangeArrowheads="1"/>
              </p:cNvSpPr>
              <p:nvPr/>
            </p:nvSpPr>
            <p:spPr bwMode="auto">
              <a:xfrm>
                <a:off x="2517" y="981"/>
                <a:ext cx="104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9" name="Rectangle 21"/>
              <p:cNvSpPr>
                <a:spLocks noChangeArrowheads="1"/>
              </p:cNvSpPr>
              <p:nvPr/>
            </p:nvSpPr>
            <p:spPr bwMode="auto">
              <a:xfrm>
                <a:off x="1882" y="981"/>
                <a:ext cx="54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0" name="Rectangle 22"/>
              <p:cNvSpPr>
                <a:spLocks noChangeArrowheads="1"/>
              </p:cNvSpPr>
              <p:nvPr/>
            </p:nvSpPr>
            <p:spPr bwMode="auto">
              <a:xfrm>
                <a:off x="1111" y="981"/>
                <a:ext cx="680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1" name="Rectangle 23"/>
              <p:cNvSpPr>
                <a:spLocks noChangeArrowheads="1"/>
              </p:cNvSpPr>
              <p:nvPr/>
            </p:nvSpPr>
            <p:spPr bwMode="auto">
              <a:xfrm>
                <a:off x="113" y="981"/>
                <a:ext cx="953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2" name="Rectangle 24"/>
              <p:cNvSpPr>
                <a:spLocks noChangeArrowheads="1"/>
              </p:cNvSpPr>
              <p:nvPr/>
            </p:nvSpPr>
            <p:spPr bwMode="auto">
              <a:xfrm>
                <a:off x="1791" y="210"/>
                <a:ext cx="2087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3" name="Text Box 25"/>
              <p:cNvSpPr txBox="1">
                <a:spLocks noChangeArrowheads="1"/>
              </p:cNvSpPr>
              <p:nvPr/>
            </p:nvSpPr>
            <p:spPr bwMode="auto">
              <a:xfrm>
                <a:off x="1837" y="255"/>
                <a:ext cx="197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/>
                  <a:t>Микроорганизмы </a:t>
                </a:r>
              </a:p>
            </p:txBody>
          </p:sp>
          <p:sp>
            <p:nvSpPr>
              <p:cNvPr id="29714" name="Text Box 26"/>
              <p:cNvSpPr txBox="1">
                <a:spLocks noChangeArrowheads="1"/>
              </p:cNvSpPr>
              <p:nvPr/>
            </p:nvSpPr>
            <p:spPr bwMode="auto">
              <a:xfrm>
                <a:off x="249" y="981"/>
                <a:ext cx="9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Бактерии </a:t>
                </a:r>
              </a:p>
            </p:txBody>
          </p:sp>
          <p:sp>
            <p:nvSpPr>
              <p:cNvPr id="29715" name="Text Box 27"/>
              <p:cNvSpPr txBox="1">
                <a:spLocks noChangeArrowheads="1"/>
              </p:cNvSpPr>
              <p:nvPr/>
            </p:nvSpPr>
            <p:spPr bwMode="auto">
              <a:xfrm>
                <a:off x="1066" y="981"/>
                <a:ext cx="7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Вирусы  </a:t>
                </a:r>
              </a:p>
            </p:txBody>
          </p:sp>
          <p:sp>
            <p:nvSpPr>
              <p:cNvPr id="29716" name="Text Box 28"/>
              <p:cNvSpPr txBox="1">
                <a:spLocks noChangeArrowheads="1"/>
              </p:cNvSpPr>
              <p:nvPr/>
            </p:nvSpPr>
            <p:spPr bwMode="auto">
              <a:xfrm>
                <a:off x="1837" y="981"/>
                <a:ext cx="5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Грибы </a:t>
                </a:r>
              </a:p>
            </p:txBody>
          </p:sp>
          <p:sp>
            <p:nvSpPr>
              <p:cNvPr id="29717" name="Text Box 29"/>
              <p:cNvSpPr txBox="1">
                <a:spLocks noChangeArrowheads="1"/>
              </p:cNvSpPr>
              <p:nvPr/>
            </p:nvSpPr>
            <p:spPr bwMode="auto">
              <a:xfrm>
                <a:off x="2517" y="981"/>
                <a:ext cx="11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Простейшие</a:t>
                </a:r>
                <a:r>
                  <a:rPr lang="ru-RU" sz="2400"/>
                  <a:t> </a:t>
                </a:r>
                <a:endParaRPr lang="ru-RU" sz="2000"/>
              </a:p>
            </p:txBody>
          </p:sp>
          <p:sp>
            <p:nvSpPr>
              <p:cNvPr id="29718" name="Line 31"/>
              <p:cNvSpPr>
                <a:spLocks noChangeShapeType="1"/>
              </p:cNvSpPr>
              <p:nvPr/>
            </p:nvSpPr>
            <p:spPr bwMode="auto">
              <a:xfrm flipH="1">
                <a:off x="612" y="663"/>
                <a:ext cx="1905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Line 32"/>
              <p:cNvSpPr>
                <a:spLocks noChangeShapeType="1"/>
              </p:cNvSpPr>
              <p:nvPr/>
            </p:nvSpPr>
            <p:spPr bwMode="auto">
              <a:xfrm flipH="1">
                <a:off x="1565" y="663"/>
                <a:ext cx="95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Line 33"/>
              <p:cNvSpPr>
                <a:spLocks noChangeShapeType="1"/>
              </p:cNvSpPr>
              <p:nvPr/>
            </p:nvSpPr>
            <p:spPr bwMode="auto">
              <a:xfrm flipH="1">
                <a:off x="2200" y="663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Line 34"/>
              <p:cNvSpPr>
                <a:spLocks noChangeShapeType="1"/>
              </p:cNvSpPr>
              <p:nvPr/>
            </p:nvSpPr>
            <p:spPr bwMode="auto">
              <a:xfrm>
                <a:off x="2517" y="663"/>
                <a:ext cx="363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Line 35"/>
              <p:cNvSpPr>
                <a:spLocks noChangeShapeType="1"/>
              </p:cNvSpPr>
              <p:nvPr/>
            </p:nvSpPr>
            <p:spPr bwMode="auto">
              <a:xfrm>
                <a:off x="2562" y="663"/>
                <a:ext cx="154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9700" name="Picture 3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072063"/>
            <a:ext cx="21971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8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357563"/>
            <a:ext cx="2360612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9" descr="thumb_problems_circle-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72063"/>
            <a:ext cx="2143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214688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286125"/>
            <a:ext cx="2309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14313" y="571500"/>
            <a:ext cx="568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  </a:t>
            </a:r>
            <a:r>
              <a:rPr lang="ru-RU" sz="2800" dirty="0">
                <a:solidFill>
                  <a:srgbClr val="000000"/>
                </a:solidFill>
              </a:rPr>
              <a:t>Особенности микроорганизмов</a:t>
            </a:r>
          </a:p>
        </p:txBody>
      </p:sp>
      <p:sp>
        <p:nvSpPr>
          <p:cNvPr id="31747" name="Text Box 23"/>
          <p:cNvSpPr txBox="1">
            <a:spLocks noChangeArrowheads="1"/>
          </p:cNvSpPr>
          <p:nvPr/>
        </p:nvSpPr>
        <p:spPr bwMode="auto">
          <a:xfrm>
            <a:off x="1022350" y="17002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8" name="Text Box 24"/>
          <p:cNvSpPr txBox="1">
            <a:spLocks noChangeArrowheads="1"/>
          </p:cNvSpPr>
          <p:nvPr/>
        </p:nvSpPr>
        <p:spPr bwMode="auto">
          <a:xfrm>
            <a:off x="285750" y="908050"/>
            <a:ext cx="8175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FF0000"/>
              </a:solidFill>
            </a:endParaRPr>
          </a:p>
          <a:p>
            <a:endParaRPr lang="ru-RU" sz="2000">
              <a:solidFill>
                <a:srgbClr val="FF0000"/>
              </a:solidFill>
            </a:endParaRPr>
          </a:p>
          <a:p>
            <a:r>
              <a:rPr lang="ru-RU" sz="2000">
                <a:solidFill>
                  <a:srgbClr val="FF0000"/>
                </a:solidFill>
              </a:rPr>
              <a:t>1. </a:t>
            </a:r>
            <a:r>
              <a:rPr lang="ru-RU" sz="2000"/>
              <a:t>Повсеместное распространение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2. </a:t>
            </a:r>
            <a:r>
              <a:rPr lang="ru-RU" sz="2000"/>
              <a:t>Высокая скорость роста и размножения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3. </a:t>
            </a:r>
            <a:r>
              <a:rPr lang="ru-RU" sz="2000"/>
              <a:t>Высокая степень выживаемости в условиях, которые непригодны для жизни других организмов (</a:t>
            </a:r>
            <a:r>
              <a:rPr lang="en-US" sz="2000"/>
              <a:t>t=70-105</a:t>
            </a:r>
            <a:r>
              <a:rPr lang="ru-RU" sz="2000"/>
              <a:t>С, радиация,</a:t>
            </a:r>
            <a:r>
              <a:rPr lang="en-US" sz="2000"/>
              <a:t>NaCl=25-30%,</a:t>
            </a:r>
            <a:r>
              <a:rPr lang="ru-RU" sz="2000"/>
              <a:t> высушивание, отсутствие кислорода, </a:t>
            </a:r>
            <a:r>
              <a:rPr lang="en-US" sz="1800"/>
              <a:t>t</a:t>
            </a:r>
            <a:r>
              <a:rPr lang="ru-RU" sz="1800"/>
              <a:t>=(-), </a:t>
            </a:r>
            <a:r>
              <a:rPr lang="ru-RU" sz="2000"/>
              <a:t>и др.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4. </a:t>
            </a:r>
            <a:r>
              <a:rPr lang="ru-RU" sz="2000"/>
              <a:t>Способы питания: автотрофы (фото- и хемо-), гетеротрофы (разлагают все виды органических веществ, неприродные соединения, нитраты. Сероводород и другие токсичные вещества)</a:t>
            </a:r>
          </a:p>
        </p:txBody>
      </p:sp>
      <p:pic>
        <p:nvPicPr>
          <p:cNvPr id="31749" name="Picture 26" descr="Ultrahi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142875"/>
            <a:ext cx="31781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0"/>
          <p:cNvSpPr>
            <a:spLocks noChangeArrowheads="1"/>
          </p:cNvSpPr>
          <p:nvPr/>
        </p:nvSpPr>
        <p:spPr bwMode="auto">
          <a:xfrm>
            <a:off x="-285750" y="0"/>
            <a:ext cx="5113338" cy="4968875"/>
          </a:xfrm>
          <a:prstGeom prst="sun">
            <a:avLst>
              <a:gd name="adj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13"/>
          <p:cNvSpPr>
            <a:spLocks noChangeArrowheads="1"/>
          </p:cNvSpPr>
          <p:nvPr/>
        </p:nvSpPr>
        <p:spPr bwMode="auto">
          <a:xfrm rot="-607485">
            <a:off x="468313" y="3833813"/>
            <a:ext cx="3889375" cy="3024187"/>
          </a:xfrm>
          <a:prstGeom prst="irregularSeal2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5219700" y="1557338"/>
            <a:ext cx="3924300" cy="13684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 микроорганизмов</a:t>
            </a:r>
            <a:endParaRPr lang="ru-RU" dirty="0"/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1071563" y="1571625"/>
            <a:ext cx="2592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Разработка новых методов переработки и хранения пищевых продуктов с использованием микроорганизмов</a:t>
            </a:r>
          </a:p>
        </p:txBody>
      </p:sp>
      <p:grpSp>
        <p:nvGrpSpPr>
          <p:cNvPr id="33799" name="Group 28"/>
          <p:cNvGrpSpPr>
            <a:grpSpLocks/>
          </p:cNvGrpSpPr>
          <p:nvPr/>
        </p:nvGrpSpPr>
        <p:grpSpPr bwMode="auto">
          <a:xfrm>
            <a:off x="3995738" y="692150"/>
            <a:ext cx="5148262" cy="720725"/>
            <a:chOff x="2517" y="436"/>
            <a:chExt cx="3243" cy="454"/>
          </a:xfrm>
          <a:solidFill>
            <a:schemeClr val="bg2"/>
          </a:solidFill>
        </p:grpSpPr>
        <p:sp>
          <p:nvSpPr>
            <p:cNvPr id="33805" name="AutoShape 9"/>
            <p:cNvSpPr>
              <a:spLocks noChangeArrowheads="1"/>
            </p:cNvSpPr>
            <p:nvPr/>
          </p:nvSpPr>
          <p:spPr bwMode="auto">
            <a:xfrm>
              <a:off x="2517" y="436"/>
              <a:ext cx="324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20 h 21600"/>
                <a:gd name="T14" fmla="*/ 17098 w 21600"/>
                <a:gd name="T15" fmla="*/ 170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Text Box 8"/>
            <p:cNvSpPr txBox="1">
              <a:spLocks noChangeArrowheads="1"/>
            </p:cNvSpPr>
            <p:nvPr/>
          </p:nvSpPr>
          <p:spPr bwMode="auto">
            <a:xfrm>
              <a:off x="2948" y="436"/>
              <a:ext cx="2369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Получение синтетических вакцин</a:t>
              </a:r>
            </a:p>
          </p:txBody>
        </p:sp>
      </p:grp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580063" y="170021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Производство кормовых белков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Для домашних животных</a:t>
            </a:r>
          </a:p>
        </p:txBody>
      </p:sp>
      <p:grpSp>
        <p:nvGrpSpPr>
          <p:cNvPr id="33801" name="Group 29"/>
          <p:cNvGrpSpPr>
            <a:grpSpLocks/>
          </p:cNvGrpSpPr>
          <p:nvPr/>
        </p:nvGrpSpPr>
        <p:grpSpPr bwMode="auto">
          <a:xfrm>
            <a:off x="4427539" y="3000372"/>
            <a:ext cx="4716462" cy="3641728"/>
            <a:chOff x="2789" y="1797"/>
            <a:chExt cx="3221" cy="2387"/>
          </a:xfrm>
          <a:solidFill>
            <a:schemeClr val="tx2">
              <a:lumMod val="75000"/>
            </a:schemeClr>
          </a:solidFill>
        </p:grpSpPr>
        <p:sp>
          <p:nvSpPr>
            <p:cNvPr id="33803" name="AutoShape 16"/>
            <p:cNvSpPr>
              <a:spLocks noChangeArrowheads="1"/>
            </p:cNvSpPr>
            <p:nvPr/>
          </p:nvSpPr>
          <p:spPr bwMode="auto">
            <a:xfrm>
              <a:off x="2789" y="1797"/>
              <a:ext cx="3221" cy="2387"/>
            </a:xfrm>
            <a:prstGeom prst="cloudCallout">
              <a:avLst>
                <a:gd name="adj1" fmla="val -43750"/>
                <a:gd name="adj2" fmla="val 7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900"/>
            </a:p>
          </p:txBody>
        </p:sp>
        <p:sp>
          <p:nvSpPr>
            <p:cNvPr id="33804" name="Text Box 15"/>
            <p:cNvSpPr txBox="1">
              <a:spLocks noChangeArrowheads="1"/>
            </p:cNvSpPr>
            <p:nvPr/>
          </p:nvSpPr>
          <p:spPr bwMode="auto">
            <a:xfrm>
              <a:off x="3220" y="2024"/>
              <a:ext cx="2540" cy="1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</a:rPr>
                <a:t>Получение органических кислот, использование ферментов в моющих средствах, создание клеев, волокон, </a:t>
              </a:r>
              <a:r>
                <a:rPr lang="ru-RU" sz="2400" dirty="0" err="1">
                  <a:solidFill>
                    <a:schemeClr val="bg1"/>
                  </a:solidFill>
                </a:rPr>
                <a:t>желатинизирующих</a:t>
              </a:r>
              <a:r>
                <a:rPr lang="ru-RU" sz="2400" dirty="0">
                  <a:solidFill>
                    <a:schemeClr val="bg1"/>
                  </a:solidFill>
                </a:rPr>
                <a:t> веществ, загустителей, </a:t>
              </a:r>
              <a:r>
                <a:rPr lang="ru-RU" sz="2400" dirty="0" err="1">
                  <a:solidFill>
                    <a:schemeClr val="bg1"/>
                  </a:solidFill>
                </a:rPr>
                <a:t>ароматизаторов</a:t>
              </a:r>
              <a:r>
                <a:rPr lang="ru-RU" sz="2400" dirty="0">
                  <a:solidFill>
                    <a:schemeClr val="bg1"/>
                  </a:solidFill>
                </a:rPr>
                <a:t> и др.</a:t>
              </a:r>
            </a:p>
          </p:txBody>
        </p:sp>
      </p:grp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258888" y="4724400"/>
            <a:ext cx="223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Удаление серосодержащих соединений из угля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7"/>
          <p:cNvGrpSpPr>
            <a:grpSpLocks/>
          </p:cNvGrpSpPr>
          <p:nvPr/>
        </p:nvGrpSpPr>
        <p:grpSpPr bwMode="auto">
          <a:xfrm>
            <a:off x="395288" y="188913"/>
            <a:ext cx="3168650" cy="1873250"/>
            <a:chOff x="0" y="0"/>
            <a:chExt cx="1996" cy="1180"/>
          </a:xfrm>
        </p:grpSpPr>
        <p:sp>
          <p:nvSpPr>
            <p:cNvPr id="34834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996" cy="1180"/>
            </a:xfrm>
            <a:prstGeom prst="verticalScroll">
              <a:avLst>
                <a:gd name="adj" fmla="val 125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5" name="Text Box 4"/>
            <p:cNvSpPr txBox="1">
              <a:spLocks noChangeArrowheads="1"/>
            </p:cNvSpPr>
            <p:nvPr/>
          </p:nvSpPr>
          <p:spPr bwMode="auto">
            <a:xfrm>
              <a:off x="113" y="210"/>
              <a:ext cx="17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Использование микроорганизмов в нефтедобывающей промышленности</a:t>
              </a:r>
            </a:p>
          </p:txBody>
        </p:sp>
      </p:grpSp>
      <p:grpSp>
        <p:nvGrpSpPr>
          <p:cNvPr id="34819" name="Group 27"/>
          <p:cNvGrpSpPr>
            <a:grpSpLocks/>
          </p:cNvGrpSpPr>
          <p:nvPr/>
        </p:nvGrpSpPr>
        <p:grpSpPr bwMode="auto">
          <a:xfrm>
            <a:off x="-285750" y="4500563"/>
            <a:ext cx="5072063" cy="2028825"/>
            <a:chOff x="-68" y="2614"/>
            <a:chExt cx="3470" cy="1278"/>
          </a:xfrm>
        </p:grpSpPr>
        <p:sp>
          <p:nvSpPr>
            <p:cNvPr id="34832" name="AutoShape 7"/>
            <p:cNvSpPr>
              <a:spLocks noChangeArrowheads="1"/>
            </p:cNvSpPr>
            <p:nvPr/>
          </p:nvSpPr>
          <p:spPr bwMode="auto">
            <a:xfrm>
              <a:off x="-68" y="2614"/>
              <a:ext cx="3470" cy="1278"/>
            </a:xfrm>
            <a:prstGeom prst="flowChartDecision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3" name="Text Box 6"/>
            <p:cNvSpPr txBox="1">
              <a:spLocks noChangeArrowheads="1"/>
            </p:cNvSpPr>
            <p:nvPr/>
          </p:nvSpPr>
          <p:spPr bwMode="auto">
            <a:xfrm>
              <a:off x="470" y="2929"/>
              <a:ext cx="2590" cy="6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Использование клеточной технологии в сельском хозяйстве</a:t>
              </a:r>
            </a:p>
          </p:txBody>
        </p:sp>
      </p:grpSp>
      <p:grpSp>
        <p:nvGrpSpPr>
          <p:cNvPr id="34820" name="Group 26"/>
          <p:cNvGrpSpPr>
            <a:grpSpLocks/>
          </p:cNvGrpSpPr>
          <p:nvPr/>
        </p:nvGrpSpPr>
        <p:grpSpPr bwMode="auto">
          <a:xfrm>
            <a:off x="250825" y="2205038"/>
            <a:ext cx="3025775" cy="2016125"/>
            <a:chOff x="158" y="1389"/>
            <a:chExt cx="1906" cy="127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4830" name="AutoShape 9"/>
            <p:cNvSpPr>
              <a:spLocks noChangeArrowheads="1"/>
            </p:cNvSpPr>
            <p:nvPr/>
          </p:nvSpPr>
          <p:spPr bwMode="auto">
            <a:xfrm>
              <a:off x="158" y="1389"/>
              <a:ext cx="1906" cy="1270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1" name="Text Box 8"/>
            <p:cNvSpPr txBox="1">
              <a:spLocks noChangeArrowheads="1"/>
            </p:cNvSpPr>
            <p:nvPr/>
          </p:nvSpPr>
          <p:spPr bwMode="auto">
            <a:xfrm>
              <a:off x="295" y="1570"/>
              <a:ext cx="1633" cy="10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Усовершенствование методов переработки промышленных и бытовых отходов</a:t>
              </a:r>
            </a:p>
          </p:txBody>
        </p:sp>
      </p:grpSp>
      <p:grpSp>
        <p:nvGrpSpPr>
          <p:cNvPr id="34821" name="Group 21"/>
          <p:cNvGrpSpPr>
            <a:grpSpLocks/>
          </p:cNvGrpSpPr>
          <p:nvPr/>
        </p:nvGrpSpPr>
        <p:grpSpPr bwMode="auto">
          <a:xfrm>
            <a:off x="3995738" y="1052513"/>
            <a:ext cx="4824412" cy="3744912"/>
            <a:chOff x="2018" y="527"/>
            <a:chExt cx="3039" cy="2359"/>
          </a:xfrm>
        </p:grpSpPr>
        <p:sp>
          <p:nvSpPr>
            <p:cNvPr id="34828" name="AutoShape 16"/>
            <p:cNvSpPr>
              <a:spLocks noChangeArrowheads="1"/>
            </p:cNvSpPr>
            <p:nvPr/>
          </p:nvSpPr>
          <p:spPr bwMode="auto">
            <a:xfrm>
              <a:off x="2018" y="527"/>
              <a:ext cx="3039" cy="2359"/>
            </a:xfrm>
            <a:prstGeom prst="flowChartOnlineStorag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9" name="Text Box 10"/>
            <p:cNvSpPr txBox="1">
              <a:spLocks noChangeArrowheads="1"/>
            </p:cNvSpPr>
            <p:nvPr/>
          </p:nvSpPr>
          <p:spPr bwMode="auto">
            <a:xfrm>
              <a:off x="2290" y="709"/>
              <a:ext cx="2599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Применение ферментных препаратов для совершенствования диагностики, создания новых лекарств и лечебных препаратов. Микробиологический синтез ферментов, антибиотиков, интерферона, гормонов (инсулин, </a:t>
              </a:r>
              <a:r>
                <a:rPr lang="ru-RU" sz="2000" dirty="0" err="1">
                  <a:solidFill>
                    <a:schemeClr val="bg1"/>
                  </a:solidFill>
                </a:rPr>
                <a:t>соматотропин</a:t>
              </a:r>
              <a:r>
                <a:rPr lang="ru-RU" sz="2000" dirty="0">
                  <a:solidFill>
                    <a:schemeClr val="bg1"/>
                  </a:solidFill>
                </a:rPr>
                <a:t> и др.)</a:t>
              </a:r>
            </a:p>
          </p:txBody>
        </p:sp>
      </p:grp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4535488" y="115888"/>
            <a:ext cx="4608512" cy="647700"/>
            <a:chOff x="2857" y="73"/>
            <a:chExt cx="2903" cy="408"/>
          </a:xfrm>
          <a:solidFill>
            <a:schemeClr val="accent2">
              <a:lumMod val="75000"/>
            </a:schemeClr>
          </a:solidFill>
        </p:grpSpPr>
        <p:sp>
          <p:nvSpPr>
            <p:cNvPr id="34826" name="AutoShape 13"/>
            <p:cNvSpPr>
              <a:spLocks noChangeArrowheads="1"/>
            </p:cNvSpPr>
            <p:nvPr/>
          </p:nvSpPr>
          <p:spPr bwMode="auto">
            <a:xfrm>
              <a:off x="2857" y="73"/>
              <a:ext cx="2903" cy="408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7" name="Text Box 12"/>
            <p:cNvSpPr txBox="1">
              <a:spLocks noChangeArrowheads="1"/>
            </p:cNvSpPr>
            <p:nvPr/>
          </p:nvSpPr>
          <p:spPr bwMode="auto">
            <a:xfrm>
              <a:off x="3560" y="210"/>
              <a:ext cx="1511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Выщелачивание руд</a:t>
              </a:r>
            </a:p>
          </p:txBody>
        </p:sp>
      </p:grpSp>
      <p:grpSp>
        <p:nvGrpSpPr>
          <p:cNvPr id="34823" name="Group 23"/>
          <p:cNvGrpSpPr>
            <a:grpSpLocks/>
          </p:cNvGrpSpPr>
          <p:nvPr/>
        </p:nvGrpSpPr>
        <p:grpSpPr bwMode="auto">
          <a:xfrm>
            <a:off x="4103688" y="5734050"/>
            <a:ext cx="5040312" cy="717550"/>
            <a:chOff x="567" y="709"/>
            <a:chExt cx="3175" cy="362"/>
          </a:xfrm>
        </p:grpSpPr>
        <p:sp>
          <p:nvSpPr>
            <p:cNvPr id="34824" name="AutoShape 24"/>
            <p:cNvSpPr>
              <a:spLocks noChangeArrowheads="1"/>
            </p:cNvSpPr>
            <p:nvPr/>
          </p:nvSpPr>
          <p:spPr bwMode="auto">
            <a:xfrm>
              <a:off x="567" y="709"/>
              <a:ext cx="3175" cy="36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5" name="Text Box 25"/>
            <p:cNvSpPr txBox="1">
              <a:spLocks noChangeArrowheads="1"/>
            </p:cNvSpPr>
            <p:nvPr/>
          </p:nvSpPr>
          <p:spPr bwMode="auto">
            <a:xfrm>
              <a:off x="657" y="754"/>
              <a:ext cx="29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Получение бактериальных удобрений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56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28D845"/>
                </a:solidFill>
              </a:rPr>
              <a:t>Селекция</a:t>
            </a:r>
            <a:r>
              <a:rPr lang="ru-RU" sz="3200"/>
              <a:t>  </a:t>
            </a:r>
            <a:r>
              <a:rPr lang="ru-RU" sz="3200">
                <a:solidFill>
                  <a:srgbClr val="28D845"/>
                </a:solidFill>
              </a:rPr>
              <a:t>микроорганизмов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 flipH="1">
            <a:off x="2627313" y="908050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932363" y="908050"/>
            <a:ext cx="9350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519113" y="1260475"/>
            <a:ext cx="397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</a:rPr>
              <a:t>Традиционные методы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143500" y="1285875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Новейшие методы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>
            <a:off x="642938" y="17145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>
            <a:off x="2214563" y="1785938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14313" y="2286000"/>
            <a:ext cx="187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66"/>
                </a:solidFill>
              </a:rPr>
              <a:t>Искусственный </a:t>
            </a:r>
          </a:p>
          <a:p>
            <a:r>
              <a:rPr lang="ru-RU" sz="1800">
                <a:solidFill>
                  <a:srgbClr val="FF0066"/>
                </a:solidFill>
              </a:rPr>
              <a:t>мутагенез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2286000" y="2286000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FF0066"/>
                </a:solidFill>
              </a:rPr>
              <a:t>Отбор по продуктивности 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4714875" y="2357438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Генная инженерия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H="1">
            <a:off x="5884863" y="1785938"/>
            <a:ext cx="460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3643313" y="2857500"/>
            <a:ext cx="1363662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2428875" y="3857625"/>
            <a:ext cx="27511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1 способ</a:t>
            </a:r>
          </a:p>
          <a:p>
            <a:endParaRPr lang="ru-RU" sz="1600" dirty="0"/>
          </a:p>
          <a:p>
            <a:r>
              <a:rPr lang="ru-RU" sz="1600" dirty="0"/>
              <a:t> Основан на выделении нужного гена из генома одного организма и введение его в геном другого 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/>
        </p:nvSpPr>
        <p:spPr bwMode="auto">
          <a:xfrm>
            <a:off x="6143625" y="4000500"/>
            <a:ext cx="2374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2 способ: </a:t>
            </a:r>
          </a:p>
          <a:p>
            <a:endParaRPr lang="ru-RU" sz="1600" dirty="0"/>
          </a:p>
          <a:p>
            <a:r>
              <a:rPr lang="ru-RU" sz="1600" dirty="0"/>
              <a:t>Синтез гена искусственным путем и введение в геном бактерий</a:t>
            </a:r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286500" y="2857500"/>
            <a:ext cx="785813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6350" y="0"/>
            <a:ext cx="915035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46379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b="1" cap="all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Экспериментальный  мутагенез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42875" y="1071563"/>
            <a:ext cx="8572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>
                <a:solidFill>
                  <a:srgbClr val="00B050"/>
                </a:solidFill>
              </a:rPr>
              <a:t>Экспериментальный мутагенез – это воздействие на организм различных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 мутагенов,  с  целью получения мутаций (химические вещества и радиация)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Например: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Штамм гриба </a:t>
            </a:r>
            <a:r>
              <a:rPr lang="ru-RU" sz="1800" dirty="0" err="1">
                <a:solidFill>
                  <a:srgbClr val="00B050"/>
                </a:solidFill>
              </a:rPr>
              <a:t>пеницилла</a:t>
            </a:r>
            <a:r>
              <a:rPr lang="ru-RU" sz="1800" dirty="0">
                <a:solidFill>
                  <a:srgbClr val="00B050"/>
                </a:solidFill>
              </a:rPr>
              <a:t> повысил свою продуктивность в 1000 раз.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Штамм, образующий аминокислоту – в 300 раз.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 Но возможности традиционной селекции ограничены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  <a:p>
            <a:endParaRPr lang="ru-RU" sz="1800" dirty="0"/>
          </a:p>
          <a:p>
            <a:endParaRPr lang="ru-RU" sz="1800" dirty="0"/>
          </a:p>
          <a:p>
            <a:pPr algn="just"/>
            <a:r>
              <a:rPr lang="ru-RU" sz="1800" dirty="0"/>
              <a:t>Успехи таких наук, как молекулярная биология и генетика в изучении микроорганизмов, а так же возрастающие потребности практического применения микробных продуктов привели к созданию новых  методов  целенаправленного и контролируемого получения микроорганизмов с заданными свойствами 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1745</TotalTime>
  <Words>386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Селекция  микроорганизмов  </vt:lpstr>
      <vt:lpstr>Презентация PowerPoint</vt:lpstr>
      <vt:lpstr>Презентация PowerPoint</vt:lpstr>
      <vt:lpstr>Использование  микроорганизмов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Мухаметзянова </cp:lastModifiedBy>
  <cp:revision>98</cp:revision>
  <dcterms:created xsi:type="dcterms:W3CDTF">2006-11-04T10:30:45Z</dcterms:created>
  <dcterms:modified xsi:type="dcterms:W3CDTF">2020-05-06T07:51:22Z</dcterms:modified>
</cp:coreProperties>
</file>