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3600" dirty="0" smtClean="0"/>
              <a:t>Алгоритмы приближенного решения уравнений на данном отрезке, например, методом деления отрезка пополам. </a:t>
            </a:r>
            <a:br>
              <a:rPr lang="ru-RU" sz="3600" dirty="0" smtClean="0"/>
            </a:br>
            <a:r>
              <a:rPr lang="ru-RU" sz="3200" dirty="0" smtClean="0"/>
              <a:t>Приближенное вычисление площади фигуры методом Монте-Карло. </a:t>
            </a:r>
            <a:br>
              <a:rPr lang="ru-RU" sz="3200" dirty="0" smtClean="0"/>
            </a:br>
            <a:r>
              <a:rPr lang="ru-RU" sz="2800" dirty="0" smtClean="0"/>
              <a:t> Алгоритмы вычислительной геометрии. </a:t>
            </a:r>
            <a:br>
              <a:rPr lang="ru-RU" sz="28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Продолжаем тему предыдущего урока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dirty="0" smtClean="0"/>
              <a:t>Численные методы решения уравнений.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Что </a:t>
            </a:r>
            <a:r>
              <a:rPr lang="ru-RU" b="1" dirty="0"/>
              <a:t>нужно знать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далеко не для всех уравнений можно получить аналитическое решение, то есть, решение в виде формулы</a:t>
            </a:r>
          </a:p>
          <a:p>
            <a:pPr lvl="0"/>
            <a:r>
              <a:rPr lang="ru-RU" dirty="0"/>
              <a:t>если уравнение нельзя решить аналитически, приходится искать приближённое (неточное) решение с помощью численных методов, которые позволяют получить число, близкое к решению уравнения</a:t>
            </a:r>
          </a:p>
          <a:p>
            <a:pPr lvl="0"/>
            <a:r>
              <a:rPr lang="ru-RU" dirty="0"/>
              <a:t>для численного решения уравнений можно использовать электронные таблицы или собственную программу (считать вручную тоже можно, но очень долго!)</a:t>
            </a:r>
          </a:p>
          <a:p>
            <a:pPr lvl="0"/>
            <a:r>
              <a:rPr lang="ru-RU" dirty="0"/>
              <a:t>многие алгоритмы численного решения (в том числе алгоритмы в электронных таблицах) используют </a:t>
            </a:r>
            <a:r>
              <a:rPr lang="ru-RU" i="1" dirty="0"/>
              <a:t>начальное приближение</a:t>
            </a:r>
            <a:r>
              <a:rPr lang="ru-RU" dirty="0"/>
              <a:t> – значение, с которого начинается поиск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Что нужно знать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если уравнение имеет несколько решений, то решение, которое находит алгоритм поиска, зависит от выбранного начального приближения; поэтому начальное приближение нужно выбирать как можно ближе к тому решению, которое нас интересует</a:t>
            </a:r>
          </a:p>
          <a:p>
            <a:pPr lvl="0"/>
            <a:r>
              <a:rPr lang="ru-RU" dirty="0" smtClean="0"/>
              <a:t>если известен отрезок, на котором находится одно и только решение уравнения, удобно использовать метод деления отрезка пополам (его описание можно найти в любых учебниках);</a:t>
            </a:r>
          </a:p>
          <a:p>
            <a:pPr lvl="0"/>
            <a:r>
              <a:rPr lang="ru-RU" dirty="0" smtClean="0"/>
              <a:t>метод деления отрезка пополам позволяет оценить ошибку вычислений: если мы выяснили, что корень уравнения находится внутри отрезка [</a:t>
            </a:r>
            <a:r>
              <a:rPr lang="ru-RU" dirty="0" err="1" smtClean="0"/>
              <a:t>a</a:t>
            </a:r>
            <a:r>
              <a:rPr lang="ru-RU" dirty="0" smtClean="0"/>
              <a:t>; </a:t>
            </a:r>
            <a:r>
              <a:rPr lang="ru-RU" dirty="0" err="1" smtClean="0"/>
              <a:t>b</a:t>
            </a:r>
            <a:r>
              <a:rPr lang="ru-RU" dirty="0" smtClean="0"/>
              <a:t>], то за решение можно принять его середину; при этом наибольшая ошибка – отклонение полученного приближённого решения от истинного – не превышает половины длины отрезка [</a:t>
            </a:r>
            <a:r>
              <a:rPr lang="ru-RU" dirty="0" err="1" smtClean="0"/>
              <a:t>a</a:t>
            </a:r>
            <a:r>
              <a:rPr lang="ru-RU" dirty="0" smtClean="0"/>
              <a:t>; </a:t>
            </a:r>
            <a:r>
              <a:rPr lang="ru-RU" dirty="0" err="1" smtClean="0"/>
              <a:t>b</a:t>
            </a:r>
            <a:r>
              <a:rPr lang="ru-RU" dirty="0" smtClean="0"/>
              <a:t>]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i="1" dirty="0"/>
              <a:t>Известно, что уравнение </a:t>
            </a:r>
            <a:r>
              <a:rPr lang="ru-RU" dirty="0"/>
              <a:t> на отрезке [0; 1,5] </a:t>
            </a:r>
            <a:r>
              <a:rPr lang="ru-RU" i="1" dirty="0"/>
              <a:t>имеет единственный корень. Найдите его приблизительное значение с точностью не менее 0,00001 и запишите в ответе найденное значение ровно с пятью значащими цифрами после запятой.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200" dirty="0" smtClean="0"/>
              <a:t>программа, которая ищёт решение методом деления отрезка пополам: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929718" cy="535785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600" b="1" dirty="0" smtClean="0"/>
              <a:t>from </a:t>
            </a:r>
            <a:r>
              <a:rPr lang="en-US" sz="4600" b="1" dirty="0"/>
              <a:t>math import </a:t>
            </a:r>
            <a:r>
              <a:rPr lang="en-US" sz="4600" b="1" dirty="0" err="1"/>
              <a:t>cos</a:t>
            </a:r>
            <a:r>
              <a:rPr lang="en-US" sz="4600" b="1" dirty="0"/>
              <a:t>, exp       # </a:t>
            </a:r>
            <a:r>
              <a:rPr lang="ru-RU" sz="4600" b="1" dirty="0"/>
              <a:t>подключить функции</a:t>
            </a:r>
            <a:r>
              <a:rPr lang="en-US" sz="4600" b="1" dirty="0"/>
              <a:t> </a:t>
            </a:r>
            <a:r>
              <a:rPr lang="en-US" sz="4600" b="1" dirty="0" err="1"/>
              <a:t>cos</a:t>
            </a:r>
            <a:r>
              <a:rPr lang="en-US" sz="4600" b="1" dirty="0"/>
              <a:t>, exp</a:t>
            </a:r>
            <a:endParaRPr lang="ru-RU" sz="4600" dirty="0"/>
          </a:p>
          <a:p>
            <a:pPr>
              <a:buNone/>
            </a:pPr>
            <a:r>
              <a:rPr lang="en-US" sz="4600" b="1" dirty="0" smtClean="0"/>
              <a:t>def </a:t>
            </a:r>
            <a:r>
              <a:rPr lang="en-US" sz="4600" b="1" dirty="0"/>
              <a:t>f</a:t>
            </a:r>
            <a:r>
              <a:rPr lang="ru-RU" sz="4600" b="1" dirty="0"/>
              <a:t>(</a:t>
            </a:r>
            <a:r>
              <a:rPr lang="en-US" sz="4600" b="1" dirty="0"/>
              <a:t>x</a:t>
            </a:r>
            <a:r>
              <a:rPr lang="ru-RU" sz="4600" b="1" dirty="0"/>
              <a:t>):                       # это функция </a:t>
            </a:r>
            <a:r>
              <a:rPr lang="ru-RU" sz="4600" b="1" dirty="0" err="1"/>
              <a:t>f</a:t>
            </a:r>
            <a:r>
              <a:rPr lang="ru-RU" sz="4600" b="1" dirty="0"/>
              <a:t>(</a:t>
            </a:r>
            <a:r>
              <a:rPr lang="ru-RU" sz="4600" b="1" dirty="0" err="1"/>
              <a:t>x</a:t>
            </a:r>
            <a:r>
              <a:rPr lang="ru-RU" sz="4600" b="1" dirty="0" smtClean="0"/>
              <a:t>)</a:t>
            </a:r>
            <a:endParaRPr lang="ru-RU" sz="4600" dirty="0" smtClean="0"/>
          </a:p>
          <a:p>
            <a:pPr>
              <a:buNone/>
            </a:pPr>
            <a:r>
              <a:rPr lang="ru-RU" sz="4600" b="1" dirty="0" smtClean="0"/>
              <a:t>    </a:t>
            </a:r>
            <a:r>
              <a:rPr lang="en-US" sz="4600" b="1" dirty="0" smtClean="0"/>
              <a:t>return 0.01*exp(x) - </a:t>
            </a:r>
            <a:r>
              <a:rPr lang="en-US" sz="4600" b="1" dirty="0" err="1" smtClean="0"/>
              <a:t>cos</a:t>
            </a:r>
            <a:r>
              <a:rPr lang="en-US" sz="4600" b="1" dirty="0" smtClean="0"/>
              <a:t>(3*x)</a:t>
            </a:r>
            <a:endParaRPr lang="ru-RU" sz="4600" dirty="0"/>
          </a:p>
          <a:p>
            <a:pPr>
              <a:buNone/>
            </a:pPr>
            <a:r>
              <a:rPr lang="en-US" sz="4600" b="1" dirty="0"/>
              <a:t>a</a:t>
            </a:r>
            <a:r>
              <a:rPr lang="ru-RU" sz="4600" b="1" dirty="0"/>
              <a:t>, </a:t>
            </a:r>
            <a:r>
              <a:rPr lang="en-US" sz="4600" b="1" dirty="0"/>
              <a:t>b</a:t>
            </a:r>
            <a:r>
              <a:rPr lang="ru-RU" sz="4600" b="1" dirty="0"/>
              <a:t> = 0, 1.5                   # границы отрезка     </a:t>
            </a:r>
            <a:r>
              <a:rPr lang="ru-RU" sz="4600" b="1" dirty="0" smtClean="0"/>
              <a:t>                       </a:t>
            </a:r>
            <a:endParaRPr lang="ru-RU" sz="4600" dirty="0"/>
          </a:p>
          <a:p>
            <a:pPr>
              <a:buNone/>
            </a:pPr>
            <a:r>
              <a:rPr lang="en-US" sz="4600" b="1" dirty="0"/>
              <a:t>while b</a:t>
            </a:r>
            <a:r>
              <a:rPr lang="ru-RU" sz="4600" b="1" dirty="0"/>
              <a:t>-</a:t>
            </a:r>
            <a:r>
              <a:rPr lang="en-US" sz="4600" b="1" dirty="0"/>
              <a:t>a</a:t>
            </a:r>
            <a:r>
              <a:rPr lang="ru-RU" sz="4600" b="1" dirty="0"/>
              <a:t> &gt; 1</a:t>
            </a:r>
            <a:r>
              <a:rPr lang="en-US" sz="4600" b="1" dirty="0"/>
              <a:t>e</a:t>
            </a:r>
            <a:r>
              <a:rPr lang="ru-RU" sz="4600" b="1" dirty="0"/>
              <a:t>-6:               # пока ширина отрезка &gt;= 10^(-6)    </a:t>
            </a:r>
            <a:endParaRPr lang="ru-RU" sz="4600" dirty="0"/>
          </a:p>
          <a:p>
            <a:pPr>
              <a:buNone/>
            </a:pPr>
            <a:r>
              <a:rPr lang="ru-RU" sz="4600" b="1" dirty="0"/>
              <a:t> </a:t>
            </a:r>
            <a:r>
              <a:rPr lang="ru-RU" sz="4600" b="1" dirty="0" smtClean="0"/>
              <a:t>      </a:t>
            </a:r>
            <a:r>
              <a:rPr lang="en-US" sz="4600" b="1" dirty="0"/>
              <a:t>c</a:t>
            </a:r>
            <a:r>
              <a:rPr lang="ru-RU" sz="4600" b="1" dirty="0"/>
              <a:t> = (</a:t>
            </a:r>
            <a:r>
              <a:rPr lang="en-US" sz="4600" b="1" dirty="0"/>
              <a:t>a</a:t>
            </a:r>
            <a:r>
              <a:rPr lang="ru-RU" sz="4600" b="1" dirty="0"/>
              <a:t> + </a:t>
            </a:r>
            <a:r>
              <a:rPr lang="en-US" sz="4600" b="1" dirty="0"/>
              <a:t>b</a:t>
            </a:r>
            <a:r>
              <a:rPr lang="ru-RU" sz="4600" b="1" dirty="0"/>
              <a:t>) / 2               # середина отрезка</a:t>
            </a:r>
            <a:endParaRPr lang="ru-RU" sz="4600" dirty="0"/>
          </a:p>
          <a:p>
            <a:pPr>
              <a:buNone/>
            </a:pPr>
            <a:r>
              <a:rPr lang="ru-RU" sz="4600" b="1" dirty="0" smtClean="0"/>
              <a:t>       </a:t>
            </a:r>
            <a:r>
              <a:rPr lang="en-US" sz="4600" b="1" dirty="0"/>
              <a:t>if f</a:t>
            </a:r>
            <a:r>
              <a:rPr lang="ru-RU" sz="4600" b="1" dirty="0"/>
              <a:t>(</a:t>
            </a:r>
            <a:r>
              <a:rPr lang="en-US" sz="4600" b="1" dirty="0"/>
              <a:t>a</a:t>
            </a:r>
            <a:r>
              <a:rPr lang="ru-RU" sz="4600" b="1" dirty="0"/>
              <a:t>)*</a:t>
            </a:r>
            <a:r>
              <a:rPr lang="en-US" sz="4600" b="1" dirty="0"/>
              <a:t>f</a:t>
            </a:r>
            <a:r>
              <a:rPr lang="ru-RU" sz="4600" b="1" dirty="0"/>
              <a:t>(</a:t>
            </a:r>
            <a:r>
              <a:rPr lang="en-US" sz="4600" b="1" dirty="0"/>
              <a:t>c</a:t>
            </a:r>
            <a:r>
              <a:rPr lang="ru-RU" sz="4600" b="1" dirty="0"/>
              <a:t>) &lt;= 0:    </a:t>
            </a:r>
            <a:r>
              <a:rPr lang="ru-RU" sz="4600" b="1" dirty="0" smtClean="0"/>
              <a:t>   </a:t>
            </a:r>
            <a:r>
              <a:rPr lang="ru-RU" sz="4600" b="1" dirty="0"/>
              <a:t># сдвигаем правую или левую границу</a:t>
            </a:r>
            <a:endParaRPr lang="ru-RU" sz="4600" dirty="0"/>
          </a:p>
          <a:p>
            <a:pPr>
              <a:buNone/>
            </a:pPr>
            <a:r>
              <a:rPr lang="ru-RU" sz="4600" b="1" dirty="0"/>
              <a:t>     </a:t>
            </a:r>
            <a:r>
              <a:rPr lang="ru-RU" sz="4600" b="1" dirty="0" smtClean="0"/>
              <a:t>       </a:t>
            </a:r>
            <a:r>
              <a:rPr lang="en-US" sz="4600" b="1" dirty="0"/>
              <a:t>b = c</a:t>
            </a:r>
            <a:endParaRPr lang="ru-RU" sz="4600" dirty="0"/>
          </a:p>
          <a:p>
            <a:pPr>
              <a:buNone/>
            </a:pPr>
            <a:r>
              <a:rPr lang="ru-RU" sz="4600" b="1" dirty="0" smtClean="0"/>
              <a:t>     </a:t>
            </a:r>
            <a:r>
              <a:rPr lang="en-US" sz="4600" b="1" dirty="0" smtClean="0"/>
              <a:t>  </a:t>
            </a:r>
            <a:r>
              <a:rPr lang="en-US" sz="4600" b="1" dirty="0"/>
              <a:t>else: a = c</a:t>
            </a:r>
            <a:endParaRPr lang="ru-RU" sz="4600" dirty="0"/>
          </a:p>
          <a:p>
            <a:pPr>
              <a:buNone/>
            </a:pPr>
            <a:r>
              <a:rPr lang="ru-RU" sz="4600" b="1" dirty="0" smtClean="0"/>
              <a:t># </a:t>
            </a:r>
            <a:r>
              <a:rPr lang="ru-RU" sz="4600" b="1" dirty="0"/>
              <a:t>вывод с 5 знаками в дробной части</a:t>
            </a:r>
            <a:endParaRPr lang="ru-RU" sz="4600" dirty="0"/>
          </a:p>
          <a:p>
            <a:pPr>
              <a:buNone/>
            </a:pPr>
            <a:r>
              <a:rPr lang="en-US" sz="4600" b="1" dirty="0"/>
              <a:t>print( "{:.5f}".format((a + b) / 2) ) </a:t>
            </a:r>
            <a:endParaRPr lang="ru-RU" sz="4600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686800" cy="5429288"/>
          </a:xfrm>
        </p:spPr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мы «загоняем» решение в маленький отрезок [</a:t>
            </a:r>
            <a:r>
              <a:rPr lang="en-US" dirty="0" smtClean="0"/>
              <a:t>a</a:t>
            </a:r>
            <a:r>
              <a:rPr lang="ru-RU" dirty="0" smtClean="0"/>
              <a:t>; </a:t>
            </a:r>
            <a:r>
              <a:rPr lang="en-US" dirty="0" smtClean="0"/>
              <a:t>b</a:t>
            </a:r>
            <a:r>
              <a:rPr lang="ru-RU" dirty="0" smtClean="0"/>
              <a:t>]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за решение принимается его середина (</a:t>
            </a:r>
            <a:r>
              <a:rPr lang="en-US" i="1" dirty="0" smtClean="0"/>
              <a:t>a</a:t>
            </a:r>
            <a:r>
              <a:rPr lang="en-US" dirty="0" smtClean="0"/>
              <a:t> </a:t>
            </a:r>
            <a:r>
              <a:rPr lang="ru-RU" dirty="0" smtClean="0"/>
              <a:t>+</a:t>
            </a:r>
            <a:r>
              <a:rPr lang="en-US" dirty="0" smtClean="0"/>
              <a:t> </a:t>
            </a:r>
            <a:r>
              <a:rPr lang="en-US" i="1" dirty="0" smtClean="0"/>
              <a:t>b</a:t>
            </a:r>
            <a:r>
              <a:rPr lang="ru-RU" dirty="0" smtClean="0"/>
              <a:t>)</a:t>
            </a:r>
            <a:r>
              <a:rPr lang="en-US" dirty="0" smtClean="0"/>
              <a:t> </a:t>
            </a:r>
            <a:r>
              <a:rPr lang="ru-RU" dirty="0" smtClean="0"/>
              <a:t>/</a:t>
            </a:r>
            <a:r>
              <a:rPr lang="en-US" dirty="0" smtClean="0"/>
              <a:t> </a:t>
            </a:r>
            <a:r>
              <a:rPr lang="ru-RU" dirty="0" smtClean="0"/>
              <a:t>2; при этом наибольшая ошибка не превышает половины длины отрезка, то есть (</a:t>
            </a:r>
            <a:r>
              <a:rPr lang="en-US" i="1" dirty="0" smtClean="0"/>
              <a:t>b </a:t>
            </a:r>
            <a:r>
              <a:rPr lang="ru-RU" i="1" dirty="0" smtClean="0"/>
              <a:t>–</a:t>
            </a:r>
            <a:r>
              <a:rPr lang="en-US" i="1" dirty="0" smtClean="0"/>
              <a:t> a</a:t>
            </a:r>
            <a:r>
              <a:rPr lang="ru-RU" dirty="0" smtClean="0"/>
              <a:t>)</a:t>
            </a:r>
            <a:r>
              <a:rPr lang="en-US" dirty="0" smtClean="0"/>
              <a:t> </a:t>
            </a:r>
            <a:r>
              <a:rPr lang="ru-RU" dirty="0" smtClean="0"/>
              <a:t>/</a:t>
            </a:r>
            <a:r>
              <a:rPr lang="en-US" dirty="0" smtClean="0"/>
              <a:t> </a:t>
            </a:r>
            <a:r>
              <a:rPr lang="ru-RU" dirty="0" smtClean="0"/>
              <a:t>2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значение 1</a:t>
            </a:r>
            <a:r>
              <a:rPr lang="en-US" dirty="0" smtClean="0"/>
              <a:t>e</a:t>
            </a:r>
            <a:r>
              <a:rPr lang="ru-RU" dirty="0" smtClean="0"/>
              <a:t>–6 (10</a:t>
            </a:r>
            <a:r>
              <a:rPr lang="ru-RU" baseline="30000" dirty="0" smtClean="0"/>
              <a:t>-6</a:t>
            </a:r>
            <a:r>
              <a:rPr lang="ru-RU" dirty="0" smtClean="0"/>
              <a:t>) взято с запасом, для получения ошибки не более 10</a:t>
            </a:r>
            <a:r>
              <a:rPr lang="ru-RU" baseline="30000" dirty="0" smtClean="0"/>
              <a:t>-5</a:t>
            </a:r>
            <a:r>
              <a:rPr lang="ru-RU" dirty="0" smtClean="0"/>
              <a:t> («решить с точностью не менее, чем 0,00001) достаточно сделать ширину отрезка [</a:t>
            </a:r>
            <a:r>
              <a:rPr lang="ru-RU" dirty="0" err="1" smtClean="0"/>
              <a:t>a</a:t>
            </a:r>
            <a:r>
              <a:rPr lang="ru-RU" dirty="0" smtClean="0"/>
              <a:t>; </a:t>
            </a:r>
            <a:r>
              <a:rPr lang="ru-RU" dirty="0" err="1" smtClean="0"/>
              <a:t>b</a:t>
            </a:r>
            <a:r>
              <a:rPr lang="ru-RU" dirty="0" smtClean="0"/>
              <a:t>] меньше,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чем  2</a:t>
            </a:r>
            <a:r>
              <a:rPr lang="ru-RU" dirty="0" smtClean="0">
                <a:sym typeface="Symbol"/>
              </a:rPr>
              <a:t></a:t>
            </a:r>
            <a:r>
              <a:rPr lang="ru-RU" dirty="0" smtClean="0"/>
              <a:t>10</a:t>
            </a:r>
            <a:r>
              <a:rPr lang="ru-RU" baseline="30000" dirty="0" smtClean="0"/>
              <a:t>-5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формат "{:.5</a:t>
            </a:r>
            <a:r>
              <a:rPr lang="en-US" dirty="0" smtClean="0"/>
              <a:t>f</a:t>
            </a:r>
            <a:r>
              <a:rPr lang="ru-RU" dirty="0" smtClean="0"/>
              <a:t>}" означает «вывести число с фиксированной запятой с 5 знаками в дробной части»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5929330"/>
            <a:ext cx="57150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en-US" sz="2800" dirty="0" err="1" smtClean="0"/>
              <a:t>Ответ</a:t>
            </a:r>
            <a:r>
              <a:rPr lang="en-US" sz="2800" dirty="0" smtClean="0"/>
              <a:t>: 0.51800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3757626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Известно, что уравнение                                                на отрезке [1,5; 2] имеет единственный корень. Найдите его приблизительное значение с точностью не менее 0,00001 и запишите в ответе найденное значение ровно с пятью значащими цифрами после запятой.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Известно, что уравнение                                                    на отрезке [1; 1,5] имеет единственный корень. Найдите его приблизительное значение с точностью не менее 0,00001 и запишите в ответе найденное значение ровно с пятью значащими цифрами после запятой.</a:t>
            </a:r>
            <a:endParaRPr lang="ru-RU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4429124" y="785794"/>
          <a:ext cx="3214710" cy="417514"/>
        </p:xfrm>
        <a:graphic>
          <a:graphicData uri="http://schemas.openxmlformats.org/presentationml/2006/ole">
            <p:oleObj spid="_x0000_s22530" name="Формула" r:id="rId3" imgW="1180800" imgH="203040" progId="Equation.3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500562" y="2500306"/>
          <a:ext cx="2857520" cy="488952"/>
        </p:xfrm>
        <a:graphic>
          <a:graphicData uri="http://schemas.openxmlformats.org/presentationml/2006/ole">
            <p:oleObj spid="_x0000_s22531" name="Формула" r:id="rId4" imgW="1269720" imgH="203040" progId="Equation.3">
              <p:embed/>
            </p:oleObj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000364" y="4286256"/>
          <a:ext cx="4214842" cy="2251710"/>
        </p:xfrm>
        <a:graphic>
          <a:graphicData uri="http://schemas.openxmlformats.org/drawingml/2006/table">
            <a:tbl>
              <a:tblPr/>
              <a:tblGrid>
                <a:gridCol w="2107421"/>
                <a:gridCol w="2107421"/>
              </a:tblGrid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latin typeface="Arial"/>
                        </a:rPr>
                        <a:t>ответы</a:t>
                      </a:r>
                      <a:endParaRPr lang="ru-RU" sz="2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latin typeface="Arial"/>
                        </a:rPr>
                        <a:t>1</a:t>
                      </a:r>
                      <a:endParaRPr lang="ru-RU" sz="2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Arial"/>
                        </a:rPr>
                        <a:t>1.81642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latin typeface="Arial"/>
                        </a:rPr>
                        <a:t>2</a:t>
                      </a:r>
                      <a:endParaRPr lang="ru-RU" sz="2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Arial"/>
                        </a:rPr>
                        <a:t>1.29033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latin typeface="Arial"/>
                        </a:rPr>
                        <a:t>3</a:t>
                      </a:r>
                      <a:endParaRPr lang="ru-RU" sz="2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Arial"/>
                        </a:rPr>
                        <a:t>-0.17701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latin typeface="Arial"/>
                        </a:rPr>
                        <a:t>4</a:t>
                      </a:r>
                      <a:endParaRPr lang="ru-RU" sz="2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Arial"/>
                        </a:rPr>
                        <a:t>0.80486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latin typeface="Arial"/>
                        </a:rPr>
                        <a:t>5</a:t>
                      </a:r>
                      <a:endParaRPr lang="ru-RU" sz="2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Arial"/>
                        </a:rPr>
                        <a:t>-0.69521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3)Известно, что уравнение                                  на отрезке [–1; 0] имеет единственный корень. Найдите его приблизительное значение с точностью не менее 0,00001 и запишите в ответе найденное значение ровно с пятью значащими цифрами после запятой.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5500694" y="1571612"/>
          <a:ext cx="3214710" cy="417514"/>
        </p:xfrm>
        <a:graphic>
          <a:graphicData uri="http://schemas.openxmlformats.org/presentationml/2006/ole">
            <p:oleObj spid="_x0000_s23554" name="Формула" r:id="rId3" imgW="13586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dirty="0" smtClean="0"/>
              <a:t>4) Известно, что уравнение                                            на отрезке [0; 1,5] имеет единственный корень. Найдите его приблизительное значение с точностью не менее 0,00001 и запишите в ответе найденное значение ровно с пятью значащими цифрами после запятой.</a:t>
            </a:r>
          </a:p>
          <a:p>
            <a:pPr lvl="0">
              <a:buNone/>
            </a:pPr>
            <a:r>
              <a:rPr lang="ru-RU" dirty="0" smtClean="0"/>
              <a:t>5)Известно, что уравнение                                               на отрезке [–1; –0,3] имеет единственный корень. Найдите его приблизительное значение с точностью не менее 0,00001 и запишите в ответе найденное значение ровно с пятью значащими цифрами после запятой.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5357818" y="1357298"/>
          <a:ext cx="3143272" cy="357190"/>
        </p:xfrm>
        <a:graphic>
          <a:graphicData uri="http://schemas.openxmlformats.org/presentationml/2006/ole">
            <p:oleObj spid="_x0000_s24578" name="Формула" r:id="rId3" imgW="1358640" imgH="203040" progId="Equation.3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5143504" y="3500438"/>
          <a:ext cx="3286148" cy="488952"/>
        </p:xfrm>
        <a:graphic>
          <a:graphicData uri="http://schemas.openxmlformats.org/presentationml/2006/ole">
            <p:oleObj spid="_x0000_s24579" name="Формула" r:id="rId4" imgW="14349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625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Формула</vt:lpstr>
      <vt:lpstr>  Алгоритмы приближенного решения уравнений на данном отрезке, например, методом деления отрезка пополам.  Приближенное вычисление площади фигуры методом Монте-Карло.   Алгоритмы вычислительной геометрии.       </vt:lpstr>
      <vt:lpstr> Численные методы решения уравнений. </vt:lpstr>
      <vt:lpstr>Что нужно знать: </vt:lpstr>
      <vt:lpstr>Задача</vt:lpstr>
      <vt:lpstr>программа, которая ищёт решение методом деления отрезка пополам: </vt:lpstr>
      <vt:lpstr>Решение</vt:lpstr>
      <vt:lpstr>Домашняя работа</vt:lpstr>
      <vt:lpstr>Домашняя работа</vt:lpstr>
      <vt:lpstr>Домашняя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Алгоритмы приближенного решения уравнений на данном отрезке, например, методом деления отрезка пополам.</dc:title>
  <dc:creator>Минзия</dc:creator>
  <cp:lastModifiedBy>Минзия</cp:lastModifiedBy>
  <cp:revision>5</cp:revision>
  <dcterms:created xsi:type="dcterms:W3CDTF">2020-04-29T15:41:25Z</dcterms:created>
  <dcterms:modified xsi:type="dcterms:W3CDTF">2020-05-06T14:55:23Z</dcterms:modified>
</cp:coreProperties>
</file>