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59" r:id="rId6"/>
    <p:sldId id="260" r:id="rId7"/>
    <p:sldId id="261" r:id="rId8"/>
    <p:sldId id="262"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32" autoAdjust="0"/>
    <p:restoredTop sz="94660"/>
  </p:normalViewPr>
  <p:slideViewPr>
    <p:cSldViewPr>
      <p:cViewPr varScale="1">
        <p:scale>
          <a:sx n="69" d="100"/>
          <a:sy n="69" d="100"/>
        </p:scale>
        <p:origin x="-135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7D936A4-29F0-4709-BE74-9EDB1EAEC30F}" type="datetimeFigureOut">
              <a:rPr lang="ru-RU" smtClean="0"/>
              <a:t>06.05.2020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C5275C-9B5C-45B7-827F-7C1960FD07C3}" type="slidenum">
              <a:rPr lang="ru-RU" smtClean="0"/>
              <a:t>‹#›</a:t>
            </a:fld>
            <a:endParaRPr lang="ru-RU"/>
          </a:p>
        </p:txBody>
      </p:sp>
    </p:spTree>
    <p:extLst>
      <p:ext uri="{BB962C8B-B14F-4D97-AF65-F5344CB8AC3E}">
        <p14:creationId xmlns:p14="http://schemas.microsoft.com/office/powerpoint/2010/main" val="1854305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7D936A4-29F0-4709-BE74-9EDB1EAEC30F}" type="datetimeFigureOut">
              <a:rPr lang="ru-RU" smtClean="0"/>
              <a:t>06.05.2020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C5275C-9B5C-45B7-827F-7C1960FD07C3}" type="slidenum">
              <a:rPr lang="ru-RU" smtClean="0"/>
              <a:t>‹#›</a:t>
            </a:fld>
            <a:endParaRPr lang="ru-RU"/>
          </a:p>
        </p:txBody>
      </p:sp>
    </p:spTree>
    <p:extLst>
      <p:ext uri="{BB962C8B-B14F-4D97-AF65-F5344CB8AC3E}">
        <p14:creationId xmlns:p14="http://schemas.microsoft.com/office/powerpoint/2010/main" val="2725265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7D936A4-29F0-4709-BE74-9EDB1EAEC30F}" type="datetimeFigureOut">
              <a:rPr lang="ru-RU" smtClean="0"/>
              <a:t>06.05.2020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C5275C-9B5C-45B7-827F-7C1960FD07C3}" type="slidenum">
              <a:rPr lang="ru-RU" smtClean="0"/>
              <a:t>‹#›</a:t>
            </a:fld>
            <a:endParaRPr lang="ru-RU"/>
          </a:p>
        </p:txBody>
      </p:sp>
    </p:spTree>
    <p:extLst>
      <p:ext uri="{BB962C8B-B14F-4D97-AF65-F5344CB8AC3E}">
        <p14:creationId xmlns:p14="http://schemas.microsoft.com/office/powerpoint/2010/main" val="4232890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7D936A4-29F0-4709-BE74-9EDB1EAEC30F}" type="datetimeFigureOut">
              <a:rPr lang="ru-RU" smtClean="0"/>
              <a:t>06.05.2020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C5275C-9B5C-45B7-827F-7C1960FD07C3}" type="slidenum">
              <a:rPr lang="ru-RU" smtClean="0"/>
              <a:t>‹#›</a:t>
            </a:fld>
            <a:endParaRPr lang="ru-RU"/>
          </a:p>
        </p:txBody>
      </p:sp>
    </p:spTree>
    <p:extLst>
      <p:ext uri="{BB962C8B-B14F-4D97-AF65-F5344CB8AC3E}">
        <p14:creationId xmlns:p14="http://schemas.microsoft.com/office/powerpoint/2010/main" val="4187022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7D936A4-29F0-4709-BE74-9EDB1EAEC30F}" type="datetimeFigureOut">
              <a:rPr lang="ru-RU" smtClean="0"/>
              <a:t>06.05.2020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C5275C-9B5C-45B7-827F-7C1960FD07C3}" type="slidenum">
              <a:rPr lang="ru-RU" smtClean="0"/>
              <a:t>‹#›</a:t>
            </a:fld>
            <a:endParaRPr lang="ru-RU"/>
          </a:p>
        </p:txBody>
      </p:sp>
    </p:spTree>
    <p:extLst>
      <p:ext uri="{BB962C8B-B14F-4D97-AF65-F5344CB8AC3E}">
        <p14:creationId xmlns:p14="http://schemas.microsoft.com/office/powerpoint/2010/main" val="3070032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7D936A4-29F0-4709-BE74-9EDB1EAEC30F}" type="datetimeFigureOut">
              <a:rPr lang="ru-RU" smtClean="0"/>
              <a:t>06.05.2020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8C5275C-9B5C-45B7-827F-7C1960FD07C3}" type="slidenum">
              <a:rPr lang="ru-RU" smtClean="0"/>
              <a:t>‹#›</a:t>
            </a:fld>
            <a:endParaRPr lang="ru-RU"/>
          </a:p>
        </p:txBody>
      </p:sp>
    </p:spTree>
    <p:extLst>
      <p:ext uri="{BB962C8B-B14F-4D97-AF65-F5344CB8AC3E}">
        <p14:creationId xmlns:p14="http://schemas.microsoft.com/office/powerpoint/2010/main" val="3754970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7D936A4-29F0-4709-BE74-9EDB1EAEC30F}" type="datetimeFigureOut">
              <a:rPr lang="ru-RU" smtClean="0"/>
              <a:t>06.05.2020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8C5275C-9B5C-45B7-827F-7C1960FD07C3}" type="slidenum">
              <a:rPr lang="ru-RU" smtClean="0"/>
              <a:t>‹#›</a:t>
            </a:fld>
            <a:endParaRPr lang="ru-RU"/>
          </a:p>
        </p:txBody>
      </p:sp>
    </p:spTree>
    <p:extLst>
      <p:ext uri="{BB962C8B-B14F-4D97-AF65-F5344CB8AC3E}">
        <p14:creationId xmlns:p14="http://schemas.microsoft.com/office/powerpoint/2010/main" val="1288798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7D936A4-29F0-4709-BE74-9EDB1EAEC30F}" type="datetimeFigureOut">
              <a:rPr lang="ru-RU" smtClean="0"/>
              <a:t>06.05.2020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8C5275C-9B5C-45B7-827F-7C1960FD07C3}" type="slidenum">
              <a:rPr lang="ru-RU" smtClean="0"/>
              <a:t>‹#›</a:t>
            </a:fld>
            <a:endParaRPr lang="ru-RU"/>
          </a:p>
        </p:txBody>
      </p:sp>
    </p:spTree>
    <p:extLst>
      <p:ext uri="{BB962C8B-B14F-4D97-AF65-F5344CB8AC3E}">
        <p14:creationId xmlns:p14="http://schemas.microsoft.com/office/powerpoint/2010/main" val="916932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7D936A4-29F0-4709-BE74-9EDB1EAEC30F}" type="datetimeFigureOut">
              <a:rPr lang="ru-RU" smtClean="0"/>
              <a:t>06.05.2020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8C5275C-9B5C-45B7-827F-7C1960FD07C3}" type="slidenum">
              <a:rPr lang="ru-RU" smtClean="0"/>
              <a:t>‹#›</a:t>
            </a:fld>
            <a:endParaRPr lang="ru-RU"/>
          </a:p>
        </p:txBody>
      </p:sp>
    </p:spTree>
    <p:extLst>
      <p:ext uri="{BB962C8B-B14F-4D97-AF65-F5344CB8AC3E}">
        <p14:creationId xmlns:p14="http://schemas.microsoft.com/office/powerpoint/2010/main" val="565554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7D936A4-29F0-4709-BE74-9EDB1EAEC30F}" type="datetimeFigureOut">
              <a:rPr lang="ru-RU" smtClean="0"/>
              <a:t>06.05.2020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8C5275C-9B5C-45B7-827F-7C1960FD07C3}" type="slidenum">
              <a:rPr lang="ru-RU" smtClean="0"/>
              <a:t>‹#›</a:t>
            </a:fld>
            <a:endParaRPr lang="ru-RU"/>
          </a:p>
        </p:txBody>
      </p:sp>
    </p:spTree>
    <p:extLst>
      <p:ext uri="{BB962C8B-B14F-4D97-AF65-F5344CB8AC3E}">
        <p14:creationId xmlns:p14="http://schemas.microsoft.com/office/powerpoint/2010/main" val="2261312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7D936A4-29F0-4709-BE74-9EDB1EAEC30F}" type="datetimeFigureOut">
              <a:rPr lang="ru-RU" smtClean="0"/>
              <a:t>06.05.2020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8C5275C-9B5C-45B7-827F-7C1960FD07C3}" type="slidenum">
              <a:rPr lang="ru-RU" smtClean="0"/>
              <a:t>‹#›</a:t>
            </a:fld>
            <a:endParaRPr lang="ru-RU"/>
          </a:p>
        </p:txBody>
      </p:sp>
    </p:spTree>
    <p:extLst>
      <p:ext uri="{BB962C8B-B14F-4D97-AF65-F5344CB8AC3E}">
        <p14:creationId xmlns:p14="http://schemas.microsoft.com/office/powerpoint/2010/main" val="640101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D936A4-29F0-4709-BE74-9EDB1EAEC30F}" type="datetimeFigureOut">
              <a:rPr lang="ru-RU" smtClean="0"/>
              <a:t>06.05.2020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C5275C-9B5C-45B7-827F-7C1960FD07C3}" type="slidenum">
              <a:rPr lang="ru-RU" smtClean="0"/>
              <a:t>‹#›</a:t>
            </a:fld>
            <a:endParaRPr lang="ru-RU"/>
          </a:p>
        </p:txBody>
      </p:sp>
    </p:spTree>
    <p:extLst>
      <p:ext uri="{BB962C8B-B14F-4D97-AF65-F5344CB8AC3E}">
        <p14:creationId xmlns:p14="http://schemas.microsoft.com/office/powerpoint/2010/main" val="861281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1.emf"/><Relationship Id="rId13" Type="http://schemas.openxmlformats.org/officeDocument/2006/relationships/image" Target="../media/image16.emf"/><Relationship Id="rId3" Type="http://schemas.openxmlformats.org/officeDocument/2006/relationships/image" Target="../media/image6.emf"/><Relationship Id="rId7" Type="http://schemas.openxmlformats.org/officeDocument/2006/relationships/image" Target="../media/image10.emf"/><Relationship Id="rId12" Type="http://schemas.openxmlformats.org/officeDocument/2006/relationships/image" Target="../media/image15.emf"/><Relationship Id="rId2" Type="http://schemas.openxmlformats.org/officeDocument/2006/relationships/image" Target="../media/image5.emf"/><Relationship Id="rId1" Type="http://schemas.openxmlformats.org/officeDocument/2006/relationships/slideLayout" Target="../slideLayouts/slideLayout2.xml"/><Relationship Id="rId6" Type="http://schemas.openxmlformats.org/officeDocument/2006/relationships/image" Target="../media/image9.emf"/><Relationship Id="rId11" Type="http://schemas.openxmlformats.org/officeDocument/2006/relationships/image" Target="../media/image14.emf"/><Relationship Id="rId5" Type="http://schemas.openxmlformats.org/officeDocument/2006/relationships/image" Target="../media/image8.emf"/><Relationship Id="rId10" Type="http://schemas.openxmlformats.org/officeDocument/2006/relationships/image" Target="../media/image13.emf"/><Relationship Id="rId4" Type="http://schemas.openxmlformats.org/officeDocument/2006/relationships/image" Target="../media/image7.emf"/><Relationship Id="rId9" Type="http://schemas.openxmlformats.org/officeDocument/2006/relationships/image" Target="../media/image12.emf"/></Relationships>
</file>

<file path=ppt/slides/_rels/slide8.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7016" y="0"/>
            <a:ext cx="6858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915144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548680"/>
            <a:ext cx="8229600" cy="936104"/>
          </a:xfrm>
        </p:spPr>
        <p:txBody>
          <a:bodyPr>
            <a:normAutofit fontScale="90000"/>
          </a:bodyPr>
          <a:lstStyle/>
          <a:p>
            <a:r>
              <a:rPr lang="en-US" b="1" dirty="0" smtClean="0">
                <a:solidFill>
                  <a:srgbClr val="0070C0"/>
                </a:solidFill>
                <a:latin typeface="Arial Black" panose="020B0A04020102020204" pitchFamily="34" charset="0"/>
              </a:rPr>
              <a:t>Time Travel Discussion</a:t>
            </a:r>
            <a:r>
              <a:rPr lang="ru-RU" dirty="0" smtClean="0">
                <a:solidFill>
                  <a:srgbClr val="0070C0"/>
                </a:solidFill>
              </a:rPr>
              <a:t/>
            </a:r>
            <a:br>
              <a:rPr lang="ru-RU" dirty="0" smtClean="0">
                <a:solidFill>
                  <a:srgbClr val="0070C0"/>
                </a:solidFill>
              </a:rPr>
            </a:br>
            <a:endParaRPr lang="ru-RU" dirty="0">
              <a:solidFill>
                <a:srgbClr val="0070C0"/>
              </a:solidFill>
            </a:endParaRPr>
          </a:p>
        </p:txBody>
      </p:sp>
      <p:sp>
        <p:nvSpPr>
          <p:cNvPr id="3" name="Объект 2"/>
          <p:cNvSpPr>
            <a:spLocks noGrp="1"/>
          </p:cNvSpPr>
          <p:nvPr>
            <p:ph idx="1"/>
          </p:nvPr>
        </p:nvSpPr>
        <p:spPr>
          <a:xfrm>
            <a:off x="307982" y="1772816"/>
            <a:ext cx="5832648" cy="4309939"/>
          </a:xfrm>
        </p:spPr>
        <p:txBody>
          <a:bodyPr>
            <a:normAutofit fontScale="77500" lnSpcReduction="20000"/>
          </a:bodyPr>
          <a:lstStyle/>
          <a:p>
            <a:pPr marL="0" lvl="0" indent="0" algn="just">
              <a:buNone/>
            </a:pPr>
            <a:r>
              <a:rPr lang="en-US" dirty="0" smtClean="0"/>
              <a:t>- Do </a:t>
            </a:r>
            <a:r>
              <a:rPr lang="en-US" dirty="0"/>
              <a:t>you think time travel is possible? </a:t>
            </a:r>
            <a:endParaRPr lang="ru-RU" dirty="0"/>
          </a:p>
          <a:p>
            <a:pPr marL="0" lvl="0" indent="0" algn="just">
              <a:buNone/>
            </a:pPr>
            <a:r>
              <a:rPr lang="en-US" dirty="0" smtClean="0"/>
              <a:t>- Would </a:t>
            </a:r>
            <a:r>
              <a:rPr lang="en-US" dirty="0"/>
              <a:t>you prefer to travel to the past or the future?</a:t>
            </a:r>
            <a:endParaRPr lang="ru-RU" dirty="0"/>
          </a:p>
          <a:p>
            <a:pPr marL="0" lvl="0" indent="0" algn="just">
              <a:buNone/>
            </a:pPr>
            <a:r>
              <a:rPr lang="en-US" dirty="0" smtClean="0"/>
              <a:t>- If </a:t>
            </a:r>
            <a:r>
              <a:rPr lang="en-US" dirty="0"/>
              <a:t>you could travel to any time period in the past where and when would you travel? </a:t>
            </a:r>
            <a:endParaRPr lang="ru-RU" dirty="0"/>
          </a:p>
          <a:p>
            <a:pPr marL="0" lvl="0" indent="0" algn="just">
              <a:buNone/>
            </a:pPr>
            <a:r>
              <a:rPr lang="en-US" dirty="0" smtClean="0"/>
              <a:t>- If </a:t>
            </a:r>
            <a:r>
              <a:rPr lang="en-US" dirty="0"/>
              <a:t>you could travel back in time and change something that happened in the world would you? </a:t>
            </a:r>
            <a:endParaRPr lang="ru-RU" dirty="0"/>
          </a:p>
          <a:p>
            <a:pPr marL="0" lvl="0" indent="0" algn="just">
              <a:buNone/>
            </a:pPr>
            <a:r>
              <a:rPr lang="en-US" dirty="0" smtClean="0"/>
              <a:t>- If </a:t>
            </a:r>
            <a:r>
              <a:rPr lang="en-US" dirty="0"/>
              <a:t>you could know what was going to happen to you, would you want to know?</a:t>
            </a:r>
            <a:endParaRPr lang="ru-RU" dirty="0"/>
          </a:p>
          <a:p>
            <a:endParaRPr lang="ru-RU"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0630" y="2420888"/>
            <a:ext cx="3029478" cy="2564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51349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marL="342900" lvl="0" indent="-342900">
              <a:spcBef>
                <a:spcPct val="20000"/>
              </a:spcBef>
            </a:pPr>
            <a:r>
              <a:rPr lang="en-US" sz="3200" dirty="0">
                <a:solidFill>
                  <a:srgbClr val="0070C0"/>
                </a:solidFill>
                <a:latin typeface="Arial Black" panose="020B0A04020102020204" pitchFamily="34" charset="0"/>
                <a:ea typeface="+mn-ea"/>
                <a:cs typeface="+mn-cs"/>
              </a:rPr>
              <a:t>Biography Facts of </a:t>
            </a:r>
            <a:r>
              <a:rPr lang="en-US" sz="3200" dirty="0" err="1">
                <a:solidFill>
                  <a:srgbClr val="0070C0"/>
                </a:solidFill>
                <a:latin typeface="Arial Black" panose="020B0A04020102020204" pitchFamily="34" charset="0"/>
                <a:ea typeface="+mn-ea"/>
                <a:cs typeface="+mn-cs"/>
              </a:rPr>
              <a:t>H.Wells</a:t>
            </a:r>
            <a:r>
              <a:rPr lang="en-US" sz="3200" dirty="0">
                <a:solidFill>
                  <a:srgbClr val="0070C0"/>
                </a:solidFill>
                <a:latin typeface="Arial Black" panose="020B0A04020102020204" pitchFamily="34" charset="0"/>
                <a:ea typeface="+mn-ea"/>
                <a:cs typeface="+mn-cs"/>
              </a:rPr>
              <a:t/>
            </a:r>
            <a:br>
              <a:rPr lang="en-US" sz="3200" dirty="0">
                <a:solidFill>
                  <a:srgbClr val="0070C0"/>
                </a:solidFill>
                <a:latin typeface="Arial Black" panose="020B0A04020102020204" pitchFamily="34" charset="0"/>
                <a:ea typeface="+mn-ea"/>
                <a:cs typeface="+mn-cs"/>
              </a:rPr>
            </a:br>
            <a:endParaRPr lang="ru-RU" dirty="0">
              <a:solidFill>
                <a:srgbClr val="0070C0"/>
              </a:solidFill>
              <a:latin typeface="Arial Black" panose="020B0A04020102020204" pitchFamily="34" charset="0"/>
            </a:endParaRPr>
          </a:p>
        </p:txBody>
      </p:sp>
      <p:sp>
        <p:nvSpPr>
          <p:cNvPr id="3" name="Объект 2"/>
          <p:cNvSpPr>
            <a:spLocks noGrp="1"/>
          </p:cNvSpPr>
          <p:nvPr>
            <p:ph idx="1"/>
          </p:nvPr>
        </p:nvSpPr>
        <p:spPr>
          <a:xfrm>
            <a:off x="3203848" y="1196752"/>
            <a:ext cx="5688632" cy="5472608"/>
          </a:xfrm>
        </p:spPr>
        <p:txBody>
          <a:bodyPr>
            <a:normAutofit lnSpcReduction="10000"/>
          </a:bodyPr>
          <a:lstStyle/>
          <a:p>
            <a:pPr marL="0" indent="0" algn="just">
              <a:buNone/>
            </a:pPr>
            <a:r>
              <a:rPr lang="en-US" sz="3600" dirty="0" smtClean="0"/>
              <a:t>Herbert </a:t>
            </a:r>
            <a:r>
              <a:rPr lang="en-US" sz="3600" dirty="0"/>
              <a:t>George Wells was born at Atlas House, 46 High Street, Bromley, in Kent, on 21 September 1866.  He was the fourth and last child of Joseph Wells and his wife, Sarah Neal. The family was poor, but they inherited some money which allowed them to buy a china shop</a:t>
            </a:r>
            <a:r>
              <a:rPr lang="en-US" sz="3600" dirty="0" smtClean="0"/>
              <a:t>.</a:t>
            </a:r>
            <a:endParaRPr lang="en-US" sz="36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132856"/>
            <a:ext cx="2880320" cy="2880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062534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24744"/>
            <a:ext cx="8784976" cy="5472608"/>
          </a:xfrm>
        </p:spPr>
        <p:txBody>
          <a:bodyPr>
            <a:normAutofit lnSpcReduction="10000"/>
          </a:bodyPr>
          <a:lstStyle/>
          <a:p>
            <a:pPr marL="0" indent="0" algn="just">
              <a:buNone/>
            </a:pPr>
            <a:r>
              <a:rPr lang="en-US" dirty="0" smtClean="0"/>
              <a:t>    In </a:t>
            </a:r>
            <a:r>
              <a:rPr lang="en-US" dirty="0"/>
              <a:t>1877 his father injured his leg, so he sent his sons out to work. Wells worked as </a:t>
            </a:r>
            <a:r>
              <a:rPr lang="en-US" u="sng" dirty="0"/>
              <a:t>an apprentice</a:t>
            </a:r>
            <a:r>
              <a:rPr lang="en-US" dirty="0"/>
              <a:t> in a fabric store, but he did not enjoy his work.</a:t>
            </a:r>
          </a:p>
          <a:p>
            <a:pPr marL="0" indent="0" algn="just">
              <a:buNone/>
            </a:pPr>
            <a:r>
              <a:rPr lang="en-US" dirty="0" smtClean="0"/>
              <a:t>    In </a:t>
            </a:r>
            <a:r>
              <a:rPr lang="en-US" dirty="0"/>
              <a:t>1883 he left the fabric store and became an assistant teacher at Midhurst Grammar School. He won a scholarship to the Normal School of Science in London.</a:t>
            </a:r>
          </a:p>
          <a:p>
            <a:pPr marL="0" indent="0" algn="just">
              <a:buNone/>
            </a:pPr>
            <a:r>
              <a:rPr lang="en-US" dirty="0" smtClean="0"/>
              <a:t>    Wells </a:t>
            </a:r>
            <a:r>
              <a:rPr lang="en-US" dirty="0"/>
              <a:t>was not happy with the way society treated people differently. He dreamed of a world where all people were equal and expressed this desire through his works.</a:t>
            </a:r>
          </a:p>
          <a:p>
            <a:endParaRPr lang="ru-RU" dirty="0"/>
          </a:p>
        </p:txBody>
      </p:sp>
      <p:sp>
        <p:nvSpPr>
          <p:cNvPr id="4" name="Заголовок 1"/>
          <p:cNvSpPr>
            <a:spLocks noGrp="1"/>
          </p:cNvSpPr>
          <p:nvPr>
            <p:ph type="title"/>
          </p:nvPr>
        </p:nvSpPr>
        <p:spPr/>
        <p:txBody>
          <a:bodyPr>
            <a:normAutofit fontScale="90000"/>
          </a:bodyPr>
          <a:lstStyle/>
          <a:p>
            <a:pPr marL="342900" lvl="0" indent="-342900">
              <a:spcBef>
                <a:spcPct val="20000"/>
              </a:spcBef>
            </a:pPr>
            <a:r>
              <a:rPr lang="en-US" sz="3200" dirty="0">
                <a:solidFill>
                  <a:srgbClr val="0070C0"/>
                </a:solidFill>
                <a:latin typeface="Arial Black" panose="020B0A04020102020204" pitchFamily="34" charset="0"/>
                <a:ea typeface="+mn-ea"/>
                <a:cs typeface="+mn-cs"/>
              </a:rPr>
              <a:t>Biography Facts of </a:t>
            </a:r>
            <a:r>
              <a:rPr lang="en-US" sz="3200" dirty="0" err="1">
                <a:solidFill>
                  <a:srgbClr val="0070C0"/>
                </a:solidFill>
                <a:latin typeface="Arial Black" panose="020B0A04020102020204" pitchFamily="34" charset="0"/>
                <a:ea typeface="+mn-ea"/>
                <a:cs typeface="+mn-cs"/>
              </a:rPr>
              <a:t>H.Wells</a:t>
            </a:r>
            <a:r>
              <a:rPr lang="en-US" sz="3200" dirty="0">
                <a:solidFill>
                  <a:srgbClr val="0070C0"/>
                </a:solidFill>
                <a:latin typeface="Arial Black" panose="020B0A04020102020204" pitchFamily="34" charset="0"/>
                <a:ea typeface="+mn-ea"/>
                <a:cs typeface="+mn-cs"/>
              </a:rPr>
              <a:t/>
            </a:r>
            <a:br>
              <a:rPr lang="en-US" sz="3200" dirty="0">
                <a:solidFill>
                  <a:srgbClr val="0070C0"/>
                </a:solidFill>
                <a:latin typeface="Arial Black" panose="020B0A04020102020204" pitchFamily="34" charset="0"/>
                <a:ea typeface="+mn-ea"/>
                <a:cs typeface="+mn-cs"/>
              </a:rPr>
            </a:br>
            <a:endParaRPr lang="ru-RU" dirty="0">
              <a:solidFill>
                <a:srgbClr val="0070C0"/>
              </a:solidFill>
              <a:latin typeface="Arial Black" panose="020B0A04020102020204" pitchFamily="34" charset="0"/>
            </a:endParaRPr>
          </a:p>
        </p:txBody>
      </p:sp>
    </p:spTree>
    <p:extLst>
      <p:ext uri="{BB962C8B-B14F-4D97-AF65-F5344CB8AC3E}">
        <p14:creationId xmlns:p14="http://schemas.microsoft.com/office/powerpoint/2010/main" val="26623222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60648"/>
            <a:ext cx="8229600" cy="1143000"/>
          </a:xfrm>
        </p:spPr>
        <p:txBody>
          <a:bodyPr>
            <a:normAutofit/>
          </a:bodyPr>
          <a:lstStyle/>
          <a:p>
            <a:pPr marL="342900" lvl="0" indent="-342900">
              <a:spcBef>
                <a:spcPct val="20000"/>
              </a:spcBef>
            </a:pPr>
            <a:r>
              <a:rPr lang="en-US" sz="3200" dirty="0">
                <a:solidFill>
                  <a:srgbClr val="0070C0"/>
                </a:solidFill>
                <a:latin typeface="Arial Black" panose="020B0A04020102020204" pitchFamily="34" charset="0"/>
                <a:ea typeface="+mn-ea"/>
                <a:cs typeface="+mn-cs"/>
              </a:rPr>
              <a:t>The Time </a:t>
            </a:r>
            <a:r>
              <a:rPr lang="en-US" sz="3200" dirty="0" smtClean="0">
                <a:solidFill>
                  <a:srgbClr val="0070C0"/>
                </a:solidFill>
                <a:latin typeface="Arial Black" panose="020B0A04020102020204" pitchFamily="34" charset="0"/>
                <a:ea typeface="+mn-ea"/>
                <a:cs typeface="+mn-cs"/>
              </a:rPr>
              <a:t>Machine (1895)</a:t>
            </a:r>
            <a:r>
              <a:rPr lang="en-US" sz="3200" dirty="0">
                <a:solidFill>
                  <a:srgbClr val="0070C0"/>
                </a:solidFill>
                <a:latin typeface="Arial Black" panose="020B0A04020102020204" pitchFamily="34" charset="0"/>
                <a:ea typeface="+mn-ea"/>
                <a:cs typeface="+mn-cs"/>
              </a:rPr>
              <a:t/>
            </a:r>
            <a:br>
              <a:rPr lang="en-US" sz="3200" dirty="0">
                <a:solidFill>
                  <a:srgbClr val="0070C0"/>
                </a:solidFill>
                <a:latin typeface="Arial Black" panose="020B0A04020102020204" pitchFamily="34" charset="0"/>
                <a:ea typeface="+mn-ea"/>
                <a:cs typeface="+mn-cs"/>
              </a:rPr>
            </a:br>
            <a:endParaRPr lang="ru-RU" sz="3200" dirty="0">
              <a:solidFill>
                <a:srgbClr val="0070C0"/>
              </a:solidFill>
              <a:latin typeface="Arial Black" panose="020B0A04020102020204" pitchFamily="34" charset="0"/>
            </a:endParaRPr>
          </a:p>
        </p:txBody>
      </p:sp>
      <p:sp>
        <p:nvSpPr>
          <p:cNvPr id="3" name="Объект 2"/>
          <p:cNvSpPr>
            <a:spLocks noGrp="1"/>
          </p:cNvSpPr>
          <p:nvPr>
            <p:ph idx="1"/>
          </p:nvPr>
        </p:nvSpPr>
        <p:spPr>
          <a:xfrm>
            <a:off x="3306681" y="1196752"/>
            <a:ext cx="5657807" cy="5550296"/>
          </a:xfrm>
        </p:spPr>
        <p:txBody>
          <a:bodyPr>
            <a:normAutofit fontScale="55000" lnSpcReduction="20000"/>
          </a:bodyPr>
          <a:lstStyle/>
          <a:p>
            <a:pPr marL="0" indent="0" algn="just">
              <a:buNone/>
            </a:pPr>
            <a:r>
              <a:rPr lang="en-US" sz="4000" dirty="0" smtClean="0"/>
              <a:t>   </a:t>
            </a:r>
            <a:r>
              <a:rPr lang="en-US" sz="4400" dirty="0" smtClean="0"/>
              <a:t>The </a:t>
            </a:r>
            <a:r>
              <a:rPr lang="en-US" sz="4400" dirty="0"/>
              <a:t>author describes a fantastic machine made of nickel, ivory and crystal and with great artistic mastery depicts the flight through time when days and nights seem like the flapping of a black </a:t>
            </a:r>
            <a:r>
              <a:rPr lang="en-US" sz="4400" dirty="0" smtClean="0"/>
              <a:t>wing.</a:t>
            </a:r>
            <a:endParaRPr lang="en-US" sz="4400" dirty="0"/>
          </a:p>
          <a:p>
            <a:pPr marL="0" indent="0" algn="just">
              <a:buNone/>
            </a:pPr>
            <a:r>
              <a:rPr lang="en-US" sz="4400" dirty="0" smtClean="0"/>
              <a:t>   The </a:t>
            </a:r>
            <a:r>
              <a:rPr lang="en-US" sz="4400" dirty="0"/>
              <a:t>principal idea of the book is the contrast of the two degen­erated races - the Eloi and the </a:t>
            </a:r>
            <a:r>
              <a:rPr lang="en-US" sz="4400" dirty="0" err="1"/>
              <a:t>Morlocks</a:t>
            </a:r>
            <a:r>
              <a:rPr lang="en-US" sz="4400" dirty="0"/>
              <a:t> into which mankind has been divided. Having reached the year 802701, the Time Traveler meets the Eloi - beautiful and graceful, but </a:t>
            </a:r>
            <a:r>
              <a:rPr lang="en-US" sz="4400" u="sng" dirty="0"/>
              <a:t>utterly</a:t>
            </a:r>
            <a:r>
              <a:rPr lang="en-US" sz="4400" dirty="0"/>
              <a:t> helpless creatures who live in </a:t>
            </a:r>
            <a:r>
              <a:rPr lang="en-US" sz="4400" u="sng" dirty="0"/>
              <a:t>dilapidated</a:t>
            </a:r>
            <a:r>
              <a:rPr lang="en-US" sz="4400" dirty="0"/>
              <a:t> buildings surrounded by neglected </a:t>
            </a:r>
            <a:r>
              <a:rPr lang="en-US" sz="4400" dirty="0" smtClean="0"/>
              <a:t>gardens and the </a:t>
            </a:r>
            <a:r>
              <a:rPr lang="en-US" sz="4400" dirty="0"/>
              <a:t>other race, the horrible and pale </a:t>
            </a:r>
            <a:r>
              <a:rPr lang="en-US" sz="4400" dirty="0" err="1"/>
              <a:t>Morlocks</a:t>
            </a:r>
            <a:r>
              <a:rPr lang="en-US" sz="4400" dirty="0"/>
              <a:t>, </a:t>
            </a:r>
            <a:r>
              <a:rPr lang="en-US" sz="4400" dirty="0" smtClean="0"/>
              <a:t>who </a:t>
            </a:r>
            <a:r>
              <a:rPr lang="en-US" sz="4400" u="sng" dirty="0" smtClean="0"/>
              <a:t>resemble</a:t>
            </a:r>
            <a:r>
              <a:rPr lang="en-US" sz="4400" dirty="0" smtClean="0"/>
              <a:t> </a:t>
            </a:r>
            <a:r>
              <a:rPr lang="en-US" sz="4400" dirty="0"/>
              <a:t>animals </a:t>
            </a:r>
            <a:r>
              <a:rPr lang="en-US" sz="4400" dirty="0" smtClean="0"/>
              <a:t>while living </a:t>
            </a:r>
            <a:r>
              <a:rPr lang="en-US" sz="4400" dirty="0"/>
              <a:t>in the underground caverns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890" y="1268760"/>
            <a:ext cx="2905125" cy="475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803778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en-US" b="1" dirty="0" smtClean="0">
                <a:solidFill>
                  <a:srgbClr val="0070C0"/>
                </a:solidFill>
              </a:rPr>
              <a:t>Check the new words</a:t>
            </a:r>
            <a:endParaRPr lang="ru-RU" b="1" dirty="0">
              <a:solidFill>
                <a:srgbClr val="0070C0"/>
              </a:solidFill>
            </a:endParaRPr>
          </a:p>
        </p:txBody>
      </p:sp>
      <p:sp>
        <p:nvSpPr>
          <p:cNvPr id="3" name="Объект 2"/>
          <p:cNvSpPr>
            <a:spLocks noGrp="1"/>
          </p:cNvSpPr>
          <p:nvPr>
            <p:ph idx="1"/>
          </p:nvPr>
        </p:nvSpPr>
        <p:spPr>
          <a:xfrm>
            <a:off x="107504" y="1052736"/>
            <a:ext cx="9036496" cy="4248472"/>
          </a:xfrm>
        </p:spPr>
        <p:txBody>
          <a:bodyPr/>
          <a:lstStyle/>
          <a:p>
            <a:pPr marL="0" indent="0">
              <a:buNone/>
            </a:pPr>
            <a:r>
              <a:rPr lang="en-US" sz="2800" b="1" dirty="0" smtClean="0"/>
              <a:t>Grow faint and hazy</a:t>
            </a:r>
            <a:r>
              <a:rPr lang="en-US" sz="2800" dirty="0" smtClean="0"/>
              <a:t>    - become unclear</a:t>
            </a:r>
          </a:p>
          <a:p>
            <a:pPr marL="0" indent="0">
              <a:buNone/>
            </a:pPr>
            <a:r>
              <a:rPr lang="en-US" sz="2800" b="1" dirty="0" smtClean="0"/>
              <a:t>Confusedness</a:t>
            </a:r>
            <a:r>
              <a:rPr lang="en-US" sz="2800" dirty="0" smtClean="0"/>
              <a:t>           - state of not </a:t>
            </a:r>
            <a:r>
              <a:rPr lang="en-US" sz="2800" dirty="0"/>
              <a:t>clear or easy </a:t>
            </a:r>
            <a:r>
              <a:rPr lang="en-US" sz="2800" dirty="0" smtClean="0"/>
              <a:t>understanding</a:t>
            </a:r>
          </a:p>
          <a:p>
            <a:pPr marL="0" indent="0">
              <a:buNone/>
            </a:pPr>
            <a:r>
              <a:rPr lang="en-US" sz="2800" b="1" dirty="0" smtClean="0"/>
              <a:t>Peculiar </a:t>
            </a:r>
            <a:r>
              <a:rPr lang="en-US" sz="2800" dirty="0" smtClean="0"/>
              <a:t>                    - strange </a:t>
            </a:r>
            <a:r>
              <a:rPr lang="en-US" sz="2800" dirty="0"/>
              <a:t>or unusual, especially in a way that is unpleasant or worrying</a:t>
            </a:r>
            <a:endParaRPr lang="en-US" sz="2800" dirty="0" smtClean="0"/>
          </a:p>
          <a:p>
            <a:pPr marL="0" indent="0">
              <a:buNone/>
            </a:pPr>
            <a:r>
              <a:rPr lang="en-US" sz="2800" b="1" dirty="0" smtClean="0"/>
              <a:t>Succession</a:t>
            </a:r>
            <a:r>
              <a:rPr lang="en-US" sz="2800" dirty="0" smtClean="0"/>
              <a:t>                - one </a:t>
            </a:r>
            <a:r>
              <a:rPr lang="en-US" sz="2800" dirty="0"/>
              <a:t>thing following another </a:t>
            </a:r>
            <a:r>
              <a:rPr lang="en-US" sz="2800" dirty="0" smtClean="0"/>
              <a:t>thing</a:t>
            </a:r>
          </a:p>
          <a:p>
            <a:pPr marL="0" indent="0">
              <a:buNone/>
            </a:pPr>
            <a:r>
              <a:rPr lang="en-US" sz="2800" b="1" dirty="0" smtClean="0"/>
              <a:t>Imminent</a:t>
            </a:r>
            <a:r>
              <a:rPr lang="en-US" sz="2800" dirty="0" smtClean="0"/>
              <a:t>                  - </a:t>
            </a:r>
            <a:r>
              <a:rPr lang="en-US" sz="2800" dirty="0"/>
              <a:t>likely to happen very soon</a:t>
            </a:r>
            <a:endParaRPr lang="en-US" sz="2800" dirty="0" smtClean="0"/>
          </a:p>
          <a:p>
            <a:pPr marL="0" indent="0">
              <a:buNone/>
            </a:pPr>
            <a:r>
              <a:rPr lang="en-US" sz="2800" b="1" dirty="0" smtClean="0"/>
              <a:t>Scaffolding</a:t>
            </a:r>
            <a:r>
              <a:rPr lang="en-US" sz="2800" dirty="0" smtClean="0"/>
              <a:t>                - construction for builders to stand on it</a:t>
            </a:r>
          </a:p>
          <a:p>
            <a:pPr marL="0" indent="0">
              <a:buNone/>
            </a:pPr>
            <a:r>
              <a:rPr lang="en-US" sz="2800" b="1" dirty="0" smtClean="0"/>
              <a:t>Dim</a:t>
            </a:r>
            <a:r>
              <a:rPr lang="en-US" sz="2800" dirty="0" smtClean="0"/>
              <a:t>                             -  not </a:t>
            </a:r>
            <a:r>
              <a:rPr lang="en-US" sz="2800" dirty="0"/>
              <a:t>bright</a:t>
            </a:r>
            <a:endParaRPr lang="en-US" sz="2800" dirty="0" smtClean="0"/>
          </a:p>
          <a:p>
            <a:pPr marL="0" indent="0">
              <a:buNone/>
            </a:pPr>
            <a:endParaRPr lang="en-US" dirty="0" smtClean="0"/>
          </a:p>
          <a:p>
            <a:pPr marL="0" indent="0">
              <a:buNone/>
            </a:pPr>
            <a:endParaRPr lang="ru-RU" dirty="0"/>
          </a:p>
        </p:txBody>
      </p:sp>
    </p:spTree>
    <p:extLst>
      <p:ext uri="{BB962C8B-B14F-4D97-AF65-F5344CB8AC3E}">
        <p14:creationId xmlns:p14="http://schemas.microsoft.com/office/powerpoint/2010/main" val="995745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87624" y="2708179"/>
            <a:ext cx="6768752" cy="777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a:stretch/>
        </p:blipFill>
        <p:spPr bwMode="auto">
          <a:xfrm>
            <a:off x="611560" y="4221088"/>
            <a:ext cx="4531944" cy="445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2190" y="1733955"/>
            <a:ext cx="1244611" cy="335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6801" y="1828427"/>
            <a:ext cx="1347677" cy="24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Прямая со стрелкой 4"/>
          <p:cNvCxnSpPr>
            <a:stCxn id="5124" idx="2"/>
          </p:cNvCxnSpPr>
          <p:nvPr/>
        </p:nvCxnSpPr>
        <p:spPr>
          <a:xfrm>
            <a:off x="894496" y="2069802"/>
            <a:ext cx="1465926" cy="78313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p:nvPr/>
        </p:nvCxnSpPr>
        <p:spPr>
          <a:xfrm flipV="1">
            <a:off x="1089850" y="3356992"/>
            <a:ext cx="1609942" cy="86409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pic>
        <p:nvPicPr>
          <p:cNvPr id="5126"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22386" y="2135330"/>
            <a:ext cx="2265972" cy="326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7"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45289" y="3789040"/>
            <a:ext cx="1525509" cy="301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8"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72200" y="1119402"/>
            <a:ext cx="2271689" cy="39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9" name="Picture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113567" y="4869160"/>
            <a:ext cx="1994896" cy="301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8" name="Прямая со стрелкой 17"/>
          <p:cNvCxnSpPr/>
          <p:nvPr/>
        </p:nvCxnSpPr>
        <p:spPr>
          <a:xfrm>
            <a:off x="5143504" y="2461369"/>
            <a:ext cx="1775426" cy="423105"/>
          </a:xfrm>
          <a:prstGeom prst="straightConnector1">
            <a:avLst/>
          </a:prstGeom>
          <a:ln w="38100">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p:nvPr/>
        </p:nvCxnSpPr>
        <p:spPr>
          <a:xfrm>
            <a:off x="6620331" y="1464044"/>
            <a:ext cx="488132" cy="1244876"/>
          </a:xfrm>
          <a:prstGeom prst="straightConnector1">
            <a:avLst/>
          </a:prstGeom>
          <a:ln w="38100">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p:cNvCxnSpPr/>
          <p:nvPr/>
        </p:nvCxnSpPr>
        <p:spPr>
          <a:xfrm flipV="1">
            <a:off x="7260863" y="3212976"/>
            <a:ext cx="0" cy="576064"/>
          </a:xfrm>
          <a:prstGeom prst="straightConnector1">
            <a:avLst/>
          </a:prstGeom>
          <a:ln w="38100">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p:nvPr/>
        </p:nvCxnSpPr>
        <p:spPr>
          <a:xfrm flipV="1">
            <a:off x="5940152" y="3212976"/>
            <a:ext cx="978778" cy="1656184"/>
          </a:xfrm>
          <a:prstGeom prst="straightConnector1">
            <a:avLst/>
          </a:prstGeom>
          <a:ln w="38100">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pic>
        <p:nvPicPr>
          <p:cNvPr id="5130" name="Picture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2529" y="5368236"/>
            <a:ext cx="2235003" cy="3759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31" name="Picture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894821" y="970908"/>
            <a:ext cx="3825891" cy="29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32" name="Picture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41277" y="5379069"/>
            <a:ext cx="3958870" cy="3759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33" name="Picture 1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202322" y="1536203"/>
            <a:ext cx="1808136" cy="292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3" name="Прямая со стрелкой 32"/>
          <p:cNvCxnSpPr/>
          <p:nvPr/>
        </p:nvCxnSpPr>
        <p:spPr>
          <a:xfrm flipH="1">
            <a:off x="1710380" y="1233568"/>
            <a:ext cx="1812006" cy="1619368"/>
          </a:xfrm>
          <a:prstGeom prst="straightConnector1">
            <a:avLst/>
          </a:prstGeom>
          <a:ln w="38100">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5" name="Прямая со стрелкой 34"/>
          <p:cNvCxnSpPr/>
          <p:nvPr/>
        </p:nvCxnSpPr>
        <p:spPr>
          <a:xfrm flipH="1">
            <a:off x="1894821" y="1737624"/>
            <a:ext cx="2781663" cy="1115312"/>
          </a:xfrm>
          <a:prstGeom prst="straightConnector1">
            <a:avLst/>
          </a:prstGeom>
          <a:ln w="38100">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8" name="Прямая со стрелкой 37"/>
          <p:cNvCxnSpPr/>
          <p:nvPr/>
        </p:nvCxnSpPr>
        <p:spPr>
          <a:xfrm flipH="1" flipV="1">
            <a:off x="1822813" y="3212976"/>
            <a:ext cx="72008" cy="2155260"/>
          </a:xfrm>
          <a:prstGeom prst="straightConnector1">
            <a:avLst/>
          </a:prstGeom>
          <a:ln w="38100">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1" name="Прямая со стрелкой 40"/>
          <p:cNvCxnSpPr/>
          <p:nvPr/>
        </p:nvCxnSpPr>
        <p:spPr>
          <a:xfrm flipH="1" flipV="1">
            <a:off x="2059166" y="3212979"/>
            <a:ext cx="1748600" cy="2155257"/>
          </a:xfrm>
          <a:prstGeom prst="straightConnector1">
            <a:avLst/>
          </a:prstGeom>
          <a:ln w="38100">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45" name="Заголовок 1"/>
          <p:cNvSpPr>
            <a:spLocks noGrp="1"/>
          </p:cNvSpPr>
          <p:nvPr>
            <p:ph type="title"/>
          </p:nvPr>
        </p:nvSpPr>
        <p:spPr>
          <a:xfrm>
            <a:off x="414289" y="116632"/>
            <a:ext cx="8229600" cy="634082"/>
          </a:xfrm>
        </p:spPr>
        <p:txBody>
          <a:bodyPr>
            <a:normAutofit fontScale="90000"/>
          </a:bodyPr>
          <a:lstStyle/>
          <a:p>
            <a:r>
              <a:rPr lang="en-US" b="1" dirty="0" smtClean="0">
                <a:solidFill>
                  <a:srgbClr val="0070C0"/>
                </a:solidFill>
              </a:rPr>
              <a:t>Match the expressions with feelings</a:t>
            </a:r>
            <a:endParaRPr lang="ru-RU" b="1" dirty="0">
              <a:solidFill>
                <a:srgbClr val="0070C0"/>
              </a:solidFill>
            </a:endParaRPr>
          </a:p>
        </p:txBody>
      </p:sp>
      <p:sp>
        <p:nvSpPr>
          <p:cNvPr id="48" name="Заголовок 1"/>
          <p:cNvSpPr txBox="1">
            <a:spLocks/>
          </p:cNvSpPr>
          <p:nvPr/>
        </p:nvSpPr>
        <p:spPr>
          <a:xfrm>
            <a:off x="645997" y="6021288"/>
            <a:ext cx="8229600" cy="634082"/>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rgbClr val="0070C0"/>
                </a:solidFill>
              </a:rPr>
              <a:t>Now find some more in the text</a:t>
            </a:r>
            <a:endParaRPr lang="ru-RU" b="1" dirty="0">
              <a:solidFill>
                <a:srgbClr val="0070C0"/>
              </a:solidFill>
            </a:endParaRPr>
          </a:p>
        </p:txBody>
      </p:sp>
    </p:spTree>
    <p:extLst>
      <p:ext uri="{BB962C8B-B14F-4D97-AF65-F5344CB8AC3E}">
        <p14:creationId xmlns:p14="http://schemas.microsoft.com/office/powerpoint/2010/main" val="4104571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8229600" cy="778098"/>
          </a:xfrm>
        </p:spPr>
        <p:txBody>
          <a:bodyPr/>
          <a:lstStyle/>
          <a:p>
            <a:r>
              <a:rPr lang="en-US" b="1" dirty="0" smtClean="0">
                <a:solidFill>
                  <a:srgbClr val="0070C0"/>
                </a:solidFill>
              </a:rPr>
              <a:t>Complete with words. One is extra</a:t>
            </a:r>
            <a:endParaRPr lang="ru-RU" b="1" dirty="0">
              <a:solidFill>
                <a:srgbClr val="0070C0"/>
              </a:solidFill>
            </a:endParaRPr>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2751" y="1484784"/>
            <a:ext cx="6828046" cy="487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043608" y="836712"/>
            <a:ext cx="7184787" cy="523220"/>
          </a:xfrm>
          <a:prstGeom prst="rect">
            <a:avLst/>
          </a:prstGeom>
          <a:noFill/>
        </p:spPr>
        <p:txBody>
          <a:bodyPr wrap="none" rtlCol="0">
            <a:spAutoFit/>
          </a:bodyPr>
          <a:lstStyle/>
          <a:p>
            <a:r>
              <a:rPr lang="en-US" sz="2800" i="1" dirty="0" smtClean="0">
                <a:solidFill>
                  <a:srgbClr val="FF0000"/>
                </a:solidFill>
              </a:rPr>
              <a:t>Hazy, imminent, flickering, dim, faint, luminous</a:t>
            </a:r>
            <a:endParaRPr lang="ru-RU" sz="2800" dirty="0">
              <a:solidFill>
                <a:srgbClr val="FF0000"/>
              </a:solidFill>
            </a:endParaRPr>
          </a:p>
        </p:txBody>
      </p:sp>
      <p:sp>
        <p:nvSpPr>
          <p:cNvPr id="5" name="TextBox 4"/>
          <p:cNvSpPr txBox="1"/>
          <p:nvPr/>
        </p:nvSpPr>
        <p:spPr>
          <a:xfrm>
            <a:off x="5364088" y="1583472"/>
            <a:ext cx="1369286" cy="461665"/>
          </a:xfrm>
          <a:prstGeom prst="rect">
            <a:avLst/>
          </a:prstGeom>
          <a:noFill/>
        </p:spPr>
        <p:txBody>
          <a:bodyPr wrap="none" rtlCol="0">
            <a:spAutoFit/>
          </a:bodyPr>
          <a:lstStyle/>
          <a:p>
            <a:r>
              <a:rPr lang="en-US" sz="2400" b="1" dirty="0" smtClean="0">
                <a:solidFill>
                  <a:srgbClr val="FF0000"/>
                </a:solidFill>
              </a:rPr>
              <a:t>luminous</a:t>
            </a:r>
            <a:endParaRPr lang="ru-RU" sz="2400" b="1" dirty="0">
              <a:solidFill>
                <a:srgbClr val="FF0000"/>
              </a:solidFill>
            </a:endParaRPr>
          </a:p>
        </p:txBody>
      </p:sp>
      <p:sp>
        <p:nvSpPr>
          <p:cNvPr id="6" name="TextBox 5"/>
          <p:cNvSpPr txBox="1"/>
          <p:nvPr/>
        </p:nvSpPr>
        <p:spPr>
          <a:xfrm>
            <a:off x="6228184" y="2334071"/>
            <a:ext cx="774764" cy="461665"/>
          </a:xfrm>
          <a:prstGeom prst="rect">
            <a:avLst/>
          </a:prstGeom>
          <a:noFill/>
        </p:spPr>
        <p:txBody>
          <a:bodyPr wrap="none" rtlCol="0">
            <a:spAutoFit/>
          </a:bodyPr>
          <a:lstStyle/>
          <a:p>
            <a:r>
              <a:rPr lang="en-US" sz="2400" b="1" dirty="0" smtClean="0">
                <a:solidFill>
                  <a:srgbClr val="FF0000"/>
                </a:solidFill>
              </a:rPr>
              <a:t>faint</a:t>
            </a:r>
            <a:endParaRPr lang="ru-RU" sz="2400" b="1" dirty="0">
              <a:solidFill>
                <a:srgbClr val="FF0000"/>
              </a:solidFill>
            </a:endParaRPr>
          </a:p>
        </p:txBody>
      </p:sp>
      <p:sp>
        <p:nvSpPr>
          <p:cNvPr id="7" name="TextBox 6"/>
          <p:cNvSpPr txBox="1"/>
          <p:nvPr/>
        </p:nvSpPr>
        <p:spPr>
          <a:xfrm>
            <a:off x="2589558" y="3627185"/>
            <a:ext cx="1152128" cy="461665"/>
          </a:xfrm>
          <a:prstGeom prst="rect">
            <a:avLst/>
          </a:prstGeom>
          <a:noFill/>
        </p:spPr>
        <p:txBody>
          <a:bodyPr wrap="square" rtlCol="0">
            <a:spAutoFit/>
          </a:bodyPr>
          <a:lstStyle/>
          <a:p>
            <a:r>
              <a:rPr lang="en-US" sz="2400" b="1" dirty="0" smtClean="0">
                <a:solidFill>
                  <a:srgbClr val="FF0000"/>
                </a:solidFill>
              </a:rPr>
              <a:t>hazy</a:t>
            </a:r>
            <a:endParaRPr lang="ru-RU" sz="2400" b="1" dirty="0">
              <a:solidFill>
                <a:srgbClr val="FF0000"/>
              </a:solidFill>
            </a:endParaRPr>
          </a:p>
        </p:txBody>
      </p:sp>
      <p:sp>
        <p:nvSpPr>
          <p:cNvPr id="8" name="TextBox 7"/>
          <p:cNvSpPr txBox="1"/>
          <p:nvPr/>
        </p:nvSpPr>
        <p:spPr>
          <a:xfrm>
            <a:off x="2124565" y="4810564"/>
            <a:ext cx="1425711" cy="461665"/>
          </a:xfrm>
          <a:prstGeom prst="rect">
            <a:avLst/>
          </a:prstGeom>
          <a:noFill/>
        </p:spPr>
        <p:txBody>
          <a:bodyPr wrap="none" rtlCol="0">
            <a:spAutoFit/>
          </a:bodyPr>
          <a:lstStyle/>
          <a:p>
            <a:r>
              <a:rPr lang="en-US" sz="2400" b="1" dirty="0" smtClean="0">
                <a:solidFill>
                  <a:srgbClr val="FF0000"/>
                </a:solidFill>
              </a:rPr>
              <a:t>imminent</a:t>
            </a:r>
            <a:endParaRPr lang="ru-RU" sz="2400" b="1" dirty="0">
              <a:solidFill>
                <a:srgbClr val="FF0000"/>
              </a:solidFill>
            </a:endParaRPr>
          </a:p>
        </p:txBody>
      </p:sp>
      <p:sp>
        <p:nvSpPr>
          <p:cNvPr id="9" name="TextBox 8"/>
          <p:cNvSpPr txBox="1"/>
          <p:nvPr/>
        </p:nvSpPr>
        <p:spPr>
          <a:xfrm>
            <a:off x="5572112" y="5272228"/>
            <a:ext cx="675185" cy="461665"/>
          </a:xfrm>
          <a:prstGeom prst="rect">
            <a:avLst/>
          </a:prstGeom>
          <a:noFill/>
        </p:spPr>
        <p:txBody>
          <a:bodyPr wrap="none" rtlCol="0">
            <a:spAutoFit/>
          </a:bodyPr>
          <a:lstStyle/>
          <a:p>
            <a:r>
              <a:rPr lang="en-US" sz="2400" b="1" dirty="0" smtClean="0">
                <a:solidFill>
                  <a:srgbClr val="FF0000"/>
                </a:solidFill>
              </a:rPr>
              <a:t>dim</a:t>
            </a:r>
            <a:endParaRPr lang="ru-RU" sz="2400" b="1" dirty="0">
              <a:solidFill>
                <a:srgbClr val="FF0000"/>
              </a:solidFill>
            </a:endParaRPr>
          </a:p>
        </p:txBody>
      </p:sp>
    </p:spTree>
    <p:extLst>
      <p:ext uri="{BB962C8B-B14F-4D97-AF65-F5344CB8AC3E}">
        <p14:creationId xmlns:p14="http://schemas.microsoft.com/office/powerpoint/2010/main" val="3458517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Homework</a:t>
            </a:r>
            <a:endParaRPr lang="ru-RU" dirty="0"/>
          </a:p>
        </p:txBody>
      </p:sp>
      <p:sp>
        <p:nvSpPr>
          <p:cNvPr id="3" name="Объект 2"/>
          <p:cNvSpPr>
            <a:spLocks noGrp="1"/>
          </p:cNvSpPr>
          <p:nvPr>
            <p:ph idx="1"/>
          </p:nvPr>
        </p:nvSpPr>
        <p:spPr/>
        <p:txBody>
          <a:bodyPr/>
          <a:lstStyle/>
          <a:p>
            <a:pPr marL="0" indent="0">
              <a:buNone/>
            </a:pPr>
            <a:r>
              <a:rPr lang="ru-RU" dirty="0" smtClean="0"/>
              <a:t> </a:t>
            </a:r>
            <a:r>
              <a:rPr lang="ru-RU" dirty="0"/>
              <a:t>К</a:t>
            </a:r>
            <a:r>
              <a:rPr lang="ru-RU" dirty="0" smtClean="0"/>
              <a:t>раткое содержание романа </a:t>
            </a:r>
            <a:r>
              <a:rPr lang="ru-RU" err="1" smtClean="0"/>
              <a:t>Г</a:t>
            </a:r>
            <a:r>
              <a:rPr lang="ru-RU" smtClean="0"/>
              <a:t>. Уэллса</a:t>
            </a:r>
            <a:endParaRPr lang="ru-RU" dirty="0" smtClean="0"/>
          </a:p>
          <a:p>
            <a:pPr marL="0" indent="0">
              <a:buNone/>
            </a:pPr>
            <a:r>
              <a:rPr lang="ru-RU" dirty="0" smtClean="0"/>
              <a:t> « Машина времени» (устно)</a:t>
            </a:r>
            <a:endParaRPr lang="ru-RU" dirty="0"/>
          </a:p>
        </p:txBody>
      </p:sp>
    </p:spTree>
    <p:extLst>
      <p:ext uri="{BB962C8B-B14F-4D97-AF65-F5344CB8AC3E}">
        <p14:creationId xmlns:p14="http://schemas.microsoft.com/office/powerpoint/2010/main" val="96149611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439</Words>
  <Application>Microsoft Office PowerPoint</Application>
  <PresentationFormat>Экран (4:3)</PresentationFormat>
  <Paragraphs>35</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Презентация PowerPoint</vt:lpstr>
      <vt:lpstr>Time Travel Discussion </vt:lpstr>
      <vt:lpstr>Biography Facts of H.Wells </vt:lpstr>
      <vt:lpstr>Biography Facts of H.Wells </vt:lpstr>
      <vt:lpstr>The Time Machine (1895) </vt:lpstr>
      <vt:lpstr>Check the new words</vt:lpstr>
      <vt:lpstr>Match the expressions with feelings</vt:lpstr>
      <vt:lpstr>Complete with words. One is extra</vt:lpstr>
      <vt:lpstr>Homework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UberPartner Pro</dc:creator>
  <cp:lastModifiedBy>ДИЛЯРА</cp:lastModifiedBy>
  <cp:revision>11</cp:revision>
  <dcterms:created xsi:type="dcterms:W3CDTF">2020-01-08T19:05:04Z</dcterms:created>
  <dcterms:modified xsi:type="dcterms:W3CDTF">2020-05-06T17:49:07Z</dcterms:modified>
</cp:coreProperties>
</file>