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5" r:id="rId4"/>
    <p:sldId id="257" r:id="rId5"/>
    <p:sldId id="258" r:id="rId6"/>
    <p:sldId id="259" r:id="rId7"/>
    <p:sldId id="260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62" r:id="rId18"/>
    <p:sldId id="276" r:id="rId19"/>
    <p:sldId id="277" r:id="rId20"/>
    <p:sldId id="274" r:id="rId21"/>
    <p:sldId id="261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9FA"/>
    <a:srgbClr val="BBC737"/>
    <a:srgbClr val="99CCFF"/>
    <a:srgbClr val="FFFF99"/>
    <a:srgbClr val="FFFFFF"/>
    <a:srgbClr val="FFCCFF"/>
    <a:srgbClr val="FFCC66"/>
    <a:srgbClr val="CCFFCC"/>
    <a:srgbClr val="0D0DB3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704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Microsoft_Office_PowerPoint6.sldx"/><Relationship Id="rId3" Type="http://schemas.openxmlformats.org/officeDocument/2006/relationships/package" Target="../embeddings/______Microsoft_Office_PowerPoint1.sldx"/><Relationship Id="rId7" Type="http://schemas.openxmlformats.org/officeDocument/2006/relationships/package" Target="../embeddings/______Microsoft_Office_PowerPoint5.sldx"/><Relationship Id="rId2" Type="http://schemas.openxmlformats.org/officeDocument/2006/relationships/vmlDrawing" Target="../drawings/vmlDrawing1.vml"/><Relationship Id="rId1" Type="http://schemas.openxmlformats.org/officeDocument/2006/relationships/theme" Target="../theme/theme4.xml"/><Relationship Id="rId6" Type="http://schemas.openxmlformats.org/officeDocument/2006/relationships/package" Target="../embeddings/______Microsoft_Office_PowerPoint4.sldx"/><Relationship Id="rId5" Type="http://schemas.openxmlformats.org/officeDocument/2006/relationships/package" Target="../embeddings/______Microsoft_Office_PowerPoint3.sldx"/><Relationship Id="rId4" Type="http://schemas.openxmlformats.org/officeDocument/2006/relationships/package" Target="../embeddings/______Microsoft_Office_PowerPoint2.sldx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10FA8-1549-4682-AE9D-9ABDAF8E3E04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8DD6-FBB8-4639-B465-F8C7D01DF408}" type="slidenum">
              <a:rPr lang="ru-RU" smtClean="0"/>
              <a:pPr/>
              <a:t>‹#›</a:t>
            </a:fld>
            <a:endParaRPr lang="ru-RU"/>
          </a:p>
        </p:txBody>
      </p:sp>
      <p:graphicFrame>
        <p:nvGraphicFramePr>
          <p:cNvPr id="3125" name="Object 53"/>
          <p:cNvGraphicFramePr>
            <a:graphicFrameLocks noChangeAspect="1"/>
          </p:cNvGraphicFramePr>
          <p:nvPr/>
        </p:nvGraphicFramePr>
        <p:xfrm>
          <a:off x="214290" y="642910"/>
          <a:ext cx="3000396" cy="2249776"/>
        </p:xfrm>
        <a:graphic>
          <a:graphicData uri="http://schemas.openxmlformats.org/presentationml/2006/ole">
            <p:oleObj spid="_x0000_s3125" name="Слайд" r:id="rId3" imgW="4569087" imgH="3425985" progId="PowerPoint.Slide.12">
              <p:embed/>
            </p:oleObj>
          </a:graphicData>
        </a:graphic>
      </p:graphicFrame>
      <p:graphicFrame>
        <p:nvGraphicFramePr>
          <p:cNvPr id="3126" name="Object 54"/>
          <p:cNvGraphicFramePr>
            <a:graphicFrameLocks noChangeAspect="1"/>
          </p:cNvGraphicFramePr>
          <p:nvPr/>
        </p:nvGraphicFramePr>
        <p:xfrm>
          <a:off x="3500438" y="642911"/>
          <a:ext cx="3143999" cy="2357454"/>
        </p:xfrm>
        <a:graphic>
          <a:graphicData uri="http://schemas.openxmlformats.org/presentationml/2006/ole">
            <p:oleObj spid="_x0000_s3126" name="Слайд" r:id="rId4" imgW="4569087" imgH="3425985" progId="PowerPoint.Slide.12">
              <p:embed/>
            </p:oleObj>
          </a:graphicData>
        </a:graphic>
      </p:graphicFrame>
      <p:graphicFrame>
        <p:nvGraphicFramePr>
          <p:cNvPr id="3128" name="Object 56"/>
          <p:cNvGraphicFramePr>
            <a:graphicFrameLocks noChangeAspect="1"/>
          </p:cNvGraphicFramePr>
          <p:nvPr/>
        </p:nvGraphicFramePr>
        <p:xfrm>
          <a:off x="357166" y="3500430"/>
          <a:ext cx="2928958" cy="2196210"/>
        </p:xfrm>
        <a:graphic>
          <a:graphicData uri="http://schemas.openxmlformats.org/presentationml/2006/ole">
            <p:oleObj spid="_x0000_s3128" name="Слайд" r:id="rId5" imgW="4569087" imgH="3425985" progId="PowerPoint.Slide.12">
              <p:embed/>
            </p:oleObj>
          </a:graphicData>
        </a:graphic>
      </p:graphicFrame>
      <p:graphicFrame>
        <p:nvGraphicFramePr>
          <p:cNvPr id="3129" name="Object 57"/>
          <p:cNvGraphicFramePr>
            <a:graphicFrameLocks noChangeAspect="1"/>
          </p:cNvGraphicFramePr>
          <p:nvPr/>
        </p:nvGraphicFramePr>
        <p:xfrm>
          <a:off x="3643314" y="3500430"/>
          <a:ext cx="3024959" cy="2268194"/>
        </p:xfrm>
        <a:graphic>
          <a:graphicData uri="http://schemas.openxmlformats.org/presentationml/2006/ole">
            <p:oleObj spid="_x0000_s3129" name="Слайд" r:id="rId6" imgW="4569087" imgH="3425985" progId="PowerPoint.Slide.12">
              <p:embed/>
            </p:oleObj>
          </a:graphicData>
        </a:graphic>
      </p:graphicFrame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142852" y="5929322"/>
          <a:ext cx="3452768" cy="2588977"/>
        </p:xfrm>
        <a:graphic>
          <a:graphicData uri="http://schemas.openxmlformats.org/presentationml/2006/ole">
            <p:oleObj spid="_x0000_s3130" name="Слайд" r:id="rId7" imgW="4569087" imgH="3425985" progId="PowerPoint.Slide.12">
              <p:embed/>
            </p:oleObj>
          </a:graphicData>
        </a:graphic>
      </p:graphicFrame>
      <p:graphicFrame>
        <p:nvGraphicFramePr>
          <p:cNvPr id="3131" name="Object 59"/>
          <p:cNvGraphicFramePr>
            <a:graphicFrameLocks noChangeAspect="1"/>
          </p:cNvGraphicFramePr>
          <p:nvPr/>
        </p:nvGraphicFramePr>
        <p:xfrm>
          <a:off x="3686716" y="6215075"/>
          <a:ext cx="2953455" cy="2214578"/>
        </p:xfrm>
        <a:graphic>
          <a:graphicData uri="http://schemas.openxmlformats.org/presentationml/2006/ole">
            <p:oleObj spid="_x0000_s3131" name="Слайд" r:id="rId8" imgW="4569087" imgH="3425985" progId="PowerPoint.Slide.12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4AECF-7B70-4A3C-9F2C-87D9882B182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C594E-7DE1-49D8-AEF4-1103895A4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C594E-7DE1-49D8-AEF4-1103895A447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218FFC-532C-43FE-82F7-42DF0BEBDD9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6E3FA0F-0D5C-45E9-BFBA-6D7DB259B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«Ядерная физика»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</a:rPr>
              <a:t>(Урок-обобщение)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1357298"/>
            <a:ext cx="2228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Тема урока:</a:t>
            </a:r>
            <a:endParaRPr lang="ru-RU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286644" y="642918"/>
            <a:ext cx="88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9</a:t>
            </a:r>
            <a:r>
              <a:rPr lang="ru-RU" dirty="0" smtClean="0"/>
              <a:t>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8229600" cy="49377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5.	В атомном ядре содержится 25 протонов и 30 нейтронов. Каким положительным зарядом, выраженным в элементарных электрических зарядах </a:t>
            </a:r>
            <a:r>
              <a:rPr lang="ru-RU" sz="3200" b="1" i="1" dirty="0" smtClean="0">
                <a:solidFill>
                  <a:srgbClr val="FF0000"/>
                </a:solidFill>
              </a:rPr>
              <a:t>+е,   </a:t>
            </a:r>
            <a:r>
              <a:rPr lang="ru-RU" sz="3200" b="1" dirty="0" smtClean="0">
                <a:solidFill>
                  <a:srgbClr val="FF0000"/>
                </a:solidFill>
              </a:rPr>
              <a:t>обладает это атомное ядро?</a:t>
            </a:r>
          </a:p>
          <a:p>
            <a:endParaRPr lang="ru-RU" dirty="0" smtClean="0"/>
          </a:p>
          <a:p>
            <a:r>
              <a:rPr lang="ru-RU" sz="3600" b="1" dirty="0" smtClean="0"/>
              <a:t>а) +5е;	                 б) +25е;</a:t>
            </a:r>
          </a:p>
          <a:p>
            <a:r>
              <a:rPr lang="ru-RU" sz="3600" b="1" dirty="0" smtClean="0"/>
              <a:t>в) +30е;          	г) +55е</a:t>
            </a:r>
            <a:r>
              <a:rPr lang="ru-RU" sz="3600" b="1" i="1" dirty="0" smtClean="0"/>
              <a:t>;</a:t>
            </a:r>
            <a:endParaRPr lang="ru-RU" sz="3600" b="1" dirty="0" smtClean="0"/>
          </a:p>
          <a:p>
            <a:r>
              <a:rPr lang="ru-RU" sz="3600" b="1" dirty="0" err="1" smtClean="0"/>
              <a:t>д</a:t>
            </a:r>
            <a:r>
              <a:rPr lang="ru-RU" sz="3600" b="1" dirty="0" smtClean="0"/>
              <a:t>)0.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>
                <a:alpha val="88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6. Из каких частиц состоят ядра атомов?</a:t>
            </a:r>
          </a:p>
          <a:p>
            <a:endParaRPr lang="ru-RU" dirty="0" smtClean="0"/>
          </a:p>
          <a:p>
            <a:r>
              <a:rPr lang="ru-RU" sz="3200" dirty="0" smtClean="0"/>
              <a:t>а)	из протонов;</a:t>
            </a:r>
          </a:p>
          <a:p>
            <a:r>
              <a:rPr lang="ru-RU" sz="3200" dirty="0" smtClean="0"/>
              <a:t>б)	из нейтронов;</a:t>
            </a:r>
          </a:p>
          <a:p>
            <a:r>
              <a:rPr lang="ru-RU" sz="3200" dirty="0" smtClean="0"/>
              <a:t>в)	из протонов, нейтронов и электронов;</a:t>
            </a:r>
          </a:p>
          <a:p>
            <a:r>
              <a:rPr lang="ru-RU" sz="3200" dirty="0" smtClean="0"/>
              <a:t>г)	из протонов и нейтронов;</a:t>
            </a:r>
          </a:p>
          <a:p>
            <a:r>
              <a:rPr lang="ru-RU" sz="3200" dirty="0" err="1" smtClean="0"/>
              <a:t>д</a:t>
            </a:r>
            <a:r>
              <a:rPr lang="ru-RU" sz="3200" dirty="0" smtClean="0"/>
              <a:t>)	из протонов и электронов.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99CC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7.	Сколько электронов содержится в электронной оболочке нейтрального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атома, у которого ядро состоит из 6 протонов и 8 нейтронов?</a:t>
            </a:r>
          </a:p>
          <a:p>
            <a:endParaRPr lang="ru-RU" dirty="0" smtClean="0"/>
          </a:p>
          <a:p>
            <a:r>
              <a:rPr lang="ru-RU" sz="3600" b="1" dirty="0" smtClean="0"/>
              <a:t>а) 6;	  б) 8;         </a:t>
            </a:r>
            <a:r>
              <a:rPr lang="ru-RU" sz="3600" b="1" dirty="0" err="1" smtClean="0"/>
              <a:t>д</a:t>
            </a:r>
            <a:r>
              <a:rPr lang="ru-RU" sz="3600" b="1" dirty="0" smtClean="0"/>
              <a:t>)0.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в) 2;	  г) 14;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8.  Какие частицы из перечисленных ниже легче других способны проникать в атомное ядро и вызывать ядерные реакции?</a:t>
            </a:r>
          </a:p>
          <a:p>
            <a:r>
              <a:rPr lang="ru-RU" sz="3200" b="1" dirty="0" smtClean="0"/>
              <a:t>а) электроны;  	б) протоны;</a:t>
            </a:r>
          </a:p>
          <a:p>
            <a:r>
              <a:rPr lang="ru-RU" sz="3200" b="1" dirty="0" smtClean="0"/>
              <a:t>и) </a:t>
            </a:r>
            <a:r>
              <a:rPr lang="ru-RU" sz="3200" b="1" dirty="0" err="1" smtClean="0"/>
              <a:t>α-частицы</a:t>
            </a:r>
            <a:r>
              <a:rPr lang="ru-RU" sz="3200" b="1" dirty="0" smtClean="0"/>
              <a:t>;	          г) нейтроны;</a:t>
            </a:r>
          </a:p>
          <a:p>
            <a:r>
              <a:rPr lang="ru-RU" sz="3200" b="1" dirty="0" err="1" smtClean="0"/>
              <a:t>д</a:t>
            </a:r>
            <a:r>
              <a:rPr lang="ru-RU" sz="3200" b="1" dirty="0" smtClean="0"/>
              <a:t>) псе перечисленные в а)-г) примерно одинаково.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9. При столкновении протона 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с ядром атома изотопа лития с атомной массой 7, образуется ядро изотопа бериллия (</a:t>
            </a:r>
            <a:r>
              <a:rPr lang="ru-RU" sz="3200" b="1" i="1" baseline="30000" dirty="0" smtClean="0">
                <a:solidFill>
                  <a:srgbClr val="FF0000"/>
                </a:solidFill>
              </a:rPr>
              <a:t>7</a:t>
            </a:r>
            <a:r>
              <a:rPr lang="ru-RU" sz="3200" b="1" i="1" baseline="-25000" dirty="0" smtClean="0">
                <a:solidFill>
                  <a:srgbClr val="FF0000"/>
                </a:solidFill>
              </a:rPr>
              <a:t>4</a:t>
            </a:r>
            <a:r>
              <a:rPr lang="ru-RU" sz="3200" b="1" i="1" dirty="0" smtClean="0">
                <a:solidFill>
                  <a:srgbClr val="FF0000"/>
                </a:solidFill>
              </a:rPr>
              <a:t>Ве) </a:t>
            </a:r>
            <a:r>
              <a:rPr lang="ru-RU" sz="3200" b="1" dirty="0" smtClean="0">
                <a:solidFill>
                  <a:srgbClr val="FF0000"/>
                </a:solidFill>
              </a:rPr>
              <a:t>и вылетает какая-то еще частица </a:t>
            </a:r>
            <a:r>
              <a:rPr lang="en-US" sz="3200" b="1" i="1" dirty="0" smtClean="0">
                <a:solidFill>
                  <a:srgbClr val="FF0000"/>
                </a:solidFill>
              </a:rPr>
              <a:t>X</a:t>
            </a:r>
            <a:r>
              <a:rPr lang="ru-RU" sz="3200" b="1" i="1" dirty="0" smtClean="0">
                <a:solidFill>
                  <a:srgbClr val="FF0000"/>
                </a:solidFill>
              </a:rPr>
              <a:t> . </a:t>
            </a:r>
            <a:r>
              <a:rPr lang="ru-RU" sz="3200" b="1" dirty="0" smtClean="0">
                <a:solidFill>
                  <a:srgbClr val="FF0000"/>
                </a:solidFill>
              </a:rPr>
              <a:t>Какая это частица?</a:t>
            </a:r>
          </a:p>
          <a:p>
            <a:r>
              <a:rPr lang="ru-RU" b="1" dirty="0" smtClean="0"/>
              <a:t>а) гамма-квант;	б) электрон;</a:t>
            </a:r>
          </a:p>
          <a:p>
            <a:r>
              <a:rPr lang="ru-RU" b="1" dirty="0" smtClean="0"/>
              <a:t>в) позитрон;	г) протон;</a:t>
            </a:r>
          </a:p>
          <a:p>
            <a:r>
              <a:rPr lang="ru-RU" b="1" dirty="0" err="1" smtClean="0"/>
              <a:t>д</a:t>
            </a:r>
            <a:r>
              <a:rPr lang="en-US" b="1" dirty="0" smtClean="0"/>
              <a:t>) </a:t>
            </a:r>
            <a:r>
              <a:rPr lang="ru-RU" b="1" i="1" dirty="0" smtClean="0"/>
              <a:t>нейтрон.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357322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D0DB3"/>
                </a:solidFill>
              </a:rPr>
              <a:t>Этап 2.2.      </a:t>
            </a:r>
            <a:r>
              <a:rPr lang="ru-RU" b="1" i="1" dirty="0" smtClean="0">
                <a:solidFill>
                  <a:srgbClr val="0D0DB3"/>
                </a:solidFill>
              </a:rPr>
              <a:t>Проверяем,   Сопоставляем, Решаем</a:t>
            </a:r>
            <a:r>
              <a:rPr lang="ru-RU" b="1" dirty="0" smtClean="0">
                <a:solidFill>
                  <a:srgbClr val="0D0DB3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229600" cy="4013844"/>
          </a:xfrm>
        </p:spPr>
        <p:txBody>
          <a:bodyPr/>
          <a:lstStyle/>
          <a:p>
            <a:endParaRPr lang="ru-RU" dirty="0" smtClean="0"/>
          </a:p>
          <a:p>
            <a:r>
              <a:rPr lang="ru-RU" sz="3200" dirty="0" smtClean="0"/>
              <a:t>Проверка решения задач из домашнего задания (запись на доске).</a:t>
            </a:r>
          </a:p>
          <a:p>
            <a:endParaRPr lang="ru-RU" sz="3200" dirty="0" smtClean="0"/>
          </a:p>
          <a:p>
            <a:r>
              <a:rPr lang="ru-RU" sz="3200" dirty="0" smtClean="0"/>
              <a:t>Написать ядерную реакцию (работа у доски).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762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3  этап.  </a:t>
            </a:r>
            <a:r>
              <a:rPr lang="ru-RU" sz="4000" b="1" i="1" dirty="0" smtClean="0"/>
              <a:t>Блиц - турнир</a:t>
            </a:r>
            <a:br>
              <a:rPr lang="ru-RU" sz="4000" b="1" i="1" dirty="0" smtClean="0"/>
            </a:br>
            <a:r>
              <a:rPr lang="ru-RU" dirty="0" smtClean="0"/>
              <a:t>                                                       </a:t>
            </a:r>
            <a:r>
              <a:rPr lang="ru-RU" sz="1800" b="1" dirty="0" smtClean="0">
                <a:solidFill>
                  <a:srgbClr val="0D0DB3"/>
                </a:solidFill>
              </a:rPr>
              <a:t>(читаем, думаем, отвечаем быстро)</a:t>
            </a:r>
            <a:r>
              <a:rPr lang="ru-RU" sz="1800" dirty="0" smtClean="0">
                <a:solidFill>
                  <a:srgbClr val="0D0DB3"/>
                </a:solidFill>
              </a:rPr>
              <a:t>.</a:t>
            </a: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00108"/>
            <a:ext cx="835824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2088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Что общего между ракетой и кальмаром? </a:t>
            </a:r>
          </a:p>
          <a:p>
            <a:pPr lvl="0" indent="192088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Фамилия, имя ученого, подарившего миру 3 закона механики? </a:t>
            </a: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Почему мы не замечаем движения Земли вокруг Солнца, хотя скорость этого движения 30 км/с? </a:t>
            </a: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Устройство, работающее на слабых токах, при помощи которого можно управлять цепью, сила тока в которой велика. </a:t>
            </a: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Ученый, объяснивший намагниченность железа и стали электрическими токами, которые циркулируют внутри каждой молекулы этих веществ.</a:t>
            </a: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lvl="0" indent="192088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15913" algn="l"/>
              </a:tabLst>
            </a:pPr>
            <a:r>
              <a:rPr lang="ru-RU" sz="2000" dirty="0" smtClean="0"/>
              <a:t>Место магнита, где наблюдается наиболее сильное магнитное поле,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285750"/>
            <a:ext cx="8229600" cy="5870575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None/>
            </a:pPr>
            <a:r>
              <a:rPr lang="ru-RU" dirty="0" smtClean="0"/>
              <a:t>7.    Энергия ионизирующего излучения, поглощенная облучаемым веще</a:t>
            </a:r>
            <a:br>
              <a:rPr lang="ru-RU" dirty="0" smtClean="0"/>
            </a:br>
            <a:r>
              <a:rPr lang="ru-RU" dirty="0" err="1" smtClean="0"/>
              <a:t>ством</a:t>
            </a:r>
            <a:r>
              <a:rPr lang="ru-RU" dirty="0" smtClean="0"/>
              <a:t>, рассчитанная на единицу его массы.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8.     Ядро атома состоит из протонов и...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9.     Химический радиоактивный элемент, являющийся сырьем для получения атомной энергии.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10.    Механическое взаимодействие между твердыми телами, возникающее в месте их соприкосновения и препятствующее их взаимному перемещению.</a:t>
            </a:r>
            <a:br>
              <a:rPr lang="ru-RU" dirty="0" smtClean="0"/>
            </a:b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11.   Тело, обладающее намагниченностью, т.е. создающее магнитное поле.</a:t>
            </a:r>
            <a:br>
              <a:rPr lang="ru-RU" dirty="0" smtClean="0"/>
            </a:b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12.    Белку с лапками, полными орехов, посадили на гладкий горизонтальный стол и толкнули вдоль него. Приблизившись к краю стола, белка почувствовала опасность. Она знала закон движения Ньютона и, пользуясь одним из них, предотвратила свое падение на пол. Каким образом?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214313"/>
            <a:ext cx="8229600" cy="5942012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13.    Линия, по которой движется тело.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14.    Электрически нейтральная элементарная частица с массой покоя, равной 1,674920 * 10</a:t>
            </a:r>
            <a:r>
              <a:rPr lang="ru-RU" baseline="30000" dirty="0" smtClean="0"/>
              <a:t>27</a:t>
            </a:r>
            <a:r>
              <a:rPr lang="ru-RU" dirty="0" smtClean="0"/>
              <a:t> кг. 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15.   Семья французских физиков, создавшая учение о радиоактивности?</a:t>
            </a:r>
            <a:br>
              <a:rPr lang="ru-RU" dirty="0" smtClean="0"/>
            </a:br>
            <a:endParaRPr lang="ru-RU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/>
              <a:t>16.   Что такое период колебаний?</a:t>
            </a:r>
          </a:p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17.    Что называется математически маятником? </a:t>
            </a:r>
          </a:p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18.    Что такое волна? </a:t>
            </a:r>
          </a:p>
          <a:p>
            <a:pPr marL="514350" lvl="0" indent="-514350">
              <a:lnSpc>
                <a:spcPct val="150000"/>
              </a:lnSpc>
              <a:buNone/>
            </a:pPr>
            <a:r>
              <a:rPr lang="ru-RU" dirty="0" smtClean="0"/>
              <a:t>19.    В результате чего образуется эхо?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  4 этап. Проверка знаний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/>
              <a:t>Самостоятельная    </a:t>
            </a:r>
            <a:r>
              <a:rPr lang="ru-RU" dirty="0" smtClean="0"/>
              <a:t> работа </a:t>
            </a:r>
          </a:p>
          <a:p>
            <a:pPr marL="514350" indent="-514350">
              <a:buNone/>
            </a:pPr>
            <a:r>
              <a:rPr lang="ru-RU" dirty="0" smtClean="0"/>
              <a:t>                       *в форме теста</a:t>
            </a:r>
          </a:p>
          <a:p>
            <a:pPr marL="514350" indent="-514350">
              <a:buNone/>
            </a:pPr>
            <a:r>
              <a:rPr lang="ru-RU" dirty="0" smtClean="0"/>
              <a:t>                       *задания на 2 варианта </a:t>
            </a:r>
          </a:p>
          <a:p>
            <a:pPr marL="514350" indent="-514350">
              <a:buNone/>
            </a:pPr>
            <a:r>
              <a:rPr lang="ru-RU" dirty="0" smtClean="0"/>
              <a:t>                       *на каждый  вопрос </a:t>
            </a:r>
            <a:r>
              <a:rPr lang="ru-RU" u="sng" dirty="0" smtClean="0"/>
              <a:t>только  один </a:t>
            </a:r>
            <a:r>
              <a:rPr lang="ru-RU" dirty="0" smtClean="0"/>
              <a:t>ответ</a:t>
            </a:r>
          </a:p>
          <a:p>
            <a:pPr marL="514350" indent="-514350">
              <a:buNone/>
            </a:pPr>
            <a:r>
              <a:rPr lang="ru-RU" dirty="0" smtClean="0"/>
              <a:t>                     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2786058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Цели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урока: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626" y="3429000"/>
            <a:ext cx="77043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B0F0"/>
                </a:solidFill>
              </a:rPr>
              <a:t>-</a:t>
            </a:r>
            <a:r>
              <a:rPr lang="ru-RU" b="1" dirty="0" smtClean="0">
                <a:solidFill>
                  <a:srgbClr val="00B0F0"/>
                </a:solidFill>
              </a:rPr>
              <a:t>систематизировать знания и умения,  полученные при</a:t>
            </a:r>
          </a:p>
          <a:p>
            <a:pPr algn="r"/>
            <a:r>
              <a:rPr lang="ru-RU" b="1" dirty="0" smtClean="0">
                <a:solidFill>
                  <a:srgbClr val="00B0F0"/>
                </a:solidFill>
              </a:rPr>
              <a:t> изучении темы: «Ядерная физика»;</a:t>
            </a:r>
          </a:p>
          <a:p>
            <a:pPr algn="r"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убедиться в справедливости законов сохранения;</a:t>
            </a:r>
          </a:p>
          <a:p>
            <a:pPr algn="r"/>
            <a:r>
              <a:rPr lang="ru-RU" b="1" dirty="0" smtClean="0">
                <a:solidFill>
                  <a:srgbClr val="00B0F0"/>
                </a:solidFill>
              </a:rPr>
              <a:t>-выработать навыки работы с тестами;</a:t>
            </a:r>
          </a:p>
          <a:p>
            <a:pPr algn="r">
              <a:buFontTx/>
              <a:buChar char="-"/>
            </a:pPr>
            <a:r>
              <a:rPr lang="ru-RU" b="1" dirty="0">
                <a:solidFill>
                  <a:srgbClr val="00B0F0"/>
                </a:solidFill>
              </a:rPr>
              <a:t>с</a:t>
            </a:r>
            <a:r>
              <a:rPr lang="ru-RU" b="1" dirty="0" smtClean="0">
                <a:solidFill>
                  <a:srgbClr val="00B0F0"/>
                </a:solidFill>
              </a:rPr>
              <a:t>пособствовать расширению кругозора учащихся.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571480"/>
            <a:ext cx="600812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Эпиграф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 уроку</a:t>
            </a:r>
            <a:r>
              <a:rPr lang="ru-RU" dirty="0" smtClean="0">
                <a:solidFill>
                  <a:srgbClr val="0070C0"/>
                </a:solidFill>
              </a:rPr>
              <a:t>: </a:t>
            </a:r>
          </a:p>
          <a:p>
            <a:r>
              <a:rPr lang="ru-RU" dirty="0"/>
              <a:t> </a:t>
            </a:r>
            <a:r>
              <a:rPr lang="ru-RU" dirty="0" smtClean="0"/>
              <a:t>     </a:t>
            </a:r>
          </a:p>
          <a:p>
            <a:pPr algn="r"/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00B0F0"/>
                </a:solidFill>
              </a:rPr>
              <a:t>                            </a:t>
            </a:r>
            <a:r>
              <a:rPr lang="ru-RU" sz="2800" b="1" dirty="0" smtClean="0">
                <a:solidFill>
                  <a:srgbClr val="00B0F0"/>
                </a:solidFill>
              </a:rPr>
              <a:t>«Я мыслю, следовательно, </a:t>
            </a:r>
          </a:p>
          <a:p>
            <a:pPr algn="r"/>
            <a:r>
              <a:rPr lang="ru-RU" sz="2800" b="1" dirty="0" smtClean="0">
                <a:solidFill>
                  <a:srgbClr val="00B0F0"/>
                </a:solidFill>
              </a:rPr>
              <a:t>я существую» (Декарт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929718" cy="6715148"/>
          </a:xfrm>
          <a:solidFill>
            <a:srgbClr val="FFFFFF"/>
          </a:solidFill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1400" b="1" i="1" u="sng" dirty="0" smtClean="0">
                <a:solidFill>
                  <a:srgbClr val="7030A0"/>
                </a:solidFill>
              </a:rPr>
              <a:t>Вариант</a:t>
            </a:r>
            <a:r>
              <a:rPr lang="ru-RU" sz="1400" b="1" i="1" u="sng" dirty="0" smtClean="0"/>
              <a:t> </a:t>
            </a:r>
            <a:r>
              <a:rPr lang="en-US" sz="1400" b="1" i="1" u="sng" dirty="0" smtClean="0"/>
              <a:t>I</a:t>
            </a:r>
            <a:endParaRPr lang="ru-RU" sz="1400" u="sng" dirty="0" smtClean="0"/>
          </a:p>
          <a:p>
            <a:r>
              <a:rPr lang="ru-RU" sz="1200" b="1" dirty="0" smtClean="0">
                <a:solidFill>
                  <a:srgbClr val="7030A0"/>
                </a:solidFill>
              </a:rPr>
              <a:t>1. Какой заряд имеют </a:t>
            </a:r>
            <a:r>
              <a:rPr lang="ru-RU" sz="1200" b="1" i="1" dirty="0" smtClean="0">
                <a:solidFill>
                  <a:srgbClr val="7030A0"/>
                </a:solidFill>
              </a:rPr>
              <a:t>а </a:t>
            </a:r>
            <a:r>
              <a:rPr lang="ru-RU" sz="1200" b="1" dirty="0" smtClean="0">
                <a:solidFill>
                  <a:srgbClr val="7030A0"/>
                </a:solidFill>
              </a:rPr>
              <a:t>-частица, </a:t>
            </a:r>
            <a:r>
              <a:rPr lang="ru-RU" sz="1200" b="1" dirty="0" err="1" smtClean="0">
                <a:solidFill>
                  <a:srgbClr val="7030A0"/>
                </a:solidFill>
              </a:rPr>
              <a:t>β-частица?</a:t>
            </a:r>
            <a:endParaRPr lang="ru-RU" sz="1200" b="1" dirty="0" smtClean="0">
              <a:solidFill>
                <a:srgbClr val="7030A0"/>
              </a:solidFill>
            </a:endParaRPr>
          </a:p>
          <a:p>
            <a:pPr lvl="1"/>
            <a:r>
              <a:rPr lang="ru-RU" sz="1200" b="1" dirty="0" smtClean="0">
                <a:solidFill>
                  <a:srgbClr val="7030A0"/>
                </a:solidFill>
              </a:rPr>
              <a:t>а)   </a:t>
            </a:r>
            <a:r>
              <a:rPr lang="ru-RU" sz="1200" b="1" dirty="0" err="1" smtClean="0">
                <a:solidFill>
                  <a:srgbClr val="7030A0"/>
                </a:solidFill>
              </a:rPr>
              <a:t>а-частица-отрицательный</a:t>
            </a:r>
            <a:r>
              <a:rPr lang="ru-RU" sz="1200" b="1" dirty="0" smtClean="0">
                <a:solidFill>
                  <a:srgbClr val="7030A0"/>
                </a:solidFill>
              </a:rPr>
              <a:t>, </a:t>
            </a:r>
            <a:r>
              <a:rPr lang="el-GR" sz="1200" b="1" dirty="0" smtClean="0">
                <a:solidFill>
                  <a:srgbClr val="7030A0"/>
                </a:solidFill>
              </a:rPr>
              <a:t>β</a:t>
            </a:r>
            <a:r>
              <a:rPr lang="ru-RU" sz="1200" b="1" i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</a:rPr>
              <a:t>-частица - положительный</a:t>
            </a:r>
            <a:r>
              <a:rPr lang="ru-RU" sz="9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б)   </a:t>
            </a:r>
            <a:r>
              <a:rPr lang="ru-RU" sz="1200" b="1" i="1" dirty="0" smtClean="0">
                <a:solidFill>
                  <a:srgbClr val="7030A0"/>
                </a:solidFill>
              </a:rPr>
              <a:t>а </a:t>
            </a:r>
            <a:r>
              <a:rPr lang="ru-RU" sz="1200" b="1" dirty="0" smtClean="0">
                <a:solidFill>
                  <a:srgbClr val="7030A0"/>
                </a:solidFill>
              </a:rPr>
              <a:t>- и </a:t>
            </a:r>
            <a:r>
              <a:rPr lang="el-GR" sz="1200" b="1" dirty="0" smtClean="0">
                <a:solidFill>
                  <a:srgbClr val="7030A0"/>
                </a:solidFill>
              </a:rPr>
              <a:t>β</a:t>
            </a:r>
            <a:r>
              <a:rPr lang="ru-RU" sz="1200" b="1" dirty="0" smtClean="0">
                <a:solidFill>
                  <a:srgbClr val="7030A0"/>
                </a:solidFill>
              </a:rPr>
              <a:t>  -частицы - положительный;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в)   </a:t>
            </a:r>
            <a:r>
              <a:rPr lang="ru-RU" sz="1200" b="1" i="1" dirty="0" smtClean="0">
                <a:solidFill>
                  <a:srgbClr val="7030A0"/>
                </a:solidFill>
              </a:rPr>
              <a:t>а -</a:t>
            </a:r>
            <a:r>
              <a:rPr lang="ru-RU" sz="1200" b="1" dirty="0" smtClean="0">
                <a:solidFill>
                  <a:srgbClr val="7030A0"/>
                </a:solidFill>
              </a:rPr>
              <a:t>частица</a:t>
            </a:r>
            <a:r>
              <a:rPr lang="ru-RU" sz="1200" b="1" i="1" dirty="0" smtClean="0">
                <a:solidFill>
                  <a:srgbClr val="7030A0"/>
                </a:solidFill>
              </a:rPr>
              <a:t> - </a:t>
            </a:r>
            <a:r>
              <a:rPr lang="ru-RU" sz="1200" b="1" dirty="0" smtClean="0">
                <a:solidFill>
                  <a:srgbClr val="7030A0"/>
                </a:solidFill>
              </a:rPr>
              <a:t>положительный</a:t>
            </a:r>
            <a:r>
              <a:rPr lang="ru-RU" sz="1200" b="1" i="1" dirty="0" smtClean="0">
                <a:solidFill>
                  <a:srgbClr val="7030A0"/>
                </a:solidFill>
              </a:rPr>
              <a:t>, </a:t>
            </a:r>
            <a:r>
              <a:rPr lang="el-GR" sz="1200" b="1" dirty="0" smtClean="0">
                <a:solidFill>
                  <a:srgbClr val="7030A0"/>
                </a:solidFill>
              </a:rPr>
              <a:t>β</a:t>
            </a:r>
            <a:r>
              <a:rPr lang="ru-RU" sz="1200" b="1" i="1" dirty="0" smtClean="0">
                <a:solidFill>
                  <a:srgbClr val="7030A0"/>
                </a:solidFill>
              </a:rPr>
              <a:t>-частица - </a:t>
            </a:r>
            <a:r>
              <a:rPr lang="ru-RU" sz="1200" b="1" dirty="0" smtClean="0">
                <a:solidFill>
                  <a:srgbClr val="7030A0"/>
                </a:solidFill>
              </a:rPr>
              <a:t>отрицательный.</a:t>
            </a:r>
          </a:p>
          <a:p>
            <a:r>
              <a:rPr lang="ru-RU" sz="1200" b="1" i="1" dirty="0" smtClean="0">
                <a:solidFill>
                  <a:srgbClr val="7030A0"/>
                </a:solidFill>
              </a:rPr>
              <a:t>2.   а </a:t>
            </a:r>
            <a:r>
              <a:rPr lang="ru-RU" sz="1200" b="1" dirty="0" smtClean="0">
                <a:solidFill>
                  <a:srgbClr val="7030A0"/>
                </a:solidFill>
              </a:rPr>
              <a:t>-излучение - это: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а)    поток электронов;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б)   поток</a:t>
            </a:r>
            <a:r>
              <a:rPr lang="ru-RU" sz="1200" b="1" i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</a:rPr>
              <a:t>ядер</a:t>
            </a:r>
            <a:r>
              <a:rPr lang="ru-RU" sz="1200" b="1" i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</a:rPr>
              <a:t>атомов</a:t>
            </a:r>
            <a:r>
              <a:rPr lang="ru-RU" sz="1200" b="1" i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</a:rPr>
              <a:t>гелия;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в)   излучение квантов энергии.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3. В результате какого радиоактивного распада протактиний с атомной массой 231 превращается в актиний с атомной массой 227? 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а)   </a:t>
            </a:r>
            <a:r>
              <a:rPr lang="ru-RU" sz="1200" b="1" i="1" dirty="0" err="1" smtClean="0">
                <a:solidFill>
                  <a:srgbClr val="7030A0"/>
                </a:solidFill>
              </a:rPr>
              <a:t>а</a:t>
            </a:r>
            <a:r>
              <a:rPr lang="ru-RU" sz="1200" b="1" i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</a:rPr>
              <a:t>-распада;                          б)	</a:t>
            </a:r>
            <a:r>
              <a:rPr lang="ru-RU" sz="1200" b="1" dirty="0" err="1" smtClean="0">
                <a:solidFill>
                  <a:srgbClr val="7030A0"/>
                </a:solidFill>
              </a:rPr>
              <a:t>β</a:t>
            </a:r>
            <a:r>
              <a:rPr lang="ru-RU" sz="1200" b="1" i="1" dirty="0" err="1" smtClean="0">
                <a:solidFill>
                  <a:srgbClr val="7030A0"/>
                </a:solidFill>
              </a:rPr>
              <a:t> </a:t>
            </a:r>
            <a:r>
              <a:rPr lang="ru-RU" sz="1200" b="1" i="1" dirty="0" smtClean="0">
                <a:solidFill>
                  <a:srgbClr val="7030A0"/>
                </a:solidFill>
              </a:rPr>
              <a:t>-распада</a:t>
            </a:r>
            <a:endParaRPr lang="ru-RU" sz="1200" b="1" dirty="0" smtClean="0">
              <a:solidFill>
                <a:srgbClr val="7030A0"/>
              </a:solidFill>
            </a:endParaRPr>
          </a:p>
          <a:p>
            <a:r>
              <a:rPr lang="ru-RU" sz="1200" b="1" dirty="0" smtClean="0">
                <a:solidFill>
                  <a:srgbClr val="7030A0"/>
                </a:solidFill>
              </a:rPr>
              <a:t> 4.  Тот факт, что при радиоактивных превращениях из атомов одних веществ образуются атомы других веществ, является доказательством того, что   радиоактивные превращения претерпевают: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а)     ядра атомов;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б)     электронные оболочки;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в)     кристаллы.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5.   В результате </a:t>
            </a:r>
            <a:r>
              <a:rPr lang="ru-RU" sz="1200" b="1" dirty="0" err="1" smtClean="0">
                <a:solidFill>
                  <a:srgbClr val="7030A0"/>
                </a:solidFill>
              </a:rPr>
              <a:t>β-распада </a:t>
            </a:r>
            <a:r>
              <a:rPr lang="ru-RU" sz="1200" b="1" dirty="0" smtClean="0">
                <a:solidFill>
                  <a:srgbClr val="7030A0"/>
                </a:solidFill>
              </a:rPr>
              <a:t>новый элемент занял место в таблице Менделеева: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а)  на две клетки правее;                          б)на две клетки левее;</a:t>
            </a:r>
          </a:p>
          <a:p>
            <a:r>
              <a:rPr lang="ru-RU" sz="1200" b="1" dirty="0" smtClean="0">
                <a:solidFill>
                  <a:srgbClr val="7030A0"/>
                </a:solidFill>
              </a:rPr>
              <a:t>в)   на одну клетку правее;</a:t>
            </a:r>
            <a:r>
              <a:rPr lang="ru-RU" sz="1200" b="1" i="1" dirty="0" smtClean="0">
                <a:solidFill>
                  <a:srgbClr val="7030A0"/>
                </a:solidFill>
              </a:rPr>
              <a:t>                      </a:t>
            </a:r>
            <a:r>
              <a:rPr lang="ru-RU" sz="1200" b="1" dirty="0" smtClean="0">
                <a:solidFill>
                  <a:srgbClr val="7030A0"/>
                </a:solidFill>
              </a:rPr>
              <a:t> г) на одну клетку левее</a:t>
            </a:r>
            <a:r>
              <a:rPr lang="ru-RU" sz="1200" dirty="0" smtClean="0">
                <a:solidFill>
                  <a:srgbClr val="7030A0"/>
                </a:solidFill>
              </a:rPr>
              <a:t>.</a:t>
            </a:r>
            <a:endParaRPr lang="ru-RU" sz="1200" b="1" i="1" dirty="0" smtClean="0">
              <a:solidFill>
                <a:srgbClr val="7030A0"/>
              </a:solidFill>
            </a:endParaRPr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r>
              <a:rPr lang="ru-RU" sz="1400" b="1" i="1" u="sng" dirty="0" smtClean="0"/>
              <a:t>Вариант 2</a:t>
            </a:r>
            <a:endParaRPr lang="ru-RU" sz="1400" u="sng" dirty="0" smtClean="0"/>
          </a:p>
          <a:p>
            <a:r>
              <a:rPr lang="ru-RU" sz="1200" b="1" dirty="0" smtClean="0"/>
              <a:t>1.	Какой заряд имеют </a:t>
            </a:r>
            <a:r>
              <a:rPr lang="ru-RU" sz="1200" b="1" dirty="0" err="1" smtClean="0"/>
              <a:t>β-частица</a:t>
            </a:r>
            <a:r>
              <a:rPr lang="ru-RU" sz="1200" b="1" dirty="0" smtClean="0"/>
              <a:t>, у -частица?</a:t>
            </a:r>
          </a:p>
          <a:p>
            <a:r>
              <a:rPr lang="ru-RU" sz="1200" b="1" dirty="0" smtClean="0"/>
              <a:t>а)    </a:t>
            </a:r>
            <a:r>
              <a:rPr lang="ru-RU" sz="1200" b="1" dirty="0" err="1" smtClean="0"/>
              <a:t>β-частица- </a:t>
            </a:r>
            <a:r>
              <a:rPr lang="ru-RU" sz="1200" b="1" dirty="0" smtClean="0"/>
              <a:t>положительный, </a:t>
            </a:r>
            <a:r>
              <a:rPr lang="ru-RU" sz="1200" b="1" dirty="0" err="1" smtClean="0"/>
              <a:t>у-излучение</a:t>
            </a:r>
            <a:r>
              <a:rPr lang="ru-RU" sz="1200" b="1" dirty="0" smtClean="0"/>
              <a:t> - отрицательный;</a:t>
            </a:r>
          </a:p>
          <a:p>
            <a:r>
              <a:rPr lang="ru-RU" sz="1200" b="1" dirty="0" smtClean="0"/>
              <a:t>Б)    </a:t>
            </a:r>
            <a:r>
              <a:rPr lang="ru-RU" sz="1200" b="1" dirty="0" err="1" smtClean="0"/>
              <a:t>β-частица </a:t>
            </a:r>
            <a:r>
              <a:rPr lang="ru-RU" sz="1200" b="1" dirty="0" smtClean="0"/>
              <a:t>-- отрицательный, у -излучение не имеет заряда;</a:t>
            </a:r>
          </a:p>
          <a:p>
            <a:r>
              <a:rPr lang="ru-RU" sz="1200" b="1" dirty="0" smtClean="0"/>
              <a:t>в)    </a:t>
            </a:r>
            <a:r>
              <a:rPr lang="ru-RU" sz="1200" b="1" dirty="0" err="1" smtClean="0"/>
              <a:t>β-частица </a:t>
            </a:r>
            <a:r>
              <a:rPr lang="ru-RU" sz="1200" b="1" i="1" dirty="0" smtClean="0"/>
              <a:t>-частица и у -излучение - отрицательный.</a:t>
            </a:r>
            <a:endParaRPr lang="ru-RU" sz="1200" b="1" dirty="0" smtClean="0"/>
          </a:p>
          <a:p>
            <a:r>
              <a:rPr lang="ru-RU" sz="1200" b="1" i="1" dirty="0" smtClean="0"/>
              <a:t>2.</a:t>
            </a:r>
            <a:r>
              <a:rPr lang="ru-RU" sz="1200" b="1" dirty="0" smtClean="0"/>
              <a:t>    </a:t>
            </a:r>
            <a:r>
              <a:rPr lang="ru-RU" sz="1200" b="1" dirty="0" err="1" smtClean="0"/>
              <a:t>β</a:t>
            </a:r>
            <a:r>
              <a:rPr lang="ru-RU" sz="1200" b="1" i="1" dirty="0" err="1" smtClean="0"/>
              <a:t> </a:t>
            </a:r>
            <a:r>
              <a:rPr lang="ru-RU" sz="1200" b="1" dirty="0" smtClean="0"/>
              <a:t>–излучение-это:</a:t>
            </a:r>
          </a:p>
          <a:p>
            <a:r>
              <a:rPr lang="ru-RU" sz="1200" b="1" dirty="0" smtClean="0"/>
              <a:t>А)    </a:t>
            </a:r>
            <a:r>
              <a:rPr lang="ru-RU" sz="1200" b="1" dirty="0" err="1" smtClean="0"/>
              <a:t>β </a:t>
            </a:r>
            <a:r>
              <a:rPr lang="ru-RU" sz="1200" b="1" dirty="0" smtClean="0"/>
              <a:t>-излучение квантов энергии;</a:t>
            </a:r>
          </a:p>
          <a:p>
            <a:r>
              <a:rPr lang="ru-RU" sz="1200" b="1" dirty="0" smtClean="0"/>
              <a:t>б)    поток ядер гелия;</a:t>
            </a:r>
          </a:p>
          <a:p>
            <a:r>
              <a:rPr lang="ru-RU" sz="1200" b="1" dirty="0" smtClean="0"/>
              <a:t>В)     </a:t>
            </a:r>
            <a:r>
              <a:rPr lang="ru-RU" sz="1200" b="1" i="1" dirty="0" smtClean="0"/>
              <a:t>поток электронов.</a:t>
            </a:r>
            <a:endParaRPr lang="ru-RU" sz="1200" b="1" dirty="0" smtClean="0"/>
          </a:p>
          <a:p>
            <a:r>
              <a:rPr lang="ru-RU" sz="1200" b="1" dirty="0" smtClean="0"/>
              <a:t>3.   В результате какого радиоактивного распада натрий с атомной массой 22 превращается в магний с атомной массой 22 ?</a:t>
            </a:r>
          </a:p>
          <a:p>
            <a:r>
              <a:rPr lang="ru-RU" sz="1200" b="1" dirty="0" smtClean="0"/>
              <a:t>           а)   </a:t>
            </a:r>
            <a:r>
              <a:rPr lang="ru-RU" sz="1200" b="1" i="1" dirty="0" err="1" smtClean="0"/>
              <a:t>а</a:t>
            </a:r>
            <a:r>
              <a:rPr lang="ru-RU" sz="1200" b="1" i="1" dirty="0" smtClean="0"/>
              <a:t> </a:t>
            </a:r>
            <a:r>
              <a:rPr lang="ru-RU" sz="1200" b="1" dirty="0" smtClean="0"/>
              <a:t>-распада;                          б)	</a:t>
            </a:r>
            <a:r>
              <a:rPr lang="ru-RU" sz="1200" b="1" dirty="0" err="1" smtClean="0"/>
              <a:t>β</a:t>
            </a:r>
            <a:r>
              <a:rPr lang="ru-RU" sz="1200" b="1" i="1" dirty="0" err="1" smtClean="0"/>
              <a:t> </a:t>
            </a:r>
            <a:r>
              <a:rPr lang="ru-RU" sz="1200" b="1" i="1" dirty="0" smtClean="0"/>
              <a:t>-распада.</a:t>
            </a:r>
            <a:endParaRPr lang="ru-RU" sz="1200" b="1" dirty="0" smtClean="0"/>
          </a:p>
          <a:p>
            <a:r>
              <a:rPr lang="ru-RU" sz="1200" b="1" dirty="0" smtClean="0"/>
              <a:t>4. Почему радиоактивные препараты хранят в толстостенных свинцовых контейнерах?</a:t>
            </a:r>
          </a:p>
          <a:p>
            <a:r>
              <a:rPr lang="ru-RU" sz="1200" b="1" dirty="0" smtClean="0"/>
              <a:t>а)	чтобы</a:t>
            </a:r>
            <a:r>
              <a:rPr lang="ru-RU" sz="1200" b="1" i="1" dirty="0" smtClean="0"/>
              <a:t> </a:t>
            </a:r>
            <a:r>
              <a:rPr lang="ru-RU" sz="1200" b="1" dirty="0" smtClean="0"/>
              <a:t>избежать</a:t>
            </a:r>
            <a:r>
              <a:rPr lang="ru-RU" sz="1200" b="1" i="1" dirty="0" smtClean="0"/>
              <a:t> </a:t>
            </a:r>
            <a:r>
              <a:rPr lang="ru-RU" sz="1200" b="1" dirty="0" smtClean="0"/>
              <a:t>опасного</a:t>
            </a:r>
            <a:r>
              <a:rPr lang="ru-RU" sz="1200" b="1" i="1" dirty="0" smtClean="0"/>
              <a:t> </a:t>
            </a:r>
            <a:r>
              <a:rPr lang="ru-RU" sz="1200" b="1" dirty="0" smtClean="0"/>
              <a:t>излучения</a:t>
            </a:r>
            <a:r>
              <a:rPr lang="ru-RU" sz="1200" b="1" i="1" dirty="0" smtClean="0"/>
              <a:t>;</a:t>
            </a:r>
            <a:endParaRPr lang="ru-RU" sz="1200" b="1" dirty="0" smtClean="0"/>
          </a:p>
          <a:p>
            <a:r>
              <a:rPr lang="ru-RU" sz="1200" b="1" dirty="0" smtClean="0"/>
              <a:t>б)	чтобы увеличить период полураспада;</a:t>
            </a:r>
          </a:p>
          <a:p>
            <a:r>
              <a:rPr lang="ru-RU" sz="1200" b="1" dirty="0" smtClean="0"/>
              <a:t>в)	чтобы уменьшить явление радиоактивности.</a:t>
            </a:r>
          </a:p>
          <a:p>
            <a:r>
              <a:rPr lang="ru-RU" sz="1200" b="1" dirty="0" smtClean="0"/>
              <a:t>5. Какие частицы или излучения имеют наибольшую проникающую способность?</a:t>
            </a:r>
          </a:p>
          <a:p>
            <a:r>
              <a:rPr lang="ru-RU" sz="1200" b="1" i="1" dirty="0" smtClean="0"/>
              <a:t>а)	</a:t>
            </a:r>
            <a:r>
              <a:rPr lang="ru-RU" sz="1200" b="1" dirty="0" err="1" smtClean="0"/>
              <a:t>а-частицы</a:t>
            </a:r>
            <a:r>
              <a:rPr lang="ru-RU" sz="1200" b="1" dirty="0" smtClean="0"/>
              <a:t>;</a:t>
            </a:r>
          </a:p>
          <a:p>
            <a:r>
              <a:rPr lang="ru-RU" sz="1200" b="1" dirty="0" smtClean="0"/>
              <a:t>б)	</a:t>
            </a:r>
            <a:r>
              <a:rPr lang="ru-RU" sz="1200" b="1" i="1" dirty="0" smtClean="0"/>
              <a:t>у -излучение;</a:t>
            </a:r>
            <a:endParaRPr lang="ru-RU" sz="1200" b="1" dirty="0" smtClean="0"/>
          </a:p>
          <a:p>
            <a:r>
              <a:rPr lang="ru-RU" sz="1200" b="1" dirty="0" smtClean="0"/>
              <a:t>в)	 </a:t>
            </a:r>
            <a:r>
              <a:rPr lang="ru-RU" sz="1200" b="1" dirty="0" err="1" smtClean="0"/>
              <a:t>β</a:t>
            </a:r>
            <a:r>
              <a:rPr lang="ru-RU" sz="1200" b="1" i="1" dirty="0" err="1" smtClean="0"/>
              <a:t> </a:t>
            </a:r>
            <a:r>
              <a:rPr lang="ru-RU" sz="1200" b="1" dirty="0" smtClean="0"/>
              <a:t>-излучение.</a:t>
            </a:r>
            <a:endParaRPr lang="ru-RU" sz="1200" b="1" dirty="0"/>
          </a:p>
        </p:txBody>
      </p:sp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rot="16200000" flipH="1" flipV="1">
            <a:off x="1589455" y="3196836"/>
            <a:ext cx="6143670" cy="35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ПРОВЕРЬ  СЕБЯ!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/>
              <a:t>(ответы к тестам</a:t>
            </a:r>
            <a:r>
              <a:rPr lang="ru-RU" sz="1600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 вариант                                             2 вариант</a:t>
            </a:r>
          </a:p>
          <a:p>
            <a:endParaRPr lang="ru-RU" dirty="0" smtClean="0"/>
          </a:p>
          <a:p>
            <a:r>
              <a:rPr lang="ru-RU" sz="3200" b="1" dirty="0" smtClean="0"/>
              <a:t>1 – в                                            1 – в</a:t>
            </a:r>
          </a:p>
          <a:p>
            <a:r>
              <a:rPr lang="ru-RU" sz="3200" b="1" dirty="0" smtClean="0"/>
              <a:t>2 -  б                                            2 - в</a:t>
            </a:r>
          </a:p>
          <a:p>
            <a:r>
              <a:rPr lang="ru-RU" sz="3200" b="1" dirty="0" smtClean="0"/>
              <a:t>3 – а                                            3 – б</a:t>
            </a:r>
          </a:p>
          <a:p>
            <a:r>
              <a:rPr lang="ru-RU" sz="3200" b="1" dirty="0" smtClean="0"/>
              <a:t>4 – а                                             4 – а</a:t>
            </a:r>
          </a:p>
          <a:p>
            <a:r>
              <a:rPr lang="ru-RU" sz="3200" b="1" dirty="0" smtClean="0"/>
              <a:t>5-  в                                              5 - б</a:t>
            </a:r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Этапы</a:t>
            </a:r>
            <a:r>
              <a:rPr lang="ru-RU" dirty="0" smtClean="0"/>
              <a:t>  </a:t>
            </a:r>
            <a:r>
              <a:rPr lang="ru-RU" sz="4000" dirty="0" smtClean="0"/>
              <a:t>урока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8577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1.  Активизация познавательной деятельности:</a:t>
            </a:r>
          </a:p>
          <a:p>
            <a:pPr>
              <a:buNone/>
            </a:pPr>
            <a:r>
              <a:rPr lang="ru-RU" dirty="0" smtClean="0"/>
              <a:t>                      - </a:t>
            </a:r>
            <a:r>
              <a:rPr lang="ru-RU" dirty="0" smtClean="0">
                <a:solidFill>
                  <a:srgbClr val="0D0DB3"/>
                </a:solidFill>
              </a:rPr>
              <a:t>Кроссворд </a:t>
            </a:r>
            <a:r>
              <a:rPr lang="ru-RU" sz="4000" dirty="0" smtClean="0">
                <a:solidFill>
                  <a:srgbClr val="0D0DB3"/>
                </a:solidFill>
              </a:rPr>
              <a:t>«Наоборот»</a:t>
            </a:r>
          </a:p>
          <a:p>
            <a:pPr>
              <a:buNone/>
            </a:pPr>
            <a:r>
              <a:rPr lang="ru-RU" sz="2800" dirty="0" smtClean="0"/>
              <a:t>    2. Основной этап – систематизация знаний:</a:t>
            </a:r>
          </a:p>
          <a:p>
            <a:pPr>
              <a:buNone/>
            </a:pPr>
            <a:r>
              <a:rPr lang="ru-RU" sz="4000" dirty="0" smtClean="0">
                <a:solidFill>
                  <a:srgbClr val="0D0DB3"/>
                </a:solidFill>
              </a:rPr>
              <a:t>              1) </a:t>
            </a:r>
            <a:r>
              <a:rPr lang="ru-RU" sz="2800" b="1" dirty="0" smtClean="0">
                <a:solidFill>
                  <a:srgbClr val="0D0DB3"/>
                </a:solidFill>
              </a:rPr>
              <a:t>Знаем, Умеем, Применяем (тест );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D0DB3"/>
                </a:solidFill>
              </a:rPr>
              <a:t>                       2)  Проверяем, Сопоставляем ,Решаем.</a:t>
            </a:r>
          </a:p>
          <a:p>
            <a:pPr>
              <a:buNone/>
            </a:pPr>
            <a:r>
              <a:rPr lang="ru-RU" sz="2800" dirty="0" smtClean="0">
                <a:solidFill>
                  <a:srgbClr val="0D0DB3"/>
                </a:solidFill>
              </a:rPr>
              <a:t>     </a:t>
            </a:r>
            <a:r>
              <a:rPr lang="ru-RU" sz="2800" dirty="0" smtClean="0"/>
              <a:t>3. Повторение:</a:t>
            </a:r>
          </a:p>
          <a:p>
            <a:pPr>
              <a:buNone/>
            </a:pPr>
            <a:r>
              <a:rPr lang="ru-RU" sz="2800" dirty="0" smtClean="0">
                <a:solidFill>
                  <a:srgbClr val="0D0DB3"/>
                </a:solidFill>
              </a:rPr>
              <a:t>                        -</a:t>
            </a:r>
            <a:r>
              <a:rPr lang="ru-RU" sz="2800" b="1" dirty="0" smtClean="0">
                <a:solidFill>
                  <a:srgbClr val="0D0DB3"/>
                </a:solidFill>
              </a:rPr>
              <a:t>Блиц - турнир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D0DB3"/>
                </a:solidFill>
              </a:rPr>
              <a:t>                            (читаем, думаем, отвечаем быстро)</a:t>
            </a:r>
            <a:r>
              <a:rPr lang="ru-RU" sz="2800" dirty="0" smtClean="0">
                <a:solidFill>
                  <a:srgbClr val="0D0DB3"/>
                </a:solidFill>
              </a:rPr>
              <a:t>.</a:t>
            </a:r>
          </a:p>
          <a:p>
            <a:pPr>
              <a:buNone/>
            </a:pPr>
            <a:r>
              <a:rPr lang="ru-RU" sz="2800" dirty="0" smtClean="0">
                <a:solidFill>
                  <a:srgbClr val="0D0DB3"/>
                </a:solidFill>
              </a:rPr>
              <a:t>     </a:t>
            </a:r>
            <a:r>
              <a:rPr lang="ru-RU" sz="2800" dirty="0" smtClean="0"/>
              <a:t>4</a:t>
            </a:r>
            <a:r>
              <a:rPr lang="ru-RU" sz="2800" dirty="0" smtClean="0">
                <a:solidFill>
                  <a:srgbClr val="0D0DB3"/>
                </a:solidFill>
              </a:rPr>
              <a:t>. </a:t>
            </a:r>
            <a:r>
              <a:rPr lang="ru-RU" sz="2800" dirty="0" smtClean="0"/>
              <a:t>Проверка знаний</a:t>
            </a:r>
            <a:r>
              <a:rPr lang="ru-RU" sz="2800" dirty="0" smtClean="0">
                <a:solidFill>
                  <a:srgbClr val="0D0DB3"/>
                </a:solidFill>
              </a:rPr>
              <a:t>.</a:t>
            </a:r>
          </a:p>
          <a:p>
            <a:pPr>
              <a:buNone/>
            </a:pPr>
            <a:r>
              <a:rPr lang="ru-RU" sz="2800" dirty="0" smtClean="0">
                <a:solidFill>
                  <a:srgbClr val="0D0DB3"/>
                </a:solidFill>
              </a:rPr>
              <a:t>                         </a:t>
            </a:r>
            <a:r>
              <a:rPr lang="ru-RU" sz="2800" b="1" dirty="0" smtClean="0">
                <a:solidFill>
                  <a:srgbClr val="0D0DB3"/>
                </a:solidFill>
              </a:rPr>
              <a:t>- Тест.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D0DB3"/>
                </a:solidFill>
              </a:rPr>
              <a:t>     </a:t>
            </a:r>
            <a:endParaRPr lang="ru-RU" sz="2800" b="1" dirty="0" smtClean="0"/>
          </a:p>
          <a:p>
            <a:pPr>
              <a:buNone/>
            </a:pPr>
            <a:r>
              <a:rPr lang="ru-RU" dirty="0" smtClean="0"/>
              <a:t>              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1 этап.         Кроссворд</a:t>
            </a:r>
            <a:r>
              <a:rPr lang="ru-RU" dirty="0" smtClean="0"/>
              <a:t> </a:t>
            </a:r>
            <a:r>
              <a:rPr lang="ru-RU" sz="4400" b="1" i="1" dirty="0" smtClean="0">
                <a:solidFill>
                  <a:srgbClr val="C00000"/>
                </a:solidFill>
              </a:rPr>
              <a:t>«Наоборот»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571472" y="1428736"/>
          <a:ext cx="7929621" cy="4095777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881069"/>
                <a:gridCol w="881069"/>
                <a:gridCol w="881069"/>
                <a:gridCol w="881069"/>
                <a:gridCol w="881069"/>
                <a:gridCol w="881069"/>
                <a:gridCol w="881069"/>
                <a:gridCol w="881069"/>
                <a:gridCol w="881069"/>
              </a:tblGrid>
              <a:tr h="6429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У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Л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Ы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Ф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Ф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Д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М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У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Э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Ш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Ы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BBC737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71604" y="5715016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FF0000"/>
                </a:solidFill>
              </a:rPr>
              <a:t>Задание</a:t>
            </a:r>
            <a:r>
              <a:rPr lang="ru-RU" sz="2000" b="1" dirty="0" smtClean="0"/>
              <a:t>: соотнесите приведенные ниже определения и слова в клетках Кроссворда, поставьте около них числа.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514042"/>
          </a:xfrm>
          <a:solidFill>
            <a:srgbClr val="DAF9FA"/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lvl="0"/>
            <a:r>
              <a:rPr lang="ru-RU" sz="3200" dirty="0" smtClean="0"/>
              <a:t>Разновидности химического элемента, различающиеся по массе атомных ядер– </a:t>
            </a:r>
          </a:p>
          <a:p>
            <a:pPr lvl="0"/>
            <a:r>
              <a:rPr lang="ru-RU" sz="3200" dirty="0" smtClean="0"/>
              <a:t>В ядерных реакторах в качестве замедлителей нейтронов используется-</a:t>
            </a:r>
          </a:p>
          <a:p>
            <a:pPr lvl="0"/>
            <a:r>
              <a:rPr lang="ru-RU" sz="3200" dirty="0" smtClean="0"/>
              <a:t>Ядерную модель атома предложил – </a:t>
            </a:r>
          </a:p>
          <a:p>
            <a:pPr lvl="0"/>
            <a:r>
              <a:rPr lang="ru-RU" sz="3200" dirty="0" smtClean="0"/>
              <a:t>Протоны и нейтроны вместе – </a:t>
            </a:r>
          </a:p>
          <a:p>
            <a:pPr lvl="0"/>
            <a:r>
              <a:rPr lang="ru-RU" sz="3200" dirty="0" smtClean="0"/>
              <a:t>Мельчайшая, простейшая, неделимая частица– </a:t>
            </a:r>
          </a:p>
          <a:p>
            <a:pPr lvl="0"/>
            <a:r>
              <a:rPr lang="ru-RU" sz="3200" dirty="0" smtClean="0"/>
              <a:t>Закон о взаимосвязи массы и энергии открыт ученым –</a:t>
            </a:r>
          </a:p>
          <a:p>
            <a:pPr lvl="0"/>
            <a:r>
              <a:rPr lang="ru-RU" sz="3200" dirty="0" smtClean="0"/>
              <a:t>В ядерных реакторах в качестве топлива используется- 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rgbClr val="FF0000"/>
                </a:solidFill>
              </a:rPr>
              <a:t>Кто открыл явление                  радиоактивности?</a:t>
            </a:r>
          </a:p>
          <a:p>
            <a:pPr marL="742950" indent="-742950" algn="ctr"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а</a:t>
            </a:r>
            <a:r>
              <a:rPr lang="ru-RU" sz="2800" b="1" dirty="0" smtClean="0"/>
              <a:t>) М. Кюри;	                     г) Э. Резерфорд;</a:t>
            </a:r>
          </a:p>
          <a:p>
            <a:r>
              <a:rPr lang="ru-RU" sz="2800" b="1" dirty="0" smtClean="0"/>
              <a:t>б) Н. Бор;                                  </a:t>
            </a:r>
            <a:r>
              <a:rPr lang="ru-RU" sz="2800" b="1" dirty="0" err="1" smtClean="0"/>
              <a:t>д</a:t>
            </a:r>
            <a:r>
              <a:rPr lang="ru-RU" sz="2800" b="1" dirty="0" smtClean="0"/>
              <a:t>) </a:t>
            </a:r>
            <a:r>
              <a:rPr lang="ru-RU" sz="2800" b="1" i="1" dirty="0" smtClean="0"/>
              <a:t>Беккерель</a:t>
            </a:r>
            <a:endParaRPr lang="ru-RU" sz="2800" b="1" dirty="0" smtClean="0"/>
          </a:p>
          <a:p>
            <a:r>
              <a:rPr lang="ru-RU" sz="2800" b="1" dirty="0" smtClean="0"/>
              <a:t>в) Дж. Томсон;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14290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Этап 2.1.     </a:t>
            </a:r>
            <a:r>
              <a:rPr lang="ru-RU" sz="3200" b="1" dirty="0" smtClean="0">
                <a:solidFill>
                  <a:srgbClr val="0D0DB3"/>
                </a:solidFill>
              </a:rPr>
              <a:t>Знаем, Умеем, Применяем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5691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2.	Изменяется ли атом в результате радиоактивного распада?</a:t>
            </a:r>
          </a:p>
          <a:p>
            <a:r>
              <a:rPr lang="ru-RU" dirty="0" smtClean="0">
                <a:latin typeface="+mj-lt"/>
                <a:cs typeface="Vrinda" pitchFamily="2" charset="0"/>
              </a:rPr>
              <a:t>а)	атом не изменяется;</a:t>
            </a:r>
          </a:p>
          <a:p>
            <a:r>
              <a:rPr lang="ru-RU" dirty="0" smtClean="0">
                <a:latin typeface="+mj-lt"/>
                <a:cs typeface="Vrinda" pitchFamily="2" charset="0"/>
              </a:rPr>
              <a:t>б)	изменяется запас энергии атома, но атом остается атомом того же химического элемента;</a:t>
            </a:r>
          </a:p>
          <a:p>
            <a:r>
              <a:rPr lang="ru-RU" dirty="0" smtClean="0">
                <a:latin typeface="+mj-lt"/>
                <a:cs typeface="Vrinda" pitchFamily="2" charset="0"/>
              </a:rPr>
              <a:t>в)	атом изменяется, превращается в атом другого химического элемента;</a:t>
            </a:r>
          </a:p>
          <a:p>
            <a:r>
              <a:rPr lang="ru-RU" dirty="0" smtClean="0">
                <a:latin typeface="+mj-lt"/>
                <a:cs typeface="Vrinda" pitchFamily="2" charset="0"/>
              </a:rPr>
              <a:t>г)	атом на короткое время изменяется, но очень быстро возвращается в</a:t>
            </a:r>
            <a:r>
              <a:rPr lang="en-US" dirty="0" smtClean="0">
                <a:latin typeface="+mj-lt"/>
                <a:cs typeface="Vrinda" pitchFamily="2" charset="0"/>
              </a:rPr>
              <a:t> </a:t>
            </a:r>
            <a:r>
              <a:rPr lang="ru-RU" dirty="0" smtClean="0">
                <a:latin typeface="+mj-lt"/>
                <a:cs typeface="Vrinda" pitchFamily="2" charset="0"/>
              </a:rPr>
              <a:t>прежнее исходное состояние;</a:t>
            </a:r>
          </a:p>
          <a:p>
            <a:r>
              <a:rPr lang="ru-RU" dirty="0" err="1" smtClean="0">
                <a:latin typeface="+mj-lt"/>
                <a:cs typeface="Vrinda" pitchFamily="2" charset="0"/>
              </a:rPr>
              <a:t>д</a:t>
            </a:r>
            <a:r>
              <a:rPr lang="ru-RU" dirty="0" smtClean="0">
                <a:latin typeface="+mj-lt"/>
                <a:cs typeface="Vrinda" pitchFamily="2" charset="0"/>
              </a:rPr>
              <a:t>)	в результате радиоактивного распада атом полностью исчезает</a:t>
            </a:r>
            <a:endParaRPr lang="ru-RU" dirty="0">
              <a:latin typeface="+mj-lt"/>
              <a:cs typeface="Vrind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8229600" cy="493776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3.	Что такое  -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β-</a:t>
            </a:r>
            <a:r>
              <a:rPr lang="ru-RU" sz="3600" b="1" dirty="0" err="1" smtClean="0">
                <a:solidFill>
                  <a:srgbClr val="FF0000"/>
                </a:solidFill>
              </a:rPr>
              <a:t>излучение</a:t>
            </a:r>
            <a:r>
              <a:rPr lang="ru-RU" sz="3600" b="1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endParaRPr lang="ru-RU" dirty="0" smtClean="0"/>
          </a:p>
          <a:p>
            <a:r>
              <a:rPr lang="ru-RU" sz="3200" dirty="0" smtClean="0"/>
              <a:t>а)	поток положительных ионов водорода;</a:t>
            </a:r>
          </a:p>
          <a:p>
            <a:r>
              <a:rPr lang="ru-RU" sz="3200" dirty="0" smtClean="0"/>
              <a:t>б)	поток быстрых двухзарядных ионов гелия;</a:t>
            </a:r>
          </a:p>
          <a:p>
            <a:r>
              <a:rPr lang="ru-RU" sz="3200" dirty="0" smtClean="0"/>
              <a:t>в)	поток быстрых электронов;</a:t>
            </a:r>
          </a:p>
          <a:p>
            <a:r>
              <a:rPr lang="ru-RU" sz="3200" dirty="0" smtClean="0"/>
              <a:t>г)	поток квантов электромагнитного излучения высокой энергии;</a:t>
            </a:r>
          </a:p>
          <a:p>
            <a:r>
              <a:rPr lang="ru-RU" sz="3200" dirty="0" err="1" smtClean="0"/>
              <a:t>д</a:t>
            </a:r>
            <a:r>
              <a:rPr lang="ru-RU" sz="3200" dirty="0" smtClean="0"/>
              <a:t>)	поток нейтральных частиц.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229600" cy="493776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rect">
              <a:fillToRect l="100000" t="100000"/>
            </a:path>
          </a:gradFill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4.	Какой прибор позволяет наблюдать следы заряженных частиц в виде полосы из капель воды в газе?</a:t>
            </a:r>
          </a:p>
          <a:p>
            <a:endParaRPr lang="ru-RU" dirty="0" smtClean="0"/>
          </a:p>
          <a:p>
            <a:r>
              <a:rPr lang="ru-RU" sz="3200" dirty="0" smtClean="0"/>
              <a:t>а)	фотопластинка;</a:t>
            </a:r>
          </a:p>
          <a:p>
            <a:r>
              <a:rPr lang="ru-RU" sz="3200" dirty="0" smtClean="0"/>
              <a:t>б)	</a:t>
            </a:r>
            <a:r>
              <a:rPr lang="ru-RU" sz="3200" dirty="0" err="1" smtClean="0"/>
              <a:t>сцинцилляционный</a:t>
            </a:r>
            <a:r>
              <a:rPr lang="ru-RU" sz="3200" dirty="0" smtClean="0"/>
              <a:t> источник;</a:t>
            </a:r>
          </a:p>
          <a:p>
            <a:r>
              <a:rPr lang="ru-RU" sz="3200" dirty="0" smtClean="0"/>
              <a:t>в)	счетчик Гейгера-Мюллера;</a:t>
            </a:r>
          </a:p>
          <a:p>
            <a:r>
              <a:rPr lang="ru-RU" sz="3200" dirty="0" smtClean="0"/>
              <a:t>г)	камера Вильсона;</a:t>
            </a:r>
          </a:p>
          <a:p>
            <a:r>
              <a:rPr lang="ru-RU" sz="3200" dirty="0" err="1" smtClean="0"/>
              <a:t>д</a:t>
            </a:r>
            <a:r>
              <a:rPr lang="ru-RU" sz="3200" dirty="0" smtClean="0"/>
              <a:t>)	электронный микроскоп.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780</TotalTime>
  <Words>699</Words>
  <Application>Microsoft Office PowerPoint</Application>
  <PresentationFormat>Экран (4:3)</PresentationFormat>
  <Paragraphs>270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Начальная</vt:lpstr>
      <vt:lpstr>Аспект</vt:lpstr>
      <vt:lpstr>Слайд</vt:lpstr>
      <vt:lpstr>«Ядерная физика»</vt:lpstr>
      <vt:lpstr>Слайд 2</vt:lpstr>
      <vt:lpstr>Этапы  урока</vt:lpstr>
      <vt:lpstr>1 этап.         Кроссворд «Наоборот»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Этап 2.2.      Проверяем,   Сопоставляем, Решаем.</vt:lpstr>
      <vt:lpstr>         3  этап.  Блиц - турнир                                                        (читаем, думаем, отвечаем быстро).</vt:lpstr>
      <vt:lpstr>Слайд 17</vt:lpstr>
      <vt:lpstr>Слайд 18</vt:lpstr>
      <vt:lpstr>  4 этап. Проверка знаний </vt:lpstr>
      <vt:lpstr>Слайд 20</vt:lpstr>
      <vt:lpstr>ПРОВЕРЬ  СЕБЯ! (ответы к тестам)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«Ядерная физика»</dc:title>
  <dc:creator>SamLab.ws</dc:creator>
  <cp:lastModifiedBy>ильшат</cp:lastModifiedBy>
  <cp:revision>77</cp:revision>
  <dcterms:created xsi:type="dcterms:W3CDTF">2009-04-07T14:46:56Z</dcterms:created>
  <dcterms:modified xsi:type="dcterms:W3CDTF">2020-05-21T18:41:08Z</dcterms:modified>
</cp:coreProperties>
</file>