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9" r:id="rId20"/>
    <p:sldId id="278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D0B1C-0AD3-4D58-B4D6-135AC593BF74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0CED-4E33-4B0D-9B7D-988DF2D7D4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99592" y="1124744"/>
            <a:ext cx="7776864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Зачин </a:t>
            </a:r>
            <a:endParaRPr lang="ru-RU" sz="48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48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сочинении-рассуждении</a:t>
            </a:r>
            <a:endParaRPr kumimoji="0" lang="ru-RU" sz="480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915816" y="3356992"/>
            <a:ext cx="3744416" cy="2520875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9BBB5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Определить  грамматические средства оформления   зачинов во фрагментах  сочинений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551837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3)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Что такое красота? Наверное, это одно из самых загадочных понятий в истории культуры. Над этой загадкой бились многие поколения людей. Художники, скульпторы, поэты стремились постичь тайну красоты, гармонии.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434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ru-RU" sz="2900" b="1" dirty="0">
                <a:solidFill>
                  <a:srgbClr val="9BBB5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Определить  грамматические средства оформления   зачинов во фрагментах  сочинений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2003573"/>
            <a:ext cx="73448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4) 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Часто ли обращаем внимание на то, что нас окружает? Знаем ли мы на самом деле весь наш мир? Замечаем ли мы прекрасное в шуме, суете повседневной жизни?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164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r>
              <a:rPr lang="ru-RU" sz="2600" b="1" dirty="0">
                <a:solidFill>
                  <a:srgbClr val="9BBB5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Определить  грамматические средства оформления   зачинов во фрагментах  сочинений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564904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5)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Духовность. Духовная жизнь. Духовное стремление. Что же на самом деле кроется за этими понятиями?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56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r>
              <a:rPr lang="ru-RU" sz="2600" b="1" dirty="0">
                <a:solidFill>
                  <a:srgbClr val="9BBB5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Определить  грамматические средства оформления   зачинов во фрагментах  сочинений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53952" y="2132856"/>
            <a:ext cx="7200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6) 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«Все народы меняются словами и занимают их друг у друга», - так сказал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В.Г.Белинский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 и, безусловно, был прав. Но только ли положительное влияние оказывают  заимствованные слова на развитие языка?  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509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/>
          <a:lstStyle/>
          <a:p>
            <a:r>
              <a:rPr lang="ru-RU" sz="2600" b="1" dirty="0">
                <a:solidFill>
                  <a:srgbClr val="9BBB5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Определить  грамматические средства оформления   зачинов во фрагментах  сочинений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97968" y="2132856"/>
            <a:ext cx="705678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7)   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В.П.Астафьев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– знаменитый русский писатель, наш современник. Он известен нам по книгам «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Васюткино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 озеро»,    «Прокляты и убиты», «Последний поклон», «</a:t>
            </a:r>
            <a:r>
              <a:rPr lang="ru-RU" sz="28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Людочка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», «Печальный детектив» и многим другим. Его  произведения  о  природе, о войне, о деревенских людях.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472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Проверьте себя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136339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1) цитирование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2) риторическое восклицание и  риторический вопрос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3) вопросно-ответное единство.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4)  цепочка вопросительных предложений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5) назывные предложения и риторический вопрос</a:t>
            </a:r>
          </a:p>
          <a:p>
            <a:pPr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6) цитирование + риторический вопрос</a:t>
            </a:r>
          </a:p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7) повествование об авторе   текста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0931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600" dirty="0" smtClean="0">
                <a:solidFill>
                  <a:schemeClr val="accent3">
                    <a:lumMod val="50000"/>
                  </a:schemeClr>
                </a:solidFill>
              </a:rPr>
              <a:t>Прочитайте текст. </a:t>
            </a:r>
            <a:endParaRPr lang="ru-RU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887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99592" y="836712"/>
            <a:ext cx="784887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(1)Удивительная пора - детство. (2)Каким бы оно ни было бедным, всё равно представляется в зрелом возрасте как самое хорошее, светлое, радостное время. (3)Необорудованные бараки, в которых мы жили, запомнились тем, что, выходя из дверей, мы сразу оказывались на солнце, на воздухе, на земле... (4)Постоянные трудности быта ложились на плечи родителей, в нашей семье - на плечи мамы. (5)Но странно: чем дальше это время, тем теплее воспоминания о городах детства в чудесном краю - Приморье.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(6)«3елёная»   гимназия (после установления Советской власти - трудовая школа) приняла нас, выходцев из Гнилого угла, без сопротивления, но и без восторга. (7)Начальница гимназии, дворянка, представительная дама с лорнетом, затянутая в корсет, глядела обычно поверх детских голов. (8)Шествуя по широкой лестнице на второй этаж в свой красиво обставленный кабинет, она не замечала вновь поступивших и обращалась только к ученикам «из прежних». (9)С высоты своего роста ей нетрудно было смотреть поверх наших буйных голов. (10)Это нас нимало не смущало.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41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404664"/>
            <a:ext cx="75608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(11)Мы не чувствовали себя в школьном большом здании с большими светлыми окнами парнями. (12)Мы инстинктивно понимали, что теперь все это наше, общее. (13)Маленькая горстка прежних гимназистов, родители которых не успели или не захотели бежать в Японию или Китай, сначала держалась особняком, потом растворилась в общей школьной массе.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(14)«3елёной»  наша школа называлась по традиции. (15)До революции в городе существовало две гимназии для привилегированных. (16)Ученицы одной - на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Суйфунской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улице - носили зелёную форму (лягушки), ученики другой - на Пушкинской улице - коричневую (тараканы).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(17)Не вспомню теперь имена наших педагогов, но прозвища некоторых, их манеру преподавания память сохранила. (18)Например, «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обществоведка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(мы её между собой звали Сова) любила, чтобы все формулировки выучивались наизусть. (19)Я до сих пор могу в любую минуту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отчеканить: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«Империализм - это есть капитализм в той стадии развития, когда сложилась монополия финансового капитала, приобрёл выдающуюся роль вывоз капитала и начался раздел мира между крупнейшими капиталистическими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державами». </a:t>
            </a:r>
            <a:endParaRPr lang="ru-RU" sz="2000" dirty="0"/>
          </a:p>
        </p:txBody>
      </p:sp>
    </p:spTree>
    <p:extLst>
      <p:ext uri="{BB962C8B-B14F-4D97-AF65-F5344CB8AC3E}">
        <p14:creationId xmlns="" xmlns:p14="http://schemas.microsoft.com/office/powerpoint/2010/main" val="269595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764704"/>
            <a:ext cx="777686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(20)Строгий математик так же строго учил нас своему предмету. </a:t>
            </a:r>
            <a:endParaRPr lang="ru-RU" sz="2000" dirty="0"/>
          </a:p>
          <a:p>
            <a:pPr indent="450215"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(21)Этот суровый учитель лодырей и ловкачей не терпел. (22)Беспощадно ставил «неуд.» - тогда были такие отметки: «хор.», «уд.», «неуд.». (23)Мы его уважали всемерно, и во время его уроков в классе стояла тишина, нарушаемая только его голосом, стуком мела о черную доску или ответом ученика. (24)Очень хорошо относились мы к учителю рисования, но шум на уроках бывал как на переменках. (25)Ученики, свободно перемещаясь по классу от одной парты к другой, подходили к его столу. (26)Он нам всё  разрешал, кроме безделья. (27)«Художниками вы не станете, вернее, не все станете, - говорил он, - но понимать пропорции фигур вы будете...»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28)Каждое поколение торопит школьные годы. (29)Торопит то, что невозвратно, что ничем восполнить нельзя. (30)Школьные годы начинаешь ценить уже в зрелом возрасте, а пока бегаешь в школу, сидишь на уроках - всё представляется довольно тяжёлой обязанностью.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						(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 Л.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Стешовой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776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Теоретический 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материал</a:t>
            </a:r>
            <a:r>
              <a:rPr lang="ru-RU" dirty="0">
                <a:latin typeface="+mn-lt"/>
              </a:rPr>
              <a:t/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332037"/>
            <a:ext cx="8229600" cy="4525963"/>
          </a:xfrm>
        </p:spPr>
        <p:txBody>
          <a:bodyPr/>
          <a:lstStyle/>
          <a:p>
            <a:r>
              <a:rPr lang="ru-RU" sz="3600" dirty="0"/>
              <a:t>Вступление, как и заключение, - это важные композиционные части сочинения</a:t>
            </a:r>
            <a:r>
              <a:rPr lang="ru-RU" dirty="0"/>
              <a:t>.</a:t>
            </a:r>
            <a:r>
              <a:rPr lang="ru-RU" b="1" dirty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4299" y="548680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Варианты</a:t>
            </a:r>
            <a:b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вступления 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07649" y="1336204"/>
            <a:ext cx="777686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  <a:tabLst>
                <a:tab pos="270510" algn="l"/>
              </a:tabLs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Наверное, каждый взрослый мечтает хоть на одну минутку вернуться в  чудесное и беззаботное время – детство. Только по происшествии многих лет </a:t>
            </a:r>
            <a:r>
              <a:rPr lang="ru-RU" sz="2400" i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человек </a:t>
            </a:r>
            <a:r>
              <a:rPr lang="ru-RU" sz="2400" i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оценить что-то важное… Именно об этом пишет в своём тексте </a:t>
            </a:r>
            <a:r>
              <a:rPr lang="ru-RU" sz="2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Л.Стешова</a:t>
            </a: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ярко обозначая проблему…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Школьные годы чудесные… Как часто приходится слышать эти слова! Все ли согласятся с ними?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3) Почему 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ребёнок  всегда  стремится быстрее повзрослеть? Почему для него школа, учеба – это обуза, тяжёлая ноша? И почему взрослые, наоборот, мечтают вернуться в страну беззаботного детства. Именно об этом размышляет в своём тексте </a:t>
            </a:r>
            <a:r>
              <a:rPr lang="ru-RU" sz="24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Л.Стешова</a:t>
            </a:r>
            <a:r>
              <a:rPr lang="ru-RU" sz="2400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="" xmlns:p14="http://schemas.microsoft.com/office/powerpoint/2010/main" val="20889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Задание на дом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1988840"/>
            <a:ext cx="69847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28900" lvl="5" indent="-342900" algn="ctr">
              <a:tabLst>
                <a:tab pos="270510" algn="l"/>
              </a:tabLst>
            </a:pPr>
            <a:r>
              <a:rPr lang="ru-RU" sz="3200" dirty="0" smtClean="0"/>
              <a:t>Напишите вступление </a:t>
            </a:r>
            <a:r>
              <a:rPr lang="ru-RU" sz="3200" smtClean="0"/>
              <a:t>и заключение  </a:t>
            </a:r>
            <a:r>
              <a:rPr lang="ru-RU" sz="3200" dirty="0" smtClean="0"/>
              <a:t>к </a:t>
            </a:r>
            <a:r>
              <a:rPr lang="ru-RU" sz="3200" dirty="0" smtClean="0"/>
              <a:t> </a:t>
            </a:r>
            <a:r>
              <a:rPr lang="ru-RU" sz="3200" dirty="0" smtClean="0"/>
              <a:t>тексту вар 10 ( сайт Е. А. Захарьиной)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281273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Вступление может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340768"/>
            <a:ext cx="764319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44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вводить тему текста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44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сообщать об основной проблеме текста 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44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определять круг проблем, затронутых автором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44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быть основанием для объяснения основной проблемы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44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содержать сведения об авторе текста или о своеобразии художественного мира автора текста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44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содержать обобщённое  рассуждение  по теме, раскрываемой автором</a:t>
            </a:r>
          </a:p>
        </p:txBody>
      </p:sp>
    </p:spTree>
    <p:extLst>
      <p:ext uri="{BB962C8B-B14F-4D97-AF65-F5344CB8AC3E}">
        <p14:creationId xmlns="" xmlns:p14="http://schemas.microsoft.com/office/powerpoint/2010/main" val="90381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Формы зачинов: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5920" y="1484784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57200" algn="l"/>
                <a:tab pos="1042035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Лирическое размышление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57200" algn="l"/>
                <a:tab pos="1042035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Рассуждение о заглавии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57200" algn="l"/>
                <a:tab pos="1042035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Диалог с воображаемым собеседником о теме (идее, проблеме) текста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57200" algn="l"/>
                <a:tab pos="1042035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Образная картина, возникающая по ассоциации в связи с проблематикой текста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57200" algn="l"/>
                <a:tab pos="1042035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Иллюстрация каким-либо фактом основной мысли или основной проблемы текста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457200" algn="l"/>
                <a:tab pos="1042035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Описательное утверждение</a:t>
            </a:r>
          </a:p>
        </p:txBody>
      </p:sp>
    </p:spTree>
    <p:extLst>
      <p:ext uri="{BB962C8B-B14F-4D97-AF65-F5344CB8AC3E}">
        <p14:creationId xmlns="" xmlns:p14="http://schemas.microsoft.com/office/powerpoint/2010/main" val="194183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latin typeface="+mn-lt"/>
              </a:rPr>
              <a:t>Грамматические средства оформления зачинов: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2267799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342900" algn="l"/>
                <a:tab pos="597535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Назывное предложение или ряд назывных предложений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342900" algn="l"/>
                <a:tab pos="597535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Риторический вопрос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342900" algn="l"/>
                <a:tab pos="597535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Цепочка вопросительных предложений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342900" algn="l"/>
                <a:tab pos="597535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Вопросно-ответное единство</a:t>
            </a: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342900" algn="l"/>
                <a:tab pos="597535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Цитата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628800"/>
            <a:ext cx="73551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Возможно сочетание разных грамматических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средств:</a:t>
            </a: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назывное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предложение + 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				риторический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вопрос,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назывное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предложение +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			   	риторическое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восклицание;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 цитирование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+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		риторический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вопрос </a:t>
            </a:r>
            <a:endParaRPr lang="ru-RU" sz="32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										и 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т.д.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 заметку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727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Речевые клише: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15616" y="1383893"/>
            <a:ext cx="7416824" cy="48167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597535" algn="l"/>
              </a:tabLs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Когда читаешь этот текст, представляешь себе (думаешь, чувствуешь, испытываешь, понимаешь и т. д. )…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597535" algn="l"/>
              </a:tabLs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Наверное, каждый из нас когда-то (задумывался, размышлял, наблюдал, чувствовал)…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597535" algn="l"/>
              </a:tabLs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Прочитав текст, я снова (представил, вспомнил, подумал и т. д. )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SzPts val="1400"/>
              <a:buFont typeface="Wingdings" panose="05000000000000000000" pitchFamily="2" charset="2"/>
              <a:buChar char=""/>
              <a:tabLst>
                <a:tab pos="597535" algn="l"/>
              </a:tabLst>
            </a:pP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Передо мной размышления …  (кого?) на животрепещущую тему…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345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124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Определить  грамматические средства оформления   зачинов во фрагментах  сочинений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690336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1) «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Равнодушие – это паралич души», - писал известный русский писатель </a:t>
            </a:r>
            <a:r>
              <a:rPr lang="ru-RU" sz="3200" i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А.П.Чехов</a:t>
            </a:r>
            <a:r>
              <a:rPr lang="ru-RU" sz="3200" i="1" dirty="0">
                <a:latin typeface="Times New Roman" panose="02020603050405020304" pitchFamily="18" charset="0"/>
                <a:ea typeface="Calibri" panose="020F0502020204030204" pitchFamily="34" charset="0"/>
              </a:rPr>
              <a:t>. Действительно, душевная черствость иногда больнее злости, ненависти, жестокости.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363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83962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9BBB59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Определить  грамматические средства оформления   зачинов во фрагментах  сочинений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2276872"/>
            <a:ext cx="70567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2) </a:t>
            </a:r>
            <a:r>
              <a:rPr lang="ru-RU" sz="2800" i="1" dirty="0">
                <a:latin typeface="Times New Roman" panose="02020603050405020304" pitchFamily="18" charset="0"/>
                <a:ea typeface="Calibri" panose="020F0502020204030204" pitchFamily="34" charset="0"/>
              </a:rPr>
              <a:t>Как много написано о любви! Кажется, что можно сказать о ней после Пушкина, Лермонтова, Тургенева? Но  проходят годы, века, а мы вновь и вновь обращаемся к теме вечно живой и такой разной. И вновь задумываемся над вопросом: любит ли?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938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00"/>
      </a:hlink>
      <a:folHlink>
        <a:srgbClr val="FBD5B5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1257</Words>
  <Application>Microsoft Office PowerPoint</Application>
  <PresentationFormat>Экран (4:3)</PresentationFormat>
  <Paragraphs>75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Теоретический  материал </vt:lpstr>
      <vt:lpstr>Вступление может  </vt:lpstr>
      <vt:lpstr>Формы зачинов: </vt:lpstr>
      <vt:lpstr>Грамматические средства оформления зачинов: </vt:lpstr>
      <vt:lpstr>На заметку</vt:lpstr>
      <vt:lpstr>Речевые клише: </vt:lpstr>
      <vt:lpstr>Определить  грамматические средства оформления   зачинов во фрагментах  сочинений </vt:lpstr>
      <vt:lpstr>Определить  грамматические средства оформления   зачинов во фрагментах  сочинений</vt:lpstr>
      <vt:lpstr>Определить  грамматические средства оформления   зачинов во фрагментах  сочинений</vt:lpstr>
      <vt:lpstr>Определить  грамматические средства оформления   зачинов во фрагментах  сочинений</vt:lpstr>
      <vt:lpstr>Определить  грамматические средства оформления   зачинов во фрагментах  сочинений</vt:lpstr>
      <vt:lpstr>Определить  грамматические средства оформления   зачинов во фрагментах  сочинений</vt:lpstr>
      <vt:lpstr>Определить  грамматические средства оформления   зачинов во фрагментах  сочинений</vt:lpstr>
      <vt:lpstr>Проверьте себя</vt:lpstr>
      <vt:lpstr>Прочитайте текст. </vt:lpstr>
      <vt:lpstr>Слайд 17</vt:lpstr>
      <vt:lpstr>Слайд 18</vt:lpstr>
      <vt:lpstr>Слайд 19</vt:lpstr>
      <vt:lpstr>Варианты вступления </vt:lpstr>
      <vt:lpstr>Задание на дом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user</cp:lastModifiedBy>
  <cp:revision>10</cp:revision>
  <dcterms:created xsi:type="dcterms:W3CDTF">2013-08-17T11:04:20Z</dcterms:created>
  <dcterms:modified xsi:type="dcterms:W3CDTF">2020-05-17T12:36:41Z</dcterms:modified>
</cp:coreProperties>
</file>