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71" r:id="rId5"/>
    <p:sldId id="264" r:id="rId6"/>
    <p:sldId id="270" r:id="rId7"/>
    <p:sldId id="272" r:id="rId8"/>
    <p:sldId id="265" r:id="rId9"/>
    <p:sldId id="273" r:id="rId10"/>
    <p:sldId id="275" r:id="rId11"/>
    <p:sldId id="27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7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46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42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50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35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50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11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07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85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990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274B-CF31-4077-AC0D-73AEAC98E2E8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9274B-CF31-4077-AC0D-73AEAC98E2E8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3C33C-021D-461F-BA83-33A1D0AA9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77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«Положительные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и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отрицательные числа»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365104"/>
            <a:ext cx="6400800" cy="1752600"/>
          </a:xfrm>
        </p:spPr>
        <p:txBody>
          <a:bodyPr/>
          <a:lstStyle/>
          <a:p>
            <a:pPr algn="r"/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8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 стрелкой 3"/>
          <p:cNvCxnSpPr/>
          <p:nvPr/>
        </p:nvCxnSpPr>
        <p:spPr>
          <a:xfrm>
            <a:off x="928688" y="2571750"/>
            <a:ext cx="714375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 flipH="1">
            <a:off x="3857625" y="2500313"/>
            <a:ext cx="71438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 flipH="1">
            <a:off x="4500563" y="2500313"/>
            <a:ext cx="71437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 flipH="1" flipV="1">
            <a:off x="5286375" y="2500313"/>
            <a:ext cx="71438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 flipH="1">
            <a:off x="6000750" y="2500313"/>
            <a:ext cx="71438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 flipH="1">
            <a:off x="6715125" y="2500313"/>
            <a:ext cx="71438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 flipH="1">
            <a:off x="3071813" y="2500313"/>
            <a:ext cx="71437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 flipH="1">
            <a:off x="2357438" y="2500313"/>
            <a:ext cx="71437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 flipH="1">
            <a:off x="7429500" y="2500313"/>
            <a:ext cx="71438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 flipH="1">
            <a:off x="2714625" y="2500313"/>
            <a:ext cx="71438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 flipH="1">
            <a:off x="6357938" y="2500313"/>
            <a:ext cx="71437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54" name="TextBox 18"/>
          <p:cNvSpPr txBox="1">
            <a:spLocks noChangeArrowheads="1"/>
          </p:cNvSpPr>
          <p:nvPr/>
        </p:nvSpPr>
        <p:spPr bwMode="auto">
          <a:xfrm>
            <a:off x="2214563" y="2786063"/>
            <a:ext cx="5500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-3          -2            -1          0             1           2           3           4</a:t>
            </a:r>
          </a:p>
        </p:txBody>
      </p:sp>
      <p:sp>
        <p:nvSpPr>
          <p:cNvPr id="10255" name="TextBox 19"/>
          <p:cNvSpPr txBox="1">
            <a:spLocks noChangeArrowheads="1"/>
          </p:cNvSpPr>
          <p:nvPr/>
        </p:nvSpPr>
        <p:spPr bwMode="auto">
          <a:xfrm>
            <a:off x="2143125" y="2000250"/>
            <a:ext cx="5500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А  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              K      O          B        C   N   M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Устный счёт</a:t>
            </a:r>
          </a:p>
        </p:txBody>
      </p:sp>
      <p:sp>
        <p:nvSpPr>
          <p:cNvPr id="1025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686800" cy="4857750"/>
          </a:xfrm>
        </p:spPr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pPr>
              <a:buFontTx/>
              <a:buNone/>
            </a:pPr>
            <a:r>
              <a:rPr lang="ru-RU"/>
              <a:t>Найдите координаты точек, изображённых на рисунке.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Домашние задание </a:t>
            </a:r>
            <a:endParaRPr lang="ru-RU" sz="4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>
              <a:buFontTx/>
              <a:buNone/>
            </a:pPr>
            <a:r>
              <a:rPr lang="ru-RU" b="1" u="sng" dirty="0"/>
              <a:t>Даны числа -12 и 3. Назовите:</a:t>
            </a:r>
            <a:r>
              <a:rPr lang="ru-RU" b="1" dirty="0"/>
              <a:t> </a:t>
            </a:r>
          </a:p>
          <a:p>
            <a:pPr marL="609600" indent="-609600">
              <a:buFontTx/>
              <a:buNone/>
            </a:pPr>
            <a:r>
              <a:rPr lang="ru-RU" dirty="0"/>
              <a:t>а)Два целых числа, расположенных между ними</a:t>
            </a:r>
          </a:p>
          <a:p>
            <a:pPr marL="609600" indent="-609600">
              <a:buFontTx/>
              <a:buNone/>
            </a:pPr>
            <a:r>
              <a:rPr lang="ru-RU" dirty="0"/>
              <a:t>б)Два числа, которые расположены на координатной прямой левее числа -12</a:t>
            </a:r>
          </a:p>
          <a:p>
            <a:pPr marL="609600" indent="-609600">
              <a:buFontTx/>
              <a:buNone/>
            </a:pPr>
            <a:r>
              <a:rPr lang="ru-RU" dirty="0"/>
              <a:t>в)Два числа, которые расположены на координатной прямой правее числа 3.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Отрицательные числа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/>
          <a:lstStyle/>
          <a:p>
            <a:r>
              <a:rPr lang="ru-RU" b="1" dirty="0"/>
              <a:t>На уроках математики до сих пор мы рассматривали натуральные и дробные числа. Однако в жизни вы  уже </a:t>
            </a:r>
            <a:r>
              <a:rPr lang="ru-RU" b="1" dirty="0" smtClean="0"/>
              <a:t>наверняка </a:t>
            </a:r>
            <a:r>
              <a:rPr lang="ru-RU" b="1" dirty="0"/>
              <a:t>встречались и с другими числами - </a:t>
            </a:r>
            <a:r>
              <a:rPr lang="ru-RU" b="1" i="1" dirty="0">
                <a:solidFill>
                  <a:srgbClr val="C00000"/>
                </a:solidFill>
              </a:rPr>
              <a:t>отрицательными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"/>
          <a:stretch/>
        </p:blipFill>
        <p:spPr bwMode="auto">
          <a:xfrm>
            <a:off x="467544" y="3933056"/>
            <a:ext cx="4608512" cy="28083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436096" y="3717032"/>
            <a:ext cx="3384376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Из рисунка мы видим, что температура воздуха может быть выше или ниже нуля, т.е. со знаком плюс или знаком минус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747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556792"/>
            <a:ext cx="8280920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/>
              <a:t>Числа со знаком "+" перед ними называют положительными.</a:t>
            </a:r>
            <a:br>
              <a:rPr lang="ru-RU" sz="2000" b="1" dirty="0"/>
            </a:br>
            <a:r>
              <a:rPr lang="ru-RU" sz="2000" b="1" dirty="0"/>
              <a:t>Числа со знаком "-" перед ними называют отрицательными.</a:t>
            </a:r>
            <a:br>
              <a:rPr lang="ru-RU" sz="2000" b="1" dirty="0"/>
            </a:br>
            <a:r>
              <a:rPr lang="ru-RU" sz="2000" b="1" dirty="0"/>
              <a:t>Число 0 не является ни положительным, ни отрицательным. </a:t>
            </a:r>
            <a:endParaRPr lang="ru-RU" sz="20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Отрицательные числа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046" y="2967335"/>
            <a:ext cx="8256417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Для краткости записи обычно не пишут знак "+" перед положительными числами и </a:t>
            </a:r>
            <a:r>
              <a:rPr lang="ru-RU" sz="2400" b="1" dirty="0" smtClean="0">
                <a:solidFill>
                  <a:srgbClr val="C00000"/>
                </a:solidFill>
              </a:rPr>
              <a:t>вместо </a:t>
            </a:r>
            <a:r>
              <a:rPr lang="ru-RU" sz="2400" b="1" dirty="0">
                <a:solidFill>
                  <a:srgbClr val="C00000"/>
                </a:solidFill>
              </a:rPr>
              <a:t>+7 пишут 7</a:t>
            </a:r>
            <a:endParaRPr lang="ru-RU" sz="2400" dirty="0">
              <a:solidFill>
                <a:srgbClr val="C00000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4221088"/>
            <a:ext cx="7848872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Математики в древнем Китае использовали для обозначения отрицательных чисел другой цвет, чем для положительных чисел. Однако в настоящее время обозначение отрицательных чисел с помощью знака "минус" принято во всем мире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1925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9388" y="1268413"/>
            <a:ext cx="371316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alibri" pitchFamily="34" charset="0"/>
              </a:rPr>
              <a:t>10; +50; 27; +35; 12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38663" y="1268413"/>
            <a:ext cx="4605337" cy="64611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Calibri" pitchFamily="34" charset="0"/>
              </a:rPr>
              <a:t>Положительные числа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3708400" y="1557338"/>
            <a:ext cx="787400" cy="31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2997200"/>
            <a:ext cx="3976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alibri" pitchFamily="34" charset="0"/>
              </a:rPr>
              <a:t>- 10; - 25; - 34; - 2; - 65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067175" y="3284538"/>
            <a:ext cx="56515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656138" y="2924175"/>
            <a:ext cx="4487862" cy="6477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Calibri" pitchFamily="34" charset="0"/>
              </a:rPr>
              <a:t>Отрицательные числа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187450" y="4508500"/>
            <a:ext cx="3937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alibri" pitchFamily="34" charset="0"/>
              </a:rPr>
              <a:t>0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1692275" y="4797425"/>
            <a:ext cx="654050" cy="47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73338" y="4221163"/>
            <a:ext cx="6570662" cy="12001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latin typeface="Calibri" pitchFamily="34" charset="0"/>
              </a:rPr>
              <a:t>Не является ни положительным,</a:t>
            </a:r>
          </a:p>
          <a:p>
            <a:pPr algn="ctr"/>
            <a:r>
              <a:rPr lang="ru-RU" sz="3600">
                <a:latin typeface="Calibri" pitchFamily="34" charset="0"/>
              </a:rPr>
              <a:t>ни отрицательным числом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/>
      <p:bldP spid="10" grpId="0" animBg="1"/>
      <p:bldP spid="12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636328"/>
            <a:ext cx="4752528" cy="440120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Отрицательные числа появились значительно позже натуральных чисел и обыкновенных дробей. Первые сведения об отрицательных числах встречаются у китайских математиков во II в. до н. э. Положительные числа тогда толковались как имущество, а отрицательные – как долг, недостача. Но ни египтяне, ни вавилоняне, ни древние греки отрицательных чисел не знали. Исключение составлял Диофант, который в III веке уже знал правило знаков и умел умножать отрицательные числа. </a:t>
            </a:r>
            <a:endParaRPr lang="ru-RU" sz="2000" dirty="0">
              <a:solidFill>
                <a:srgbClr val="C00000"/>
              </a:solidFill>
              <a:effectLst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Отрицательные числа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http://im4-tub-ru.yandex.net/i?id=359061261-54-72&amp;n=2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6" r="14240"/>
          <a:stretch/>
        </p:blipFill>
        <p:spPr bwMode="auto">
          <a:xfrm>
            <a:off x="5415812" y="1932482"/>
            <a:ext cx="3312369" cy="38088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53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Координатная прямая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12776"/>
            <a:ext cx="849694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>
                <a:solidFill>
                  <a:srgbClr val="C00000"/>
                </a:solidFill>
              </a:rPr>
              <a:t>Координатной прямой называют прямую, на которой заданы положительное направление, начало отсчета (точка О) и единичный отрезок.</a:t>
            </a:r>
          </a:p>
          <a:p>
            <a:pPr fontAlgn="base"/>
            <a:endParaRPr lang="ru-RU" dirty="0" smtClean="0"/>
          </a:p>
          <a:p>
            <a:pPr fontAlgn="base"/>
            <a:r>
              <a:rPr lang="ru-RU" sz="2400" b="1" dirty="0" smtClean="0">
                <a:solidFill>
                  <a:srgbClr val="002060"/>
                </a:solidFill>
              </a:rPr>
              <a:t>Каждой </a:t>
            </a:r>
            <a:r>
              <a:rPr lang="ru-RU" sz="2400" b="1" dirty="0">
                <a:solidFill>
                  <a:srgbClr val="002060"/>
                </a:solidFill>
              </a:rPr>
              <a:t>точке на координатной прямой соответствует некоторое число, которое называют координатой этой точки. Например, А(5). Читают: точка А с координатой пять.  В(-3). Читают: точка В с координатой минус три.</a:t>
            </a:r>
          </a:p>
          <a:p>
            <a:pPr fontAlgn="base"/>
            <a:endParaRPr lang="ru-RU" b="1" dirty="0"/>
          </a:p>
          <a:p>
            <a:pPr fontAlgn="base"/>
            <a:r>
              <a:rPr lang="ru-RU" sz="2400" b="1" dirty="0" smtClean="0"/>
              <a:t>Пример:        А</a:t>
            </a:r>
            <a:r>
              <a:rPr lang="ru-RU" sz="2400" b="1" dirty="0"/>
              <a:t>(-7), В(-3), С(2), D (5).</a:t>
            </a:r>
            <a:endParaRPr lang="ru-RU" sz="2400" dirty="0"/>
          </a:p>
        </p:txBody>
      </p:sp>
      <p:pic>
        <p:nvPicPr>
          <p:cNvPr id="11266" name="Picture 2" descr="http://www.mathematics-repetition.com/wp-content/uploads/2012/06/koord-p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229200"/>
            <a:ext cx="7285021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22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2089150"/>
          </a:xfrm>
          <a:solidFill>
            <a:srgbClr val="FFC000"/>
          </a:solidFill>
        </p:spPr>
        <p:txBody>
          <a:bodyPr rtlCol="0">
            <a:normAutofit fontScale="90000"/>
          </a:bodyPr>
          <a:lstStyle/>
          <a:p>
            <a:pPr algn="just" eaLnBrk="1" fontAlgn="auto" hangingPunct="1">
              <a:lnSpc>
                <a:spcPts val="4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Координатная прямая </a:t>
            </a:r>
            <a:r>
              <a:rPr lang="ru-RU" b="1" dirty="0" smtClean="0"/>
              <a:t>– </a:t>
            </a:r>
            <a:r>
              <a:rPr lang="ru-RU" dirty="0" smtClean="0"/>
              <a:t>это прямая с указанными на ней началом отсчета, направлением отсчета и единичным отрезком</a:t>
            </a:r>
            <a:endParaRPr lang="ru-RU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684213" y="4076700"/>
            <a:ext cx="7991475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88350" y="3573463"/>
            <a:ext cx="2873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Х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11638" y="407670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Calibri" pitchFamily="34" charset="0"/>
              </a:rPr>
              <a:t>0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8171657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7739857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7308057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6876257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6444457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6012657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5579269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147469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4715669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211637" y="4005263"/>
            <a:ext cx="2889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3852069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3420269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2986882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2555082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2123282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691482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1259682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042988" y="4581525"/>
            <a:ext cx="7075487" cy="206216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ru-RU" sz="3200">
                <a:latin typeface="Calibri" pitchFamily="34" charset="0"/>
              </a:rPr>
              <a:t>Числа, расположенные справа от нуля, </a:t>
            </a:r>
          </a:p>
          <a:p>
            <a:pPr algn="just"/>
            <a:r>
              <a:rPr lang="ru-RU" sz="3200">
                <a:latin typeface="Calibri" pitchFamily="34" charset="0"/>
              </a:rPr>
              <a:t>являются </a:t>
            </a:r>
            <a:r>
              <a:rPr lang="ru-RU" sz="3200" b="1">
                <a:solidFill>
                  <a:srgbClr val="FF0000"/>
                </a:solidFill>
                <a:latin typeface="Calibri" pitchFamily="34" charset="0"/>
              </a:rPr>
              <a:t>положительными</a:t>
            </a:r>
            <a:r>
              <a:rPr lang="ru-RU" sz="3200">
                <a:latin typeface="Calibri" pitchFamily="34" charset="0"/>
              </a:rPr>
              <a:t>; </a:t>
            </a:r>
          </a:p>
          <a:p>
            <a:pPr algn="just"/>
            <a:r>
              <a:rPr lang="ru-RU" sz="3200">
                <a:latin typeface="Calibri" pitchFamily="34" charset="0"/>
              </a:rPr>
              <a:t>числа , расположенные слева от нуля </a:t>
            </a:r>
          </a:p>
          <a:p>
            <a:pPr algn="just"/>
            <a:r>
              <a:rPr lang="ru-RU" sz="3200">
                <a:latin typeface="Calibri" pitchFamily="34" charset="0"/>
              </a:rPr>
              <a:t>являются </a:t>
            </a:r>
            <a:r>
              <a:rPr lang="ru-RU" sz="3200" b="1">
                <a:solidFill>
                  <a:srgbClr val="FF0000"/>
                </a:solidFill>
                <a:latin typeface="Calibri" pitchFamily="34" charset="0"/>
              </a:rPr>
              <a:t>отрицательными.</a:t>
            </a:r>
          </a:p>
        </p:txBody>
      </p:sp>
      <p:sp>
        <p:nvSpPr>
          <p:cNvPr id="26" name="Дуга 25"/>
          <p:cNvSpPr/>
          <p:nvPr/>
        </p:nvSpPr>
        <p:spPr>
          <a:xfrm flipH="1">
            <a:off x="4427538" y="3500438"/>
            <a:ext cx="7848600" cy="865187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Дуга 26"/>
          <p:cNvSpPr/>
          <p:nvPr/>
        </p:nvSpPr>
        <p:spPr>
          <a:xfrm>
            <a:off x="-2773363" y="3573463"/>
            <a:ext cx="7058026" cy="79216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292725" y="3644900"/>
            <a:ext cx="2397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Положительные числа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116013" y="3644900"/>
            <a:ext cx="2338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Отрицательные числа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25" grpId="0" animBg="1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Ответь на вопросы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152047"/>
            <a:ext cx="784887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Назовите два целых соседних с числом -32 числа.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432" y="3429000"/>
            <a:ext cx="78180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Назовите число, находящиеся между -1 и 1</a:t>
            </a:r>
            <a:endParaRPr lang="ru-RU" sz="2400" dirty="0"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1780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Устный счёт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800" b="1"/>
              <a:t>1. Выберите из данных чисел </a:t>
            </a:r>
          </a:p>
          <a:p>
            <a:pPr>
              <a:buFontTx/>
              <a:buNone/>
            </a:pPr>
            <a:r>
              <a:rPr lang="ru-RU" sz="2800"/>
              <a:t>   а) положительные числа; </a:t>
            </a:r>
          </a:p>
          <a:p>
            <a:pPr>
              <a:buFontTx/>
              <a:buNone/>
            </a:pPr>
            <a:r>
              <a:rPr lang="ru-RU" sz="2800"/>
              <a:t>   б) отрицательные числа.</a:t>
            </a:r>
          </a:p>
          <a:p>
            <a:pPr>
              <a:buFontTx/>
              <a:buNone/>
            </a:pPr>
            <a:endParaRPr lang="ru-RU" sz="2800"/>
          </a:p>
          <a:p>
            <a:pPr>
              <a:buFontTx/>
              <a:buNone/>
            </a:pPr>
            <a:r>
              <a:rPr lang="ru-RU" sz="3600" b="1"/>
              <a:t>13; -5; -56; 0; 56; 101; -2,1; -0,01;</a:t>
            </a:r>
          </a:p>
          <a:p>
            <a:pPr>
              <a:buFontTx/>
              <a:buNone/>
            </a:pPr>
            <a:r>
              <a:rPr lang="ru-RU" sz="3600" b="1"/>
              <a:t>-12; 4; 3,7</a:t>
            </a:r>
          </a:p>
          <a:p>
            <a:pPr>
              <a:buFontTx/>
              <a:buNone/>
            </a:pPr>
            <a:r>
              <a:rPr lang="ru-RU" sz="3600" b="1">
                <a:solidFill>
                  <a:schemeClr val="accent2"/>
                </a:solidFill>
              </a:rPr>
              <a:t>Каким числом является число 0?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407</Words>
  <Application>Microsoft Office PowerPoint</Application>
  <PresentationFormat>Экран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 «Положительные  и  отрицательные числа»</vt:lpstr>
      <vt:lpstr>Отрицательные числа</vt:lpstr>
      <vt:lpstr>Отрицательные числа</vt:lpstr>
      <vt:lpstr>Презентация PowerPoint</vt:lpstr>
      <vt:lpstr>Отрицательные числа</vt:lpstr>
      <vt:lpstr>Координатная прямая</vt:lpstr>
      <vt:lpstr>Координатная прямая – это прямая с указанными на ней началом отсчета, направлением отсчета и единичным отрезком</vt:lpstr>
      <vt:lpstr>Ответь на вопросы</vt:lpstr>
      <vt:lpstr>Устный счёт</vt:lpstr>
      <vt:lpstr>Устный счёт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теме  «Положительные и отрицательные числа»</dc:title>
  <dc:creator>User</dc:creator>
  <cp:lastModifiedBy>Тимур</cp:lastModifiedBy>
  <cp:revision>18</cp:revision>
  <dcterms:created xsi:type="dcterms:W3CDTF">2013-05-14T08:38:23Z</dcterms:created>
  <dcterms:modified xsi:type="dcterms:W3CDTF">2020-05-14T11:41:43Z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282539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