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kpXNqpOIG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708920"/>
            <a:ext cx="8229600" cy="1828800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</a:rPr>
              <a:t>1. Нормы </a:t>
            </a:r>
            <a:r>
              <a:rPr lang="ru-RU" sz="3200" dirty="0">
                <a:effectLst/>
              </a:rPr>
              <a:t>этического общения и коллективного взаимодействия в игровой и соревновательной </a:t>
            </a:r>
            <a:r>
              <a:rPr lang="ru-RU" sz="3200" dirty="0" smtClean="0">
                <a:effectLst/>
              </a:rPr>
              <a:t>деятельности.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2. </a:t>
            </a:r>
            <a:r>
              <a:rPr lang="ru-RU" sz="3200" dirty="0">
                <a:effectLst/>
              </a:rPr>
              <a:t>Технико-тактические действия и приемы игры в футбол и  мини-футбол. Игра в  футбол. Оценка эффективности занятий.</a:t>
            </a:r>
            <a:r>
              <a:rPr lang="ru-RU" sz="3200" dirty="0">
                <a:effectLst/>
              </a:rPr>
              <a:t>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32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в футбол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Перейдите по ссылке, просмотрите </a:t>
            </a:r>
            <a:r>
              <a:rPr lang="ru-RU" dirty="0" err="1" smtClean="0"/>
              <a:t>видеоурок</a:t>
            </a:r>
            <a:endParaRPr lang="ru-RU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www.youtube.com/watch?v=wkpXNqpOIGM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2594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Комплекс 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9520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23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Баскетбол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06" y="1600200"/>
            <a:ext cx="7062787" cy="4708525"/>
          </a:xfrm>
        </p:spPr>
      </p:pic>
    </p:spTree>
    <p:extLst>
      <p:ext uri="{BB962C8B-B14F-4D97-AF65-F5344CB8AC3E}">
        <p14:creationId xmlns:p14="http://schemas.microsoft.com/office/powerpoint/2010/main" val="77315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Правила  поведения  игры  в  баскетбол</a:t>
            </a:r>
          </a:p>
          <a:p>
            <a:endParaRPr lang="ru-RU" dirty="0"/>
          </a:p>
          <a:p>
            <a:r>
              <a:rPr lang="ru-RU" dirty="0"/>
              <a:t>Определение</a:t>
            </a:r>
          </a:p>
          <a:p>
            <a:endParaRPr lang="ru-RU" dirty="0"/>
          </a:p>
          <a:p>
            <a:r>
              <a:rPr lang="ru-RU" dirty="0"/>
              <a:t>Проведение игры на должном уровне требует полного и лояльного сотрудничества членов обеих команд (Игроков, Запасных, Тренеров, Помощников тренеров и Сопровождающих команды) с Судьями, Судьями за столиком и Комиссаром.</a:t>
            </a:r>
          </a:p>
          <a:p>
            <a:endParaRPr lang="ru-RU" dirty="0"/>
          </a:p>
          <a:p>
            <a:r>
              <a:rPr lang="ru-RU" dirty="0"/>
              <a:t>Обе команды имеют право сделать все от них зависящее для достижения победы, но это должно быть сделано в духе спортивного соперничества и честной игры.</a:t>
            </a:r>
          </a:p>
          <a:p>
            <a:endParaRPr lang="ru-RU" dirty="0"/>
          </a:p>
          <a:p>
            <a:r>
              <a:rPr lang="ru-RU" dirty="0"/>
              <a:t>Любое преднамеренное или неоднократное игнорирование этого сотрудничества, или духа данных Правил должно рассматриваться, как технический фол и наказываться соответствующим образом.</a:t>
            </a:r>
          </a:p>
          <a:p>
            <a:endParaRPr lang="ru-RU" dirty="0"/>
          </a:p>
          <a:p>
            <a:r>
              <a:rPr lang="ru-RU" dirty="0"/>
              <a:t>Судьи могут предотвратить технические фолы, предупреждая членов команды или даже пропуская небольшие технические нарушения административного характера, которые очевидно не умышленны и не оказывают непосредственное влияние на игру, если только подобное нарушение не повторяется после предупреждения.</a:t>
            </a:r>
          </a:p>
          <a:p>
            <a:endParaRPr lang="ru-RU" dirty="0"/>
          </a:p>
          <a:p>
            <a:r>
              <a:rPr lang="ru-RU" dirty="0"/>
              <a:t>Если техническое нарушение обнаружено после того, как мяч стал живым, игра должна быть остановлена и назначен технический фол. Наказание выполняется, как если бы технический фол произошел в момент, когда он был назначен. Все что произошло между техническим нарушением и остановкой игры остается в силе.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/>
              <a:t>Правило</a:t>
            </a:r>
          </a:p>
          <a:p>
            <a:r>
              <a:rPr lang="ru-RU" sz="1200" dirty="0"/>
              <a:t>Акты насилия могут совершаться в течение игры в противовес спортивной честной игре. Эти акты должны быть немедленно прекращены Судьями, а в случае необходимости силами общественного порядка.</a:t>
            </a:r>
          </a:p>
          <a:p>
            <a:endParaRPr lang="ru-RU" sz="1200" dirty="0"/>
          </a:p>
          <a:p>
            <a:r>
              <a:rPr lang="ru-RU" sz="1200" dirty="0"/>
              <a:t>Всякий раз, когда происходят акты насилия между Игроками, Запасными, Тренерами и лицами, Сопровождающими команду, Судьи должны принять необходимые меры, чтобы прекратить их.</a:t>
            </a:r>
          </a:p>
          <a:p>
            <a:endParaRPr lang="ru-RU" sz="1200" dirty="0"/>
          </a:p>
          <a:p>
            <a:r>
              <a:rPr lang="ru-RU" sz="1200" dirty="0"/>
              <a:t>Любые вышеназванные лица, виновные в очевидных актах агрессии против соперников или Судей, должны быть немедленно дисквалифицированы. Судьи должны сообщить об инциденте в организацию, ответственную за проведение соревнований.</a:t>
            </a:r>
          </a:p>
          <a:p>
            <a:endParaRPr lang="ru-RU" sz="1200" dirty="0"/>
          </a:p>
          <a:p>
            <a:r>
              <a:rPr lang="ru-RU" sz="1200" dirty="0"/>
              <a:t>Служащие сил общественного порядка могут выйти на площадку только по просьбе Судей. Однако, если зрители выйдут на площадку с явным намерением совершить акт насилия, служащие сил общественного порядка должны немедленно вмешаться, чтобы защитить команды и Судей.</a:t>
            </a:r>
          </a:p>
          <a:p>
            <a:endParaRPr lang="ru-RU" sz="1200" dirty="0"/>
          </a:p>
          <a:p>
            <a:r>
              <a:rPr lang="ru-RU" sz="1200" dirty="0"/>
              <a:t>Все другие места, включая входы, выходы, коридоры, раздевалки и т.д. находятся в ведении организаторов и сил, ответственных за поддержание общественного порядка.</a:t>
            </a:r>
          </a:p>
          <a:p>
            <a:endParaRPr lang="ru-RU" sz="1200" dirty="0"/>
          </a:p>
          <a:p>
            <a:r>
              <a:rPr lang="ru-RU" sz="1200" dirty="0"/>
              <a:t>Физические действия Игроков, Запасных, Тренеров, Помощников тренеров лиц, Сопровождающих команду, которые могут привести к порче игрового оборудования, не должны разрешаться Судьями.</a:t>
            </a:r>
          </a:p>
          <a:p>
            <a:r>
              <a:rPr lang="ru-RU" sz="1200" dirty="0"/>
              <a:t>Как только Судьи заметят подобные действия, они немедленно должны предупредить Тренера соответствующей команды.</a:t>
            </a:r>
          </a:p>
          <a:p>
            <a:r>
              <a:rPr lang="ru-RU" sz="1200" dirty="0"/>
              <a:t>При повторении подобных действий провинившемуся должен быть немедленно назначен технический фол. Если его фамилия не занесена в Протокол, технический фол записывается Тренеру и обозначается, как "В". Решения Судей являются окончательными и не могут быть игнорированы или оспорены.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520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Волейбол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564" y="1844824"/>
            <a:ext cx="6838844" cy="4556380"/>
          </a:xfrm>
        </p:spPr>
      </p:pic>
    </p:spTree>
    <p:extLst>
      <p:ext uri="{BB962C8B-B14F-4D97-AF65-F5344CB8AC3E}">
        <p14:creationId xmlns:p14="http://schemas.microsoft.com/office/powerpoint/2010/main" val="274632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Требования к поведению игра волейбол.</a:t>
            </a:r>
          </a:p>
          <a:p>
            <a:r>
              <a:rPr lang="ru-RU" dirty="0"/>
              <a:t>1. Спортивное поведение</a:t>
            </a:r>
          </a:p>
          <a:p>
            <a:r>
              <a:rPr lang="ru-RU" dirty="0"/>
              <a:t>Участники должны знать Официальные Правила волейбола и соблюдать их.</a:t>
            </a:r>
          </a:p>
          <a:p>
            <a:r>
              <a:rPr lang="ru-RU" dirty="0"/>
              <a:t>Участники должны по-спортивному принимать решения судей, без их обсуждения. </a:t>
            </a:r>
            <a:br>
              <a:rPr lang="ru-RU" dirty="0"/>
            </a:br>
            <a:r>
              <a:rPr lang="ru-RU" dirty="0"/>
              <a:t>В случае сомнения, пояснения могут быть запрошены только через игрового капитана.</a:t>
            </a:r>
          </a:p>
          <a:p>
            <a:r>
              <a:rPr lang="ru-RU" dirty="0"/>
              <a:t>Участники должны воздерживаться от действий или поз, имеющих целью повлиять на решения судей или скрыть ошибки, совершенные их командой.</a:t>
            </a:r>
          </a:p>
          <a:p>
            <a:r>
              <a:rPr lang="ru-RU" dirty="0"/>
              <a:t>2 .Честная игра</a:t>
            </a:r>
          </a:p>
          <a:p>
            <a:r>
              <a:rPr lang="ru-RU" dirty="0"/>
              <a:t>Участники должны вести себя уважительно и вежливо в духе честной игры, не только по отношению к судьям, но также по отношению к другим официальным лицам, соперникам, партнерам и зрителям.</a:t>
            </a:r>
          </a:p>
          <a:p>
            <a:r>
              <a:rPr lang="ru-RU" dirty="0"/>
              <a:t>Общение между членами команды в течение матча разрешено.</a:t>
            </a:r>
          </a:p>
          <a:p>
            <a:r>
              <a:rPr lang="ru-RU" dirty="0"/>
              <a:t>3. Незначительное неправильное поведение</a:t>
            </a:r>
          </a:p>
          <a:p>
            <a:r>
              <a:rPr lang="ru-RU" dirty="0"/>
              <a:t>Проступки незначительного неправильного поведения не являются предметом для наказания (санкций). Обязанность первого судьи — предупредить команду о возможном применении санкций, используя устное (или жестом руки) предупреждение для команды через игрового капитана. </a:t>
            </a:r>
            <a:br>
              <a:rPr lang="ru-RU" dirty="0"/>
            </a:br>
            <a:r>
              <a:rPr lang="ru-RU" dirty="0"/>
              <a:t>Это предупреждение не является наказанием и не имеет немедленных последствий. Оно не записывается в протокол.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9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4. Неправильное поведение, приводящее к санкциям</a:t>
            </a:r>
          </a:p>
          <a:p>
            <a:r>
              <a:rPr lang="ru-RU" dirty="0"/>
              <a:t>Неправильное поведение члена команды по отношению к официальным лицам, соперникам, партнерам или зрителям подразделяется на 3 категории, в соответствии со степенью проступка.</a:t>
            </a:r>
          </a:p>
          <a:p>
            <a:r>
              <a:rPr lang="ru-RU" dirty="0"/>
              <a:t>Грубое поведение: действия вопреки хорошему тону или нормам морали, выражение презрения;</a:t>
            </a:r>
          </a:p>
          <a:p>
            <a:r>
              <a:rPr lang="ru-RU" dirty="0"/>
              <a:t>Оскорбительное поведение: клеветнические или оскорбительные слова или жесты;</a:t>
            </a:r>
          </a:p>
          <a:p>
            <a:r>
              <a:rPr lang="ru-RU" dirty="0"/>
              <a:t>Агрессия (нападение): физическое нападение или намеренные агрессивные действия.</a:t>
            </a:r>
          </a:p>
          <a:p>
            <a:r>
              <a:rPr lang="ru-RU" dirty="0"/>
              <a:t>5. Шкала санкций</a:t>
            </a:r>
          </a:p>
          <a:p>
            <a:r>
              <a:rPr lang="ru-RU" dirty="0"/>
              <a:t>В соответствии с решением первого судьи и в зависимости от тяжести проступка, применяются и записываются в протокол следующие санкции:</a:t>
            </a:r>
          </a:p>
          <a:p>
            <a:r>
              <a:rPr lang="ru-RU" dirty="0"/>
              <a:t>5.1 Замечание </a:t>
            </a:r>
            <a:br>
              <a:rPr lang="ru-RU" dirty="0"/>
            </a:br>
            <a:r>
              <a:rPr lang="ru-RU" dirty="0"/>
              <a:t>Первое грубое поведение в матче любым членом команды наказывается проигрышем розыгрыша.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7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350" dirty="0"/>
              <a:t>5.2 Удаление</a:t>
            </a:r>
          </a:p>
          <a:p>
            <a:r>
              <a:rPr lang="ru-RU" sz="1350" dirty="0"/>
              <a:t>Член команды, на которого наложена санкция — удаление, не может играть до конца партии и должен остаться сидеть на месте для наказанных позади скамейки команды без других последствий.</a:t>
            </a:r>
          </a:p>
          <a:p>
            <a:r>
              <a:rPr lang="ru-RU" sz="1350" dirty="0"/>
              <a:t>Удаленный тренер теряет право вмешиваться в игру до конца партии и должен остаться сидеть на месте для наказанных позади скамейки команды. </a:t>
            </a:r>
            <a:br>
              <a:rPr lang="ru-RU" sz="1350" dirty="0"/>
            </a:br>
            <a:r>
              <a:rPr lang="ru-RU" sz="1350" dirty="0"/>
              <a:t>Первое оскорбительное поведение члена команды наказывается удалением без других последствий. </a:t>
            </a:r>
            <a:br>
              <a:rPr lang="ru-RU" sz="1350" dirty="0"/>
            </a:br>
            <a:r>
              <a:rPr lang="ru-RU" sz="1350" dirty="0"/>
              <a:t>Второе грубое поведение в этом же матче тем же членом команды наказывается удалением без других последствий.</a:t>
            </a:r>
          </a:p>
          <a:p>
            <a:r>
              <a:rPr lang="ru-RU" sz="1350" dirty="0"/>
              <a:t>5.3 Дисквалификация </a:t>
            </a:r>
            <a:br>
              <a:rPr lang="ru-RU" sz="1350" dirty="0"/>
            </a:br>
            <a:r>
              <a:rPr lang="ru-RU" sz="1350" dirty="0"/>
              <a:t>Член команды, на которого наложена санкция — дисквалификация, должен покинуть Контрольную Зону Соревнований до конца матча без других последствий. </a:t>
            </a:r>
            <a:br>
              <a:rPr lang="ru-RU" sz="1350" dirty="0"/>
            </a:br>
            <a:r>
              <a:rPr lang="ru-RU" sz="1350" dirty="0"/>
              <a:t>Первое агрессивное поведение (нападение) наказывается дисквалификацией без других последствий. </a:t>
            </a:r>
            <a:br>
              <a:rPr lang="ru-RU" sz="1350" dirty="0"/>
            </a:br>
            <a:r>
              <a:rPr lang="ru-RU" sz="1350" dirty="0"/>
              <a:t>Второе оскорбительное поведение в этом же матче тем же членом команды наказывается дисквалификацией без других последствий. </a:t>
            </a:r>
            <a:br>
              <a:rPr lang="ru-RU" sz="1350" dirty="0"/>
            </a:br>
            <a:r>
              <a:rPr lang="ru-RU" sz="1350" dirty="0"/>
              <a:t>Третье грубое поведение в этом же матче тем же членом команды наказывается дисквалификацией без других последствий.</a:t>
            </a:r>
          </a:p>
          <a:p>
            <a:r>
              <a:rPr lang="ru-RU" sz="1350" dirty="0"/>
              <a:t>6. Применение санкций за неправильное поведение</a:t>
            </a:r>
          </a:p>
          <a:p>
            <a:r>
              <a:rPr lang="ru-RU" sz="1350" dirty="0"/>
              <a:t>Все санкции за неправильное поведение являются индивидуальными (персональными), остаются в силе на весь матч и записываются в протокол.</a:t>
            </a:r>
          </a:p>
          <a:p>
            <a:r>
              <a:rPr lang="ru-RU" sz="1350" dirty="0"/>
              <a:t>Повторение неправильного поведения одним и тем же членом команды в этом же матче наказывается в возрастающем порядке (прогрессивно).</a:t>
            </a:r>
          </a:p>
          <a:p>
            <a:r>
              <a:rPr lang="ru-RU" sz="1350" dirty="0"/>
              <a:t>Удаление или дисквалификация, обусловленные оскорбительным поведением или агрессивными действиями (нападением), не требуют предварительных санкций.</a:t>
            </a:r>
          </a:p>
          <a:p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415195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7. Карточки для санкций</a:t>
            </a:r>
            <a:br>
              <a:rPr lang="ru-RU" dirty="0"/>
            </a:br>
            <a:r>
              <a:rPr lang="ru-RU" dirty="0"/>
              <a:t>Предупреждение: устно или жестом руки, без карточки </a:t>
            </a:r>
            <a:br>
              <a:rPr lang="ru-RU" dirty="0"/>
            </a:br>
            <a:r>
              <a:rPr lang="ru-RU" dirty="0"/>
              <a:t>Замечание: желтая карточка </a:t>
            </a:r>
            <a:br>
              <a:rPr lang="ru-RU" dirty="0"/>
            </a:br>
            <a:r>
              <a:rPr lang="ru-RU" dirty="0"/>
              <a:t>Удаление: красная карточка </a:t>
            </a:r>
            <a:br>
              <a:rPr lang="ru-RU" dirty="0"/>
            </a:br>
            <a:r>
              <a:rPr lang="ru-RU" dirty="0"/>
              <a:t>Дисквалификация: желтая и красная карточки (вместе)</a:t>
            </a:r>
          </a:p>
        </p:txBody>
      </p:sp>
    </p:spTree>
    <p:extLst>
      <p:ext uri="{BB962C8B-B14F-4D97-AF65-F5344CB8AC3E}">
        <p14:creationId xmlns:p14="http://schemas.microsoft.com/office/powerpoint/2010/main" val="226983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</TotalTime>
  <Words>649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1. Нормы этического общения и коллективного взаимодействия в игровой и соревновательной деятельности. 2. Технико-тактические действия и приемы игры в футбол и  мини-футбол. Игра в  футбол. Оценка эффективности занятий. </vt:lpstr>
      <vt:lpstr>Баскетбол</vt:lpstr>
      <vt:lpstr>Презентация PowerPoint</vt:lpstr>
      <vt:lpstr>Презентация PowerPoint</vt:lpstr>
      <vt:lpstr>Волейбол</vt:lpstr>
      <vt:lpstr>Презентация PowerPoint</vt:lpstr>
      <vt:lpstr>Презентация PowerPoint</vt:lpstr>
      <vt:lpstr>Презентация PowerPoint</vt:lpstr>
      <vt:lpstr>Презентация PowerPoint</vt:lpstr>
      <vt:lpstr>Игра в футбол</vt:lpstr>
      <vt:lpstr>Домашнее задание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этического поведения</dc:title>
  <dc:creator>DELSI</dc:creator>
  <cp:lastModifiedBy>АЙДАР</cp:lastModifiedBy>
  <cp:revision>2</cp:revision>
  <dcterms:created xsi:type="dcterms:W3CDTF">2016-05-16T18:22:32Z</dcterms:created>
  <dcterms:modified xsi:type="dcterms:W3CDTF">2020-05-12T20:05:19Z</dcterms:modified>
</cp:coreProperties>
</file>