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85" r:id="rId3"/>
    <p:sldId id="367" r:id="rId4"/>
    <p:sldId id="382" r:id="rId5"/>
    <p:sldId id="339" r:id="rId6"/>
    <p:sldId id="362" r:id="rId7"/>
    <p:sldId id="383" r:id="rId8"/>
    <p:sldId id="384" r:id="rId9"/>
    <p:sldId id="395" r:id="rId10"/>
    <p:sldId id="394" r:id="rId11"/>
    <p:sldId id="274" r:id="rId12"/>
    <p:sldId id="396" r:id="rId13"/>
    <p:sldId id="397" r:id="rId14"/>
    <p:sldId id="398" r:id="rId15"/>
    <p:sldId id="399" r:id="rId16"/>
    <p:sldId id="400" r:id="rId17"/>
    <p:sldId id="390" r:id="rId18"/>
    <p:sldId id="369" r:id="rId19"/>
    <p:sldId id="385" r:id="rId20"/>
    <p:sldId id="391" r:id="rId21"/>
    <p:sldId id="386" r:id="rId22"/>
    <p:sldId id="392" r:id="rId23"/>
    <p:sldId id="388" r:id="rId24"/>
    <p:sldId id="389" r:id="rId25"/>
    <p:sldId id="277" r:id="rId2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E41C7"/>
    <a:srgbClr val="EF9FD8"/>
    <a:srgbClr val="F8D4EE"/>
    <a:srgbClr val="A66BD3"/>
    <a:srgbClr val="F9A5E1"/>
    <a:srgbClr val="E052D9"/>
    <a:srgbClr val="D40E9B"/>
    <a:srgbClr val="BF0D8C"/>
    <a:srgbClr val="CAE8AA"/>
    <a:srgbClr val="D7F19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22" autoAdjust="0"/>
    <p:restoredTop sz="94660"/>
  </p:normalViewPr>
  <p:slideViewPr>
    <p:cSldViewPr>
      <p:cViewPr varScale="1">
        <p:scale>
          <a:sx n="77" d="100"/>
          <a:sy n="77" d="100"/>
        </p:scale>
        <p:origin x="-1176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601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030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44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50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154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605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50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E6760E-6B03-4883-B7F4-1E49ECB70B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3292304" y="1728492"/>
            <a:ext cx="2465471" cy="2497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prometei.my1.ru/katalog/772.png">
            <a:extLst>
              <a:ext uri="{FF2B5EF4-FFF2-40B4-BE49-F238E27FC236}">
                <a16:creationId xmlns:a16="http://schemas.microsoft.com/office/drawing/2014/main" xmlns="" id="{D2AEC55A-5503-4B33-B19D-24D7F01617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7486508" y="113064"/>
            <a:ext cx="1541855" cy="15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rometei.my1.ru/katalog/772.png">
            <a:extLst>
              <a:ext uri="{FF2B5EF4-FFF2-40B4-BE49-F238E27FC236}">
                <a16:creationId xmlns:a16="http://schemas.microsoft.com/office/drawing/2014/main" xmlns="" id="{7B0CB649-67C0-450D-A86B-0A8C29A7CE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67754" y="113064"/>
            <a:ext cx="1541855" cy="15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atic3.depositphotos.com/1001941/262/v/950/depositphotos_2629130-stock-illustration-background-with-white-purple-floral.jpg">
            <a:extLst>
              <a:ext uri="{FF2B5EF4-FFF2-40B4-BE49-F238E27FC236}">
                <a16:creationId xmlns:a16="http://schemas.microsoft.com/office/drawing/2014/main" xmlns="" id="{38124F7E-3BFA-4B00-8C34-ACAFB1D90B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647302" y="4302673"/>
            <a:ext cx="1168157" cy="15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static3.depositphotos.com/1001941/262/v/950/depositphotos_2629130-stock-illustration-background-with-white-purple-floral.jpg">
            <a:extLst>
              <a:ext uri="{FF2B5EF4-FFF2-40B4-BE49-F238E27FC236}">
                <a16:creationId xmlns:a16="http://schemas.microsoft.com/office/drawing/2014/main" xmlns="" id="{C3DC35F2-FDBC-4C99-B838-9115967E44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328541" y="4302673"/>
            <a:ext cx="1168157" cy="155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953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238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672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6142F-7CAE-4798-86AB-0C53A0E1044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348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9A5E1"/>
          </a:fgClr>
          <a:bgClr>
            <a:srgbClr val="F8D4E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6142F-7CAE-4798-86AB-0C53A0E1044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DB41D-D5A8-4BF9-908D-6AFEBD50D13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9" name="Picture 2" descr="http://k.foto.radikal.ru/0701/ad2d67637c35.jpg"/>
          <p:cNvPicPr>
            <a:picLocks noChangeAspect="1" noChangeArrowheads="1"/>
          </p:cNvPicPr>
          <p:nvPr userDrawn="1"/>
        </p:nvPicPr>
        <p:blipFill rotWithShape="1"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F9A5E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" t="1476" r="1343" b="1592"/>
          <a:stretch/>
        </p:blipFill>
        <p:spPr bwMode="auto">
          <a:xfrm>
            <a:off x="-36513" y="0"/>
            <a:ext cx="9217025" cy="573782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142140" y="5305772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rgbClr val="A66BD3"/>
                </a:solidFill>
                <a:latin typeface="Monotype Corsiva" pitchFamily="66" charset="0"/>
              </a:rPr>
              <a:t>Никифорова Н.В.</a:t>
            </a:r>
          </a:p>
        </p:txBody>
      </p:sp>
    </p:spTree>
    <p:extLst>
      <p:ext uri="{BB962C8B-B14F-4D97-AF65-F5344CB8AC3E}">
        <p14:creationId xmlns:p14="http://schemas.microsoft.com/office/powerpoint/2010/main" xmlns="" val="395304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кумент 5">
            <a:hlinkClick r:id="" action="ppaction://noaction" highlightClick="1"/>
          </p:cNvPr>
          <p:cNvSpPr/>
          <p:nvPr/>
        </p:nvSpPr>
        <p:spPr>
          <a:xfrm>
            <a:off x="735371" y="673770"/>
            <a:ext cx="360040" cy="490804"/>
          </a:xfrm>
          <a:prstGeom prst="actionButtonDocument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Comic Sans MS" pitchFamily="66" charset="0"/>
              </a:rPr>
              <a:t>и</a:t>
            </a:r>
          </a:p>
        </p:txBody>
      </p:sp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7653330" y="5236890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2" cstate="email"/>
          <a:srcRect l="17043" r="15966"/>
          <a:stretch/>
        </p:blipFill>
        <p:spPr bwMode="auto">
          <a:xfrm>
            <a:off x="1649853" y="2478590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441831">
            <a:off x="6085505" y="2607608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86" b="22498"/>
          <a:stretch/>
        </p:blipFill>
        <p:spPr bwMode="auto">
          <a:xfrm>
            <a:off x="1259632" y="190078"/>
            <a:ext cx="6956239" cy="95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ED053BE-2DF2-487D-8DBC-857CF33A3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002" y="873177"/>
            <a:ext cx="5273497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362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33687D-C982-4E42-9998-C5785866B90A}"/>
              </a:ext>
            </a:extLst>
          </p:cNvPr>
          <p:cNvSpPr/>
          <p:nvPr/>
        </p:nvSpPr>
        <p:spPr>
          <a:xfrm>
            <a:off x="1383011" y="456631"/>
            <a:ext cx="6789389" cy="46966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333" b="1" dirty="0">
                <a:solidFill>
                  <a:schemeClr val="bg1"/>
                </a:solidFill>
                <a:latin typeface="Comic Sans MS" panose="030F0702030302020204" pitchFamily="66" charset="0"/>
              </a:rPr>
              <a:t>Гроза</a:t>
            </a: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0109356-7FE4-40FB-B0D1-66F59F6E7130}"/>
              </a:ext>
            </a:extLst>
          </p:cNvPr>
          <p:cNvSpPr/>
          <p:nvPr/>
        </p:nvSpPr>
        <p:spPr>
          <a:xfrm>
            <a:off x="1383011" y="465097"/>
            <a:ext cx="6789389" cy="4696659"/>
          </a:xfrm>
          <a:prstGeom prst="rect">
            <a:avLst/>
          </a:prstGeom>
          <a:solidFill>
            <a:srgbClr val="F8D4EE"/>
          </a:solid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6D0DD6FA-9702-409C-9650-EFEEFBEB68B0}"/>
              </a:ext>
            </a:extLst>
          </p:cNvPr>
          <p:cNvSpPr/>
          <p:nvPr/>
        </p:nvSpPr>
        <p:spPr>
          <a:xfrm>
            <a:off x="268034" y="281469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9F0E915-1932-4958-9F67-0645B53F8707}"/>
              </a:ext>
            </a:extLst>
          </p:cNvPr>
          <p:cNvSpPr/>
          <p:nvPr/>
        </p:nvSpPr>
        <p:spPr>
          <a:xfrm>
            <a:off x="268034" y="1148723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2" name="Прямоугольник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2F2DE2F5-F2C9-41C1-BF11-0F2EA754DEF1}"/>
              </a:ext>
            </a:extLst>
          </p:cNvPr>
          <p:cNvSpPr/>
          <p:nvPr/>
        </p:nvSpPr>
        <p:spPr>
          <a:xfrm>
            <a:off x="268034" y="2015977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32BCB3A9-DF68-4C06-827A-FF77147AFE0E}"/>
              </a:ext>
            </a:extLst>
          </p:cNvPr>
          <p:cNvSpPr/>
          <p:nvPr/>
        </p:nvSpPr>
        <p:spPr>
          <a:xfrm>
            <a:off x="268034" y="2916319"/>
            <a:ext cx="668495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Прямоугольник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2EB5C4AE-E784-44CD-987B-B3CB674B4C25}"/>
              </a:ext>
            </a:extLst>
          </p:cNvPr>
          <p:cNvSpPr/>
          <p:nvPr/>
        </p:nvSpPr>
        <p:spPr>
          <a:xfrm>
            <a:off x="268034" y="3783573"/>
            <a:ext cx="65167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Прямоугольник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303F9403-4498-409D-A252-FEB67674C064}"/>
              </a:ext>
            </a:extLst>
          </p:cNvPr>
          <p:cNvSpPr/>
          <p:nvPr/>
        </p:nvSpPr>
        <p:spPr>
          <a:xfrm>
            <a:off x="268034" y="4609892"/>
            <a:ext cx="66401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7" name="Стрелка вправо с вырезом 8">
            <a:hlinkClick r:id="rId9" action="ppaction://hlinksldjump"/>
            <a:extLst>
              <a:ext uri="{FF2B5EF4-FFF2-40B4-BE49-F238E27FC236}">
                <a16:creationId xmlns:a16="http://schemas.microsoft.com/office/drawing/2014/main" xmlns="" id="{8A9C7CDE-DE69-4E3A-A0EC-5401F87A6B8C}"/>
              </a:ext>
            </a:extLst>
          </p:cNvPr>
          <p:cNvSpPr/>
          <p:nvPr/>
        </p:nvSpPr>
        <p:spPr>
          <a:xfrm>
            <a:off x="8388424" y="521275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1992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011" y="456631"/>
            <a:ext cx="6789389" cy="46966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333" b="1" dirty="0">
                <a:solidFill>
                  <a:schemeClr val="bg1"/>
                </a:solidFill>
                <a:latin typeface="Comic Sans MS" panose="030F0702030302020204" pitchFamily="66" charset="0"/>
              </a:rPr>
              <a:t>Гроза</a:t>
            </a: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3011" y="465097"/>
            <a:ext cx="6789389" cy="4696659"/>
          </a:xfrm>
          <a:prstGeom prst="rect">
            <a:avLst/>
          </a:prstGeom>
          <a:solidFill>
            <a:srgbClr val="F8D4EE"/>
          </a:solid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Нашумела, нагремела,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Всё промыла и ушла.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И сады, и огороды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Comic Sans MS" pitchFamily="66" charset="0"/>
              </a:rPr>
              <a:t>Всей округи полила.</a:t>
            </a:r>
          </a:p>
        </p:txBody>
      </p:sp>
      <p:sp>
        <p:nvSpPr>
          <p:cNvPr id="17" name="Прямоугольник 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28099CD1-E1FA-4248-B835-F7958E35B400}"/>
              </a:ext>
            </a:extLst>
          </p:cNvPr>
          <p:cNvSpPr/>
          <p:nvPr/>
        </p:nvSpPr>
        <p:spPr>
          <a:xfrm>
            <a:off x="268034" y="281469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8" name="Прямоугольник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3E5402C3-6094-4086-8CFF-13EBEB31E139}"/>
              </a:ext>
            </a:extLst>
          </p:cNvPr>
          <p:cNvSpPr/>
          <p:nvPr/>
        </p:nvSpPr>
        <p:spPr>
          <a:xfrm>
            <a:off x="268034" y="1148723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9" name="Прямоугольник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0C5E18F7-8B8F-4D22-82ED-5F1244767B46}"/>
              </a:ext>
            </a:extLst>
          </p:cNvPr>
          <p:cNvSpPr/>
          <p:nvPr/>
        </p:nvSpPr>
        <p:spPr>
          <a:xfrm>
            <a:off x="268034" y="2015977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0" name="Прямоугольник 19">
            <a:hlinkClick r:id="rId6" action="ppaction://hlinksldjump"/>
            <a:extLst>
              <a:ext uri="{FF2B5EF4-FFF2-40B4-BE49-F238E27FC236}">
                <a16:creationId xmlns:a16="http://schemas.microsoft.com/office/drawing/2014/main" xmlns="" id="{F8BF5D54-E5F8-40E2-9A90-BB2E5AD53B8F}"/>
              </a:ext>
            </a:extLst>
          </p:cNvPr>
          <p:cNvSpPr/>
          <p:nvPr/>
        </p:nvSpPr>
        <p:spPr>
          <a:xfrm>
            <a:off x="268034" y="2916319"/>
            <a:ext cx="668495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1" name="Прямоугольник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E7161E1C-FBC6-47E8-B3D9-8213EBACA34A}"/>
              </a:ext>
            </a:extLst>
          </p:cNvPr>
          <p:cNvSpPr/>
          <p:nvPr/>
        </p:nvSpPr>
        <p:spPr>
          <a:xfrm>
            <a:off x="268034" y="3783573"/>
            <a:ext cx="65167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Прямоугольник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69796233-08FF-42D4-B9D7-75441E7674C8}"/>
              </a:ext>
            </a:extLst>
          </p:cNvPr>
          <p:cNvSpPr/>
          <p:nvPr/>
        </p:nvSpPr>
        <p:spPr>
          <a:xfrm>
            <a:off x="268034" y="4609892"/>
            <a:ext cx="66401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4" name="Стрелка вправо с вырезом 8">
            <a:hlinkClick r:id="rId9" action="ppaction://hlinksldjump"/>
            <a:extLst>
              <a:ext uri="{FF2B5EF4-FFF2-40B4-BE49-F238E27FC236}">
                <a16:creationId xmlns:a16="http://schemas.microsoft.com/office/drawing/2014/main" xmlns="" id="{99F720AC-7DAF-4AD9-B551-A1F950CA5246}"/>
              </a:ext>
            </a:extLst>
          </p:cNvPr>
          <p:cNvSpPr/>
          <p:nvPr/>
        </p:nvSpPr>
        <p:spPr>
          <a:xfrm>
            <a:off x="8388424" y="521275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011" y="456631"/>
            <a:ext cx="6789389" cy="46966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333" b="1" dirty="0">
                <a:solidFill>
                  <a:schemeClr val="bg1"/>
                </a:solidFill>
                <a:latin typeface="Comic Sans MS" panose="030F0702030302020204" pitchFamily="66" charset="0"/>
              </a:rPr>
              <a:t>Молния</a:t>
            </a: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3011" y="465097"/>
            <a:ext cx="6789389" cy="4696659"/>
          </a:xfrm>
          <a:prstGeom prst="rect">
            <a:avLst/>
          </a:prstGeom>
          <a:solidFill>
            <a:srgbClr val="F8D4EE"/>
          </a:solid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Раскалённая стрела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Дуб свалила у села.</a:t>
            </a:r>
          </a:p>
        </p:txBody>
      </p:sp>
      <p:sp>
        <p:nvSpPr>
          <p:cNvPr id="10" name="Прямоугольник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8C4DE740-B221-4614-916B-D574749F537D}"/>
              </a:ext>
            </a:extLst>
          </p:cNvPr>
          <p:cNvSpPr/>
          <p:nvPr/>
        </p:nvSpPr>
        <p:spPr>
          <a:xfrm>
            <a:off x="268034" y="281469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E1E1E60F-7B15-4AD5-B671-6CF631370A27}"/>
              </a:ext>
            </a:extLst>
          </p:cNvPr>
          <p:cNvSpPr/>
          <p:nvPr/>
        </p:nvSpPr>
        <p:spPr>
          <a:xfrm>
            <a:off x="268034" y="1148723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2" name="Прямоугольник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1E8F72E9-CF55-417E-938F-3472385D44C0}"/>
              </a:ext>
            </a:extLst>
          </p:cNvPr>
          <p:cNvSpPr/>
          <p:nvPr/>
        </p:nvSpPr>
        <p:spPr>
          <a:xfrm>
            <a:off x="268034" y="2015977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3980C39F-5C33-4844-92CF-D94712C74126}"/>
              </a:ext>
            </a:extLst>
          </p:cNvPr>
          <p:cNvSpPr/>
          <p:nvPr/>
        </p:nvSpPr>
        <p:spPr>
          <a:xfrm>
            <a:off x="268034" y="2916319"/>
            <a:ext cx="668495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Прямоугольник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5721568E-542D-4F9C-BDDE-35D0B7C04B92}"/>
              </a:ext>
            </a:extLst>
          </p:cNvPr>
          <p:cNvSpPr/>
          <p:nvPr/>
        </p:nvSpPr>
        <p:spPr>
          <a:xfrm>
            <a:off x="268034" y="3783573"/>
            <a:ext cx="65167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Прямоугольник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A7957A5A-636A-449F-B0B5-1905E422B4A0}"/>
              </a:ext>
            </a:extLst>
          </p:cNvPr>
          <p:cNvSpPr/>
          <p:nvPr/>
        </p:nvSpPr>
        <p:spPr>
          <a:xfrm>
            <a:off x="268034" y="4609892"/>
            <a:ext cx="66401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6" name="Стрелка вправо с вырезом 8">
            <a:hlinkClick r:id="rId9" action="ppaction://hlinksldjump"/>
            <a:extLst>
              <a:ext uri="{FF2B5EF4-FFF2-40B4-BE49-F238E27FC236}">
                <a16:creationId xmlns:a16="http://schemas.microsoft.com/office/drawing/2014/main" xmlns="" id="{E61BC4BE-FA6C-4B05-ABA9-940CB611CD19}"/>
              </a:ext>
            </a:extLst>
          </p:cNvPr>
          <p:cNvSpPr/>
          <p:nvPr/>
        </p:nvSpPr>
        <p:spPr>
          <a:xfrm>
            <a:off x="8388424" y="521275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32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011" y="456631"/>
            <a:ext cx="6789389" cy="46966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333" b="1" dirty="0">
                <a:solidFill>
                  <a:schemeClr val="bg1"/>
                </a:solidFill>
                <a:latin typeface="Comic Sans MS" panose="030F0702030302020204" pitchFamily="66" charset="0"/>
              </a:rPr>
              <a:t>Дождь</a:t>
            </a: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3011" y="465097"/>
            <a:ext cx="6789389" cy="4696659"/>
          </a:xfrm>
          <a:prstGeom prst="rect">
            <a:avLst/>
          </a:prstGeom>
          <a:solidFill>
            <a:srgbClr val="F8D4EE"/>
          </a:solid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Льёт повсюду проливной,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По следам бежит за мной.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От него не убежать,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Лучше где-то переждать…</a:t>
            </a:r>
          </a:p>
        </p:txBody>
      </p:sp>
      <p:sp>
        <p:nvSpPr>
          <p:cNvPr id="10" name="Прямоугольник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480E112A-9E88-4AC2-A121-5E26DCCC787B}"/>
              </a:ext>
            </a:extLst>
          </p:cNvPr>
          <p:cNvSpPr/>
          <p:nvPr/>
        </p:nvSpPr>
        <p:spPr>
          <a:xfrm>
            <a:off x="268034" y="281469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2A9B9481-ECC5-44D1-8D10-39DBF2E9487E}"/>
              </a:ext>
            </a:extLst>
          </p:cNvPr>
          <p:cNvSpPr/>
          <p:nvPr/>
        </p:nvSpPr>
        <p:spPr>
          <a:xfrm>
            <a:off x="268034" y="1148723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2" name="Прямоугольник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1C987A72-9C49-43E4-9148-48AA62BBF992}"/>
              </a:ext>
            </a:extLst>
          </p:cNvPr>
          <p:cNvSpPr/>
          <p:nvPr/>
        </p:nvSpPr>
        <p:spPr>
          <a:xfrm>
            <a:off x="268034" y="2015977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DE9FC9E5-502C-4F61-8599-CC652D4FEACF}"/>
              </a:ext>
            </a:extLst>
          </p:cNvPr>
          <p:cNvSpPr/>
          <p:nvPr/>
        </p:nvSpPr>
        <p:spPr>
          <a:xfrm>
            <a:off x="268034" y="2916319"/>
            <a:ext cx="668495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Прямоугольник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DD2AC619-DF3F-4D9D-8BAA-24C5B264607D}"/>
              </a:ext>
            </a:extLst>
          </p:cNvPr>
          <p:cNvSpPr/>
          <p:nvPr/>
        </p:nvSpPr>
        <p:spPr>
          <a:xfrm>
            <a:off x="268034" y="3783573"/>
            <a:ext cx="65167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Прямоугольник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1630EF89-2811-4EFD-A352-D0CD015449C1}"/>
              </a:ext>
            </a:extLst>
          </p:cNvPr>
          <p:cNvSpPr/>
          <p:nvPr/>
        </p:nvSpPr>
        <p:spPr>
          <a:xfrm>
            <a:off x="268034" y="4609892"/>
            <a:ext cx="66401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6" name="Стрелка вправо с вырезом 8">
            <a:hlinkClick r:id="rId9" action="ppaction://hlinksldjump"/>
            <a:extLst>
              <a:ext uri="{FF2B5EF4-FFF2-40B4-BE49-F238E27FC236}">
                <a16:creationId xmlns:a16="http://schemas.microsoft.com/office/drawing/2014/main" xmlns="" id="{1481C2AA-E693-404E-99BC-46C5B0D499FF}"/>
              </a:ext>
            </a:extLst>
          </p:cNvPr>
          <p:cNvSpPr/>
          <p:nvPr/>
        </p:nvSpPr>
        <p:spPr>
          <a:xfrm>
            <a:off x="8388424" y="521275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9608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011" y="456631"/>
            <a:ext cx="6789389" cy="46966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333" b="1" dirty="0">
                <a:solidFill>
                  <a:schemeClr val="bg1"/>
                </a:solidFill>
                <a:latin typeface="Comic Sans MS" panose="030F0702030302020204" pitchFamily="66" charset="0"/>
              </a:rPr>
              <a:t>Град</a:t>
            </a: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3011" y="465097"/>
            <a:ext cx="6789389" cy="4696659"/>
          </a:xfrm>
          <a:prstGeom prst="rect">
            <a:avLst/>
          </a:prstGeom>
          <a:solidFill>
            <a:srgbClr val="F8D4EE"/>
          </a:solid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Говорю я брату: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— Ох, с неба сыплется горох!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— Вот чудак, — смеётся брат, -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Твой горох ведь это...</a:t>
            </a:r>
          </a:p>
        </p:txBody>
      </p:sp>
      <p:sp>
        <p:nvSpPr>
          <p:cNvPr id="10" name="Прямоугольник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95901118-3296-4E4A-8FF3-065215D9D9AC}"/>
              </a:ext>
            </a:extLst>
          </p:cNvPr>
          <p:cNvSpPr/>
          <p:nvPr/>
        </p:nvSpPr>
        <p:spPr>
          <a:xfrm>
            <a:off x="268034" y="281469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33B1BA84-457B-4460-ADA6-EAE71485628F}"/>
              </a:ext>
            </a:extLst>
          </p:cNvPr>
          <p:cNvSpPr/>
          <p:nvPr/>
        </p:nvSpPr>
        <p:spPr>
          <a:xfrm>
            <a:off x="268034" y="1148723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2" name="Прямоугольник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16CB3EED-D2F2-4311-AD53-A07226A2F85C}"/>
              </a:ext>
            </a:extLst>
          </p:cNvPr>
          <p:cNvSpPr/>
          <p:nvPr/>
        </p:nvSpPr>
        <p:spPr>
          <a:xfrm>
            <a:off x="268034" y="2015977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F0517A65-0981-44CB-B9DE-05B4B733A24F}"/>
              </a:ext>
            </a:extLst>
          </p:cNvPr>
          <p:cNvSpPr/>
          <p:nvPr/>
        </p:nvSpPr>
        <p:spPr>
          <a:xfrm>
            <a:off x="268034" y="2916319"/>
            <a:ext cx="668495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Прямоугольник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4683EA8F-5E09-41D1-9873-09C7CEB4DE3B}"/>
              </a:ext>
            </a:extLst>
          </p:cNvPr>
          <p:cNvSpPr/>
          <p:nvPr/>
        </p:nvSpPr>
        <p:spPr>
          <a:xfrm>
            <a:off x="268034" y="3783573"/>
            <a:ext cx="65167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Прямоугольник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4EACD284-78FA-4BDB-BCEE-E2BC0470CD55}"/>
              </a:ext>
            </a:extLst>
          </p:cNvPr>
          <p:cNvSpPr/>
          <p:nvPr/>
        </p:nvSpPr>
        <p:spPr>
          <a:xfrm>
            <a:off x="268034" y="4609892"/>
            <a:ext cx="66401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6" name="Стрелка вправо с вырезом 8">
            <a:hlinkClick r:id="rId9" action="ppaction://hlinksldjump"/>
            <a:extLst>
              <a:ext uri="{FF2B5EF4-FFF2-40B4-BE49-F238E27FC236}">
                <a16:creationId xmlns:a16="http://schemas.microsoft.com/office/drawing/2014/main" xmlns="" id="{646E33AB-50D0-4447-AEF2-1D91141EDAAD}"/>
              </a:ext>
            </a:extLst>
          </p:cNvPr>
          <p:cNvSpPr/>
          <p:nvPr/>
        </p:nvSpPr>
        <p:spPr>
          <a:xfrm>
            <a:off x="8388424" y="521275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43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011" y="456631"/>
            <a:ext cx="6789389" cy="469665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333" b="1" dirty="0">
                <a:solidFill>
                  <a:schemeClr val="bg1"/>
                </a:solidFill>
                <a:latin typeface="Comic Sans MS" panose="030F0702030302020204" pitchFamily="66" charset="0"/>
              </a:rPr>
              <a:t>Радуга</a:t>
            </a: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3011" y="465097"/>
            <a:ext cx="6789389" cy="4696659"/>
          </a:xfrm>
          <a:prstGeom prst="rect">
            <a:avLst/>
          </a:prstGeom>
          <a:solidFill>
            <a:srgbClr val="F8D4EE"/>
          </a:solid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На минуту в землю врос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Разноцветный чудо-мост.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Чудо-мастер смастерил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Мост высокий без перил.</a:t>
            </a:r>
          </a:p>
        </p:txBody>
      </p:sp>
      <p:sp>
        <p:nvSpPr>
          <p:cNvPr id="10" name="Прямоугольник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1EA93310-89D4-44DD-B28F-50A8FE8B1FC0}"/>
              </a:ext>
            </a:extLst>
          </p:cNvPr>
          <p:cNvSpPr/>
          <p:nvPr/>
        </p:nvSpPr>
        <p:spPr>
          <a:xfrm>
            <a:off x="268034" y="281469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31B166FF-9D49-43AE-A5BA-40633F4111CD}"/>
              </a:ext>
            </a:extLst>
          </p:cNvPr>
          <p:cNvSpPr/>
          <p:nvPr/>
        </p:nvSpPr>
        <p:spPr>
          <a:xfrm>
            <a:off x="268034" y="1148723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2" name="Прямоугольник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255BF76A-8135-4056-922F-664B390B0C74}"/>
              </a:ext>
            </a:extLst>
          </p:cNvPr>
          <p:cNvSpPr/>
          <p:nvPr/>
        </p:nvSpPr>
        <p:spPr>
          <a:xfrm>
            <a:off x="268034" y="2015977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BD3F2BBB-F324-42E0-9049-23116B7191CE}"/>
              </a:ext>
            </a:extLst>
          </p:cNvPr>
          <p:cNvSpPr/>
          <p:nvPr/>
        </p:nvSpPr>
        <p:spPr>
          <a:xfrm>
            <a:off x="268034" y="2916319"/>
            <a:ext cx="668495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Прямоугольник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CB2AE5D5-BF3F-4E3F-A22E-CDF5F7AC1208}"/>
              </a:ext>
            </a:extLst>
          </p:cNvPr>
          <p:cNvSpPr/>
          <p:nvPr/>
        </p:nvSpPr>
        <p:spPr>
          <a:xfrm>
            <a:off x="268034" y="3783573"/>
            <a:ext cx="65167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Прямоугольник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CE1E6A58-57F7-45E2-9422-9BBA5ECBBC64}"/>
              </a:ext>
            </a:extLst>
          </p:cNvPr>
          <p:cNvSpPr/>
          <p:nvPr/>
        </p:nvSpPr>
        <p:spPr>
          <a:xfrm>
            <a:off x="268034" y="4609892"/>
            <a:ext cx="66401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6" name="Стрелка вправо с вырезом 8">
            <a:hlinkClick r:id="rId9" action="ppaction://hlinksldjump"/>
            <a:extLst>
              <a:ext uri="{FF2B5EF4-FFF2-40B4-BE49-F238E27FC236}">
                <a16:creationId xmlns:a16="http://schemas.microsoft.com/office/drawing/2014/main" xmlns="" id="{33C9A3D0-CB68-4937-8C36-BBBDA137B8C7}"/>
              </a:ext>
            </a:extLst>
          </p:cNvPr>
          <p:cNvSpPr/>
          <p:nvPr/>
        </p:nvSpPr>
        <p:spPr>
          <a:xfrm>
            <a:off x="8388424" y="521275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93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011" y="456631"/>
            <a:ext cx="6789389" cy="469665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333" b="1" dirty="0">
                <a:solidFill>
                  <a:schemeClr val="tx1"/>
                </a:solidFill>
                <a:latin typeface="Comic Sans MS" panose="030F0702030302020204" pitchFamily="66" charset="0"/>
              </a:rPr>
              <a:t>Туман</a:t>
            </a: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  <a:p>
            <a:pPr algn="ctr"/>
            <a:endParaRPr lang="ru-RU" sz="3333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3011" y="465097"/>
            <a:ext cx="6789389" cy="4696659"/>
          </a:xfrm>
          <a:prstGeom prst="rect">
            <a:avLst/>
          </a:prstGeom>
          <a:solidFill>
            <a:srgbClr val="F8D4EE"/>
          </a:solidFill>
          <a:ln w="5715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В белом бархате деревня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И заборы, и деревья.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А как ветер нападёт,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Этот бархат отпадёт.</a:t>
            </a:r>
          </a:p>
        </p:txBody>
      </p:sp>
      <p:sp>
        <p:nvSpPr>
          <p:cNvPr id="10" name="Прямоугольник 9">
            <a:hlinkClick r:id="rId3" action="ppaction://hlinksldjump"/>
            <a:extLst>
              <a:ext uri="{FF2B5EF4-FFF2-40B4-BE49-F238E27FC236}">
                <a16:creationId xmlns:a16="http://schemas.microsoft.com/office/drawing/2014/main" xmlns="" id="{C3F23705-1695-4764-8AFA-E8C5E7A82151}"/>
              </a:ext>
            </a:extLst>
          </p:cNvPr>
          <p:cNvSpPr/>
          <p:nvPr/>
        </p:nvSpPr>
        <p:spPr>
          <a:xfrm>
            <a:off x="268034" y="281469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Прямоугольник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7E71D59C-D5A8-48B4-A476-3241EC6773BF}"/>
              </a:ext>
            </a:extLst>
          </p:cNvPr>
          <p:cNvSpPr/>
          <p:nvPr/>
        </p:nvSpPr>
        <p:spPr>
          <a:xfrm>
            <a:off x="268034" y="1148723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2" name="Прямоугольник 11">
            <a:hlinkClick r:id="rId5" action="ppaction://hlinksldjump"/>
            <a:extLst>
              <a:ext uri="{FF2B5EF4-FFF2-40B4-BE49-F238E27FC236}">
                <a16:creationId xmlns:a16="http://schemas.microsoft.com/office/drawing/2014/main" xmlns="" id="{D0B94271-1E5C-4BBA-99C2-67D9E612482D}"/>
              </a:ext>
            </a:extLst>
          </p:cNvPr>
          <p:cNvSpPr/>
          <p:nvPr/>
        </p:nvSpPr>
        <p:spPr>
          <a:xfrm>
            <a:off x="268034" y="2015977"/>
            <a:ext cx="654848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3" name="Прямоугольник 12">
            <a:hlinkClick r:id="rId6" action="ppaction://hlinksldjump"/>
            <a:extLst>
              <a:ext uri="{FF2B5EF4-FFF2-40B4-BE49-F238E27FC236}">
                <a16:creationId xmlns:a16="http://schemas.microsoft.com/office/drawing/2014/main" xmlns="" id="{5BAF21A2-9215-4442-BAE4-A4EBCC719C30}"/>
              </a:ext>
            </a:extLst>
          </p:cNvPr>
          <p:cNvSpPr/>
          <p:nvPr/>
        </p:nvSpPr>
        <p:spPr>
          <a:xfrm>
            <a:off x="268034" y="2916319"/>
            <a:ext cx="668495" cy="772138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Прямоугольник 13">
            <a:hlinkClick r:id="rId7" action="ppaction://hlinksldjump"/>
            <a:extLst>
              <a:ext uri="{FF2B5EF4-FFF2-40B4-BE49-F238E27FC236}">
                <a16:creationId xmlns:a16="http://schemas.microsoft.com/office/drawing/2014/main" xmlns="" id="{EFB66409-3296-4131-BC7F-F36F1D0A95CA}"/>
              </a:ext>
            </a:extLst>
          </p:cNvPr>
          <p:cNvSpPr/>
          <p:nvPr/>
        </p:nvSpPr>
        <p:spPr>
          <a:xfrm>
            <a:off x="268034" y="3783573"/>
            <a:ext cx="65167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5" name="Прямоугольник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F5288395-4B71-4E93-8F6C-BBE0E608848E}"/>
              </a:ext>
            </a:extLst>
          </p:cNvPr>
          <p:cNvSpPr/>
          <p:nvPr/>
        </p:nvSpPr>
        <p:spPr>
          <a:xfrm>
            <a:off x="268034" y="4609892"/>
            <a:ext cx="664018" cy="746875"/>
          </a:xfrm>
          <a:prstGeom prst="rect">
            <a:avLst/>
          </a:prstGeom>
          <a:solidFill>
            <a:srgbClr val="F8D4EE"/>
          </a:solidFill>
          <a:ln w="38100">
            <a:solidFill>
              <a:srgbClr val="EF9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6" name="Стрелка вправо с вырезом 8">
            <a:hlinkClick r:id="rId9" action="ppaction://hlinksldjump"/>
            <a:extLst>
              <a:ext uri="{FF2B5EF4-FFF2-40B4-BE49-F238E27FC236}">
                <a16:creationId xmlns:a16="http://schemas.microsoft.com/office/drawing/2014/main" xmlns="" id="{2B8233CF-257F-4EBA-904C-0AA46B53E9DD}"/>
              </a:ext>
            </a:extLst>
          </p:cNvPr>
          <p:cNvSpPr/>
          <p:nvPr/>
        </p:nvSpPr>
        <p:spPr>
          <a:xfrm>
            <a:off x="8388424" y="5212751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6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84B4635-8D6D-4170-BD34-2793FFD777D7}"/>
              </a:ext>
            </a:extLst>
          </p:cNvPr>
          <p:cNvSpPr/>
          <p:nvPr/>
        </p:nvSpPr>
        <p:spPr>
          <a:xfrm>
            <a:off x="251520" y="985292"/>
            <a:ext cx="47786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Летом дни становятся длинными, а ночи –короткими . Ты побываешь в лесу, на лугу, у водоёма. Лес встретит тебя прохладой и щебетом птиц, угостит вкусными ягодами и грибами.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E72C1AA-8C20-4661-B2C0-01C8FDB5B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876" y="171103"/>
            <a:ext cx="7178833" cy="4762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Лес .</a:t>
            </a:r>
          </a:p>
        </p:txBody>
      </p:sp>
      <p:sp>
        <p:nvSpPr>
          <p:cNvPr id="10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77B9A08-70A8-4BF2-975D-7BB2D70317A5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C0A9F2-89C5-4C7D-9D8D-1F50CBD6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030171" y="1201316"/>
            <a:ext cx="3838008" cy="2880320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887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0D8B0208-B87E-42C9-91DB-B398DAA27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" b="1979"/>
          <a:stretch/>
        </p:blipFill>
        <p:spPr bwMode="auto">
          <a:xfrm>
            <a:off x="3275855" y="1367401"/>
            <a:ext cx="2644745" cy="1990611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xmlns="" id="{1CDCE94C-FA89-4EBF-8244-991C1933B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876" y="171103"/>
            <a:ext cx="7178833" cy="92595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Вспомни правила поведения</a:t>
            </a:r>
            <a:b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 лесу.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3AE86F9-BE4F-45ED-ACF5-A3167383D735}"/>
              </a:ext>
            </a:extLst>
          </p:cNvPr>
          <p:cNvSpPr/>
          <p:nvPr/>
        </p:nvSpPr>
        <p:spPr>
          <a:xfrm>
            <a:off x="2736305" y="4008095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бейте стекло</a:t>
            </a:r>
          </a:p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 в лесу!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FF86166F-4A2B-4847-AFCE-0205A337BD8D}"/>
              </a:ext>
            </a:extLst>
          </p:cNvPr>
          <p:cNvSpPr/>
          <p:nvPr/>
        </p:nvSpPr>
        <p:spPr>
          <a:xfrm>
            <a:off x="6331198" y="4008095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разоряйте муравейники !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E841F30-E1FF-4F2F-8FE0-8286119AE371}"/>
              </a:ext>
            </a:extLst>
          </p:cNvPr>
          <p:cNvSpPr/>
          <p:nvPr/>
        </p:nvSpPr>
        <p:spPr>
          <a:xfrm>
            <a:off x="539552" y="4008095"/>
            <a:ext cx="2152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шумите в лесу!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20A599A-2A78-4772-839A-2A9A013490AC}"/>
              </a:ext>
            </a:extLst>
          </p:cNvPr>
          <p:cNvSpPr txBox="1"/>
          <p:nvPr/>
        </p:nvSpPr>
        <p:spPr>
          <a:xfrm>
            <a:off x="221379" y="166384"/>
            <a:ext cx="1110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рисунок</a:t>
            </a:r>
          </a:p>
        </p:txBody>
      </p:sp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E91ED61-BC41-467D-8F41-3DC2CD88B557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69ED1FA1-9E88-4F12-B619-16531449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8751" y="1352057"/>
            <a:ext cx="2662500" cy="1990611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D96F8E3C-17DC-4823-B9F9-BC0D638D8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57975" y="1352058"/>
            <a:ext cx="2662497" cy="1990612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434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7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0D8B0208-B87E-42C9-91DB-B398DAA27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4"/>
          <a:stretch/>
        </p:blipFill>
        <p:spPr bwMode="auto">
          <a:xfrm>
            <a:off x="3078822" y="1352056"/>
            <a:ext cx="2735020" cy="1938991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xmlns="" id="{1CDCE94C-FA89-4EBF-8244-991C1933B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876" y="171103"/>
            <a:ext cx="7178833" cy="92595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Вспомни правила поведения </a:t>
            </a:r>
            <a:b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лесу.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3AE86F9-BE4F-45ED-ACF5-A3167383D735}"/>
              </a:ext>
            </a:extLst>
          </p:cNvPr>
          <p:cNvSpPr/>
          <p:nvPr/>
        </p:nvSpPr>
        <p:spPr>
          <a:xfrm>
            <a:off x="2736306" y="3577207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забирайте животных </a:t>
            </a:r>
          </a:p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из леса!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FF86166F-4A2B-4847-AFCE-0205A337BD8D}"/>
              </a:ext>
            </a:extLst>
          </p:cNvPr>
          <p:cNvSpPr/>
          <p:nvPr/>
        </p:nvSpPr>
        <p:spPr>
          <a:xfrm>
            <a:off x="6150153" y="3558663"/>
            <a:ext cx="273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рвите редкие  цветы!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E841F30-E1FF-4F2F-8FE0-8286119AE371}"/>
              </a:ext>
            </a:extLst>
          </p:cNvPr>
          <p:cNvSpPr/>
          <p:nvPr/>
        </p:nvSpPr>
        <p:spPr>
          <a:xfrm>
            <a:off x="434287" y="3577207"/>
            <a:ext cx="21526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разводите костёр в лесу!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20A599A-2A78-4772-839A-2A9A013490AC}"/>
              </a:ext>
            </a:extLst>
          </p:cNvPr>
          <p:cNvSpPr txBox="1"/>
          <p:nvPr/>
        </p:nvSpPr>
        <p:spPr>
          <a:xfrm>
            <a:off x="221379" y="166384"/>
            <a:ext cx="1110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рисунок</a:t>
            </a:r>
          </a:p>
        </p:txBody>
      </p:sp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E91ED61-BC41-467D-8F41-3DC2CD88B557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69ED1FA1-9E88-4F12-B619-16531449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4944" y="1352056"/>
            <a:ext cx="2451362" cy="1938991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D96F8E3C-17DC-4823-B9F9-BC0D638D8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65179" y="1352056"/>
            <a:ext cx="2793877" cy="1938992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197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7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331640" y="121196"/>
            <a:ext cx="69131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 каком времени года говорится в стихотворении.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780792" y="1173702"/>
            <a:ext cx="7776864" cy="2907934"/>
          </a:xfrm>
          <a:prstGeom prst="wedgeRoundRectCallout">
            <a:avLst>
              <a:gd name="adj1" fmla="val 46904"/>
              <a:gd name="adj2" fmla="val 26390"/>
              <a:gd name="adj3" fmla="val 16667"/>
            </a:avLst>
          </a:prstGeom>
          <a:solidFill>
            <a:schemeClr val="bg1"/>
          </a:solidFill>
          <a:ln>
            <a:solidFill>
              <a:srgbClr val="A66BD3"/>
            </a:solidFill>
          </a:ln>
          <a:effectLst>
            <a:glow rad="139700">
              <a:srgbClr val="A66BD3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Ярко солнце светит, в воздухе тепло.</a:t>
            </a:r>
          </a:p>
          <a:p>
            <a:pPr algn="ctr"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И куда ни взглянешь, всё вокруг светло.</a:t>
            </a:r>
          </a:p>
          <a:p>
            <a:pPr algn="ctr"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На лугу пестреют яркие цветы.</a:t>
            </a:r>
          </a:p>
          <a:p>
            <a:pPr algn="ctr"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Золотом облиты тёмные листы.</a:t>
            </a:r>
          </a:p>
          <a:p>
            <a:pPr algn="ctr"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Дремлет лес : ни звука, лист не шелестит.</a:t>
            </a:r>
          </a:p>
          <a:p>
            <a:pPr algn="ctr">
              <a:buFontTx/>
              <a:buNone/>
            </a:pPr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Только жаворонок в воздухе звенит.</a:t>
            </a:r>
          </a:p>
        </p:txBody>
      </p:sp>
      <p:sp>
        <p:nvSpPr>
          <p:cNvPr id="9" name="Стрелка вправо с вырезом 8">
            <a:hlinkClick r:id="" action="ppaction://hlinkshowjump?jump=nextslide"/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3001214" y="4225652"/>
            <a:ext cx="3141571" cy="136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379" y="166384"/>
            <a:ext cx="1110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стих</a:t>
            </a:r>
          </a:p>
        </p:txBody>
      </p:sp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269951" y="3741455"/>
            <a:ext cx="1640865" cy="175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442134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371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152" grpId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84B4635-8D6D-4170-BD34-2793FFD777D7}"/>
              </a:ext>
            </a:extLst>
          </p:cNvPr>
          <p:cNvSpPr/>
          <p:nvPr/>
        </p:nvSpPr>
        <p:spPr>
          <a:xfrm>
            <a:off x="297405" y="1633364"/>
            <a:ext cx="47786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Луг порадует яркими красками цветов, стрекотанием кузнечиков и гудением пчёл.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E72C1AA-8C20-4661-B2C0-01C8FDB5B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876" y="171103"/>
            <a:ext cx="7178833" cy="4762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Луг .</a:t>
            </a:r>
          </a:p>
        </p:txBody>
      </p:sp>
      <p:sp>
        <p:nvSpPr>
          <p:cNvPr id="10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77B9A08-70A8-4BF2-975D-7BB2D70317A5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itd0.mycdn.me/image?id=865847024696&amp;t=20&amp;plc=WEB&amp;tkn=*oIg8N8xnU0wQxT-UugeK6cjHFBw">
            <a:extLst>
              <a:ext uri="{FF2B5EF4-FFF2-40B4-BE49-F238E27FC236}">
                <a16:creationId xmlns:a16="http://schemas.microsoft.com/office/drawing/2014/main" xmlns="" id="{6FD4F960-D9A7-46E9-B6AA-454AE01E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659483"/>
            <a:ext cx="3538722" cy="4718297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139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xmlns="" id="{1CDCE94C-FA89-4EBF-8244-991C1933B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876" y="171103"/>
            <a:ext cx="7178833" cy="92595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Вспомни правила поведения</a:t>
            </a:r>
            <a:b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лугу.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3AE86F9-BE4F-45ED-ACF5-A3167383D735}"/>
              </a:ext>
            </a:extLst>
          </p:cNvPr>
          <p:cNvSpPr/>
          <p:nvPr/>
        </p:nvSpPr>
        <p:spPr>
          <a:xfrm>
            <a:off x="2736306" y="3577207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рвите </a:t>
            </a:r>
          </a:p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полевые </a:t>
            </a:r>
          </a:p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цветы!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FF86166F-4A2B-4847-AFCE-0205A337BD8D}"/>
              </a:ext>
            </a:extLst>
          </p:cNvPr>
          <p:cNvSpPr/>
          <p:nvPr/>
        </p:nvSpPr>
        <p:spPr>
          <a:xfrm>
            <a:off x="6150153" y="3558663"/>
            <a:ext cx="27363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разоряйте птичьи гнёзда!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E841F30-E1FF-4F2F-8FE0-8286119AE371}"/>
              </a:ext>
            </a:extLst>
          </p:cNvPr>
          <p:cNvSpPr/>
          <p:nvPr/>
        </p:nvSpPr>
        <p:spPr>
          <a:xfrm>
            <a:off x="372950" y="3578037"/>
            <a:ext cx="23020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ловите насекомых!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20A599A-2A78-4772-839A-2A9A013490AC}"/>
              </a:ext>
            </a:extLst>
          </p:cNvPr>
          <p:cNvSpPr txBox="1"/>
          <p:nvPr/>
        </p:nvSpPr>
        <p:spPr>
          <a:xfrm>
            <a:off x="221379" y="166384"/>
            <a:ext cx="1110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рисунок</a:t>
            </a:r>
          </a:p>
        </p:txBody>
      </p:sp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E91ED61-BC41-467D-8F41-3DC2CD88B557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69ED1FA1-9E88-4F12-B619-16531449E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18" t="3510" r="7807" b="7456"/>
          <a:stretch/>
        </p:blipFill>
        <p:spPr bwMode="auto">
          <a:xfrm>
            <a:off x="611560" y="1191498"/>
            <a:ext cx="2055315" cy="2128631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0D8B0208-B87E-42C9-91DB-B398DAA27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571" r="56280"/>
          <a:stretch/>
        </p:blipFill>
        <p:spPr bwMode="auto">
          <a:xfrm>
            <a:off x="3544342" y="1208306"/>
            <a:ext cx="2055315" cy="2114782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D96F8E3C-17DC-4823-B9F9-BC0D638D8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372200" y="1198422"/>
            <a:ext cx="2055315" cy="2114782"/>
          </a:xfrm>
          <a:prstGeom prst="ellipse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236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7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84B4635-8D6D-4170-BD34-2793FFD777D7}"/>
              </a:ext>
            </a:extLst>
          </p:cNvPr>
          <p:cNvSpPr/>
          <p:nvPr/>
        </p:nvSpPr>
        <p:spPr>
          <a:xfrm>
            <a:off x="56946" y="625252"/>
            <a:ext cx="87390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Ручей , река или озеро освежат и позовут полюбоваться жёлтыми кубышками и стремительным полётом стрекоз.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E72C1AA-8C20-4661-B2C0-01C8FDB5B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876" y="171103"/>
            <a:ext cx="7178833" cy="4762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Водоёмы .</a:t>
            </a:r>
          </a:p>
        </p:txBody>
      </p:sp>
      <p:sp>
        <p:nvSpPr>
          <p:cNvPr id="10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77B9A08-70A8-4BF2-975D-7BB2D70317A5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FD4F960-D9A7-46E9-B6AA-454AE01EE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2266251" y="2154263"/>
            <a:ext cx="4320480" cy="3242904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174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0D8B0208-B87E-42C9-91DB-B398DAA27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033232" y="1349689"/>
            <a:ext cx="2735020" cy="1851703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xmlns="" id="{1CDCE94C-FA89-4EBF-8244-991C1933B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876" y="171103"/>
            <a:ext cx="7178833" cy="92595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Вспомни правила поведения </a:t>
            </a:r>
            <a:b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водоёме.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3AE86F9-BE4F-45ED-ACF5-A3167383D735}"/>
              </a:ext>
            </a:extLst>
          </p:cNvPr>
          <p:cNvSpPr/>
          <p:nvPr/>
        </p:nvSpPr>
        <p:spPr>
          <a:xfrm>
            <a:off x="2683080" y="3657830"/>
            <a:ext cx="3816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ныряйте в незнакомом</a:t>
            </a:r>
          </a:p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 месте!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FF86166F-4A2B-4847-AFCE-0205A337BD8D}"/>
              </a:ext>
            </a:extLst>
          </p:cNvPr>
          <p:cNvSpPr/>
          <p:nvPr/>
        </p:nvSpPr>
        <p:spPr>
          <a:xfrm>
            <a:off x="5877941" y="3704753"/>
            <a:ext cx="3168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плавайте далеко от берега!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E841F30-E1FF-4F2F-8FE0-8286119AE371}"/>
              </a:ext>
            </a:extLst>
          </p:cNvPr>
          <p:cNvSpPr/>
          <p:nvPr/>
        </p:nvSpPr>
        <p:spPr>
          <a:xfrm>
            <a:off x="257543" y="3577207"/>
            <a:ext cx="25595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Купайтесь под присмотром взрослых!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20A599A-2A78-4772-839A-2A9A013490AC}"/>
              </a:ext>
            </a:extLst>
          </p:cNvPr>
          <p:cNvSpPr txBox="1"/>
          <p:nvPr/>
        </p:nvSpPr>
        <p:spPr>
          <a:xfrm>
            <a:off x="221379" y="166384"/>
            <a:ext cx="1110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рисунок</a:t>
            </a:r>
          </a:p>
        </p:txBody>
      </p:sp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E91ED61-BC41-467D-8F41-3DC2CD88B557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69ED1FA1-9E88-4F12-B619-16531449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4944" y="1362871"/>
            <a:ext cx="2451362" cy="1838521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D96F8E3C-17DC-4823-B9F9-BC0D638D8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65179" y="1347061"/>
            <a:ext cx="2793877" cy="1861337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8061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7" grpId="0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0D8B0208-B87E-42C9-91DB-B398DAA27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0" b="10794"/>
          <a:stretch/>
        </p:blipFill>
        <p:spPr bwMode="auto">
          <a:xfrm>
            <a:off x="3038254" y="1288876"/>
            <a:ext cx="2808882" cy="1899669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">
            <a:extLst>
              <a:ext uri="{FF2B5EF4-FFF2-40B4-BE49-F238E27FC236}">
                <a16:creationId xmlns:a16="http://schemas.microsoft.com/office/drawing/2014/main" xmlns="" id="{1CDCE94C-FA89-4EBF-8244-991C1933B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876" y="171103"/>
            <a:ext cx="7178833" cy="92595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Вспомни правила поведения </a:t>
            </a:r>
            <a:b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 водоёме.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13AE86F9-BE4F-45ED-ACF5-A3167383D735}"/>
              </a:ext>
            </a:extLst>
          </p:cNvPr>
          <p:cNvSpPr/>
          <p:nvPr/>
        </p:nvSpPr>
        <p:spPr>
          <a:xfrm>
            <a:off x="2683080" y="3657830"/>
            <a:ext cx="33820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затевайте </a:t>
            </a:r>
          </a:p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игры в воде!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FF86166F-4A2B-4847-AFCE-0205A337BD8D}"/>
              </a:ext>
            </a:extLst>
          </p:cNvPr>
          <p:cNvSpPr/>
          <p:nvPr/>
        </p:nvSpPr>
        <p:spPr>
          <a:xfrm>
            <a:off x="5877941" y="3704753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купайтесь во время шторма!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CE841F30-E1FF-4F2F-8FE0-8286119AE371}"/>
              </a:ext>
            </a:extLst>
          </p:cNvPr>
          <p:cNvSpPr/>
          <p:nvPr/>
        </p:nvSpPr>
        <p:spPr>
          <a:xfrm>
            <a:off x="257543" y="3577207"/>
            <a:ext cx="25595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Comic Sans MS" panose="030F0702030302020204" pitchFamily="66" charset="0"/>
              </a:rPr>
              <a:t>Не купайтесь во время грозы!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20A599A-2A78-4772-839A-2A9A013490AC}"/>
              </a:ext>
            </a:extLst>
          </p:cNvPr>
          <p:cNvSpPr txBox="1"/>
          <p:nvPr/>
        </p:nvSpPr>
        <p:spPr>
          <a:xfrm>
            <a:off x="221379" y="166384"/>
            <a:ext cx="11102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рисунок</a:t>
            </a:r>
          </a:p>
        </p:txBody>
      </p:sp>
      <p:sp>
        <p:nvSpPr>
          <p:cNvPr id="24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E91ED61-BC41-467D-8F41-3DC2CD88B557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69ED1FA1-9E88-4F12-B619-16531449E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4945" y="1288877"/>
            <a:ext cx="2532160" cy="1912516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D96F8E3C-17DC-4823-B9F9-BC0D638D8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65179" y="1301723"/>
            <a:ext cx="2793877" cy="1899669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399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7" grpId="0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8321544" y="337220"/>
            <a:ext cx="576064" cy="576064"/>
          </a:xfrm>
          <a:prstGeom prst="mathMultiply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20674798" flipH="1">
            <a:off x="2452983" y="2760335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 flipH="1">
            <a:off x="5757328" y="2727534"/>
            <a:ext cx="1241070" cy="230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в учебнике стр. 124-127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Выполни задания в рабочих тетрадях  (2 б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ВПР </a:t>
            </a:r>
            <a:r>
              <a:rPr lang="ru-RU" dirty="0" err="1" smtClean="0"/>
              <a:t>стр</a:t>
            </a:r>
            <a:r>
              <a:rPr lang="ru-RU" dirty="0" smtClean="0"/>
              <a:t> 83-84 (2 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18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84B4635-8D6D-4170-BD34-2793FFD777D7}"/>
              </a:ext>
            </a:extLst>
          </p:cNvPr>
          <p:cNvSpPr/>
          <p:nvPr/>
        </p:nvSpPr>
        <p:spPr>
          <a:xfrm>
            <a:off x="4556627" y="841563"/>
            <a:ext cx="41751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 календарю лето начинается 1 июня. Учёные-астрономы считают началом лета 22 июня-день летнего солнцестояния, когда солнце поднимается выше всего на небе.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E72C1AA-8C20-4661-B2C0-01C8FDB5B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876" y="171103"/>
            <a:ext cx="7178833" cy="4762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Лето .</a:t>
            </a:r>
          </a:p>
        </p:txBody>
      </p:sp>
      <p:sp>
        <p:nvSpPr>
          <p:cNvPr id="10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77B9A08-70A8-4BF2-975D-7BB2D70317A5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td2.mycdn.me/image?id=857430660529&amp;t=20&amp;plc=WEB&amp;tkn=*vu4nKl12-R9cHCIh1UaLksrBx7Q">
            <a:extLst>
              <a:ext uri="{FF2B5EF4-FFF2-40B4-BE49-F238E27FC236}">
                <a16:creationId xmlns:a16="http://schemas.microsoft.com/office/drawing/2014/main" xmlns="" id="{F7C0A9F2-89C5-4C7D-9D8D-1F50CBD6E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6875" y="877280"/>
            <a:ext cx="4175125" cy="3960440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089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84B4635-8D6D-4170-BD34-2793FFD777D7}"/>
              </a:ext>
            </a:extLst>
          </p:cNvPr>
          <p:cNvSpPr/>
          <p:nvPr/>
        </p:nvSpPr>
        <p:spPr>
          <a:xfrm>
            <a:off x="2411760" y="573752"/>
            <a:ext cx="67134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 учёные-фенологи, изучающие закономерность и периодичность явлений в жизни животных и растений, связанных со сменой времён года, считают, что лето начинается, когда отцветут и осыплются в садах белые и розовые цветы яблонь, а в лесу </a:t>
            </a:r>
          </a:p>
          <a:p>
            <a:pPr algn="ctr">
              <a:buFontTx/>
              <a:buNone/>
            </a:pPr>
            <a:r>
              <a:rPr lang="ru-RU" alt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на низеньких кустарниках с твёрдыми глянцевыми листочками распустятся цветы брусники.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E72C1AA-8C20-4661-B2C0-01C8FDB5B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876" y="171103"/>
            <a:ext cx="7178833" cy="47625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Лето .</a:t>
            </a:r>
          </a:p>
        </p:txBody>
      </p:sp>
      <p:sp>
        <p:nvSpPr>
          <p:cNvPr id="10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77B9A08-70A8-4BF2-975D-7BB2D70317A5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7C0A9F2-89C5-4C7D-9D8D-1F50CBD6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050002"/>
            <a:ext cx="2467119" cy="1673350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19CF655-6E80-44CA-B5F8-1E34CAE4E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6" y="2857500"/>
            <a:ext cx="2217593" cy="2026092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89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475656" y="121196"/>
            <a:ext cx="6480720" cy="115212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Назовите летние месяцы.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023237" y="985292"/>
            <a:ext cx="1801545" cy="1872208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2429" y="3172663"/>
            <a:ext cx="25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ИЮНЬ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41250" y="1484821"/>
            <a:ext cx="1922342" cy="1872208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4576" y="3539737"/>
            <a:ext cx="1879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ИЮЛЬ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5580061" y="1898362"/>
            <a:ext cx="1879881" cy="1872208"/>
          </a:xfrm>
          <a:prstGeom prst="rect">
            <a:avLst/>
          </a:prstGeom>
          <a:ln w="28575">
            <a:solidFill>
              <a:srgbClr val="A66BD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12159" y="4078556"/>
            <a:ext cx="254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АВГУСТ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16" y="178395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 на картинки</a:t>
            </a:r>
          </a:p>
        </p:txBody>
      </p:sp>
      <p:pic>
        <p:nvPicPr>
          <p:cNvPr id="15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5" cstate="email"/>
          <a:srcRect l="17043" r="15966"/>
          <a:stretch/>
        </p:blipFill>
        <p:spPr bwMode="auto">
          <a:xfrm>
            <a:off x="442134" y="3361556"/>
            <a:ext cx="1013013" cy="201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6" cstate="email"/>
          <a:srcRect t="15638" r="3602" b="7920"/>
          <a:stretch/>
        </p:blipFill>
        <p:spPr bwMode="auto">
          <a:xfrm rot="441831">
            <a:off x="7269951" y="3675500"/>
            <a:ext cx="1640865" cy="175442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E8107E8-A99B-4342-8244-8443FD9C8CB8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922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0682289-0A43-462A-8D12-ECDAC4ECC7D7}"/>
              </a:ext>
            </a:extLst>
          </p:cNvPr>
          <p:cNvSpPr/>
          <p:nvPr/>
        </p:nvSpPr>
        <p:spPr>
          <a:xfrm>
            <a:off x="249716" y="1129308"/>
            <a:ext cx="5618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Тёплый, длинный-длинный день, В полдень — крохотная тень, Зацветает в поле колос,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 Подаёт кузнечик голос, 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Дозревает земляника, 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Что за месяц, подскажи-ка?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62BEB4D7-6C2D-4B8C-957F-985E7A624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9211" y="-87902"/>
            <a:ext cx="6437593" cy="911881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</a:t>
            </a:r>
            <a:r>
              <a:rPr lang="ru-RU" alt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Отгадайте загадку.</a:t>
            </a:r>
            <a:endParaRPr lang="ru-RU" altLang="ru-RU" b="1" dirty="0">
              <a:solidFill>
                <a:srgbClr val="8E41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2A021858-0DB2-4E26-8801-8332D61D0BD4}"/>
              </a:ext>
            </a:extLst>
          </p:cNvPr>
          <p:cNvSpPr txBox="1">
            <a:spLocks noChangeArrowheads="1"/>
          </p:cNvSpPr>
          <p:nvPr/>
        </p:nvSpPr>
        <p:spPr>
          <a:xfrm>
            <a:off x="1858553" y="3845613"/>
            <a:ext cx="2463868" cy="911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</a:t>
            </a:r>
            <a:r>
              <a:rPr lang="ru-RU" alt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ИЮНЬ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D7FE3E83-1C8E-4F9C-A751-3AC59B33C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3"/>
          <a:stretch/>
        </p:blipFill>
        <p:spPr bwMode="auto">
          <a:xfrm>
            <a:off x="5796137" y="904495"/>
            <a:ext cx="2364754" cy="3844351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715385" y="4217734"/>
            <a:ext cx="1160538" cy="124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383231" y="3899498"/>
            <a:ext cx="720080" cy="143051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310586-5639-4E74-829C-A2BEDF759B90}"/>
              </a:ext>
            </a:extLst>
          </p:cNvPr>
          <p:cNvSpPr txBox="1"/>
          <p:nvPr/>
        </p:nvSpPr>
        <p:spPr>
          <a:xfrm>
            <a:off x="221379" y="1663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загадку</a:t>
            </a:r>
          </a:p>
        </p:txBody>
      </p:sp>
      <p:sp>
        <p:nvSpPr>
          <p:cNvPr id="18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BA138F7-5261-4171-8194-7011B16250E6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52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0682289-0A43-462A-8D12-ECDAC4ECC7D7}"/>
              </a:ext>
            </a:extLst>
          </p:cNvPr>
          <p:cNvSpPr/>
          <p:nvPr/>
        </p:nvSpPr>
        <p:spPr>
          <a:xfrm>
            <a:off x="249716" y="1129308"/>
            <a:ext cx="5618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Жаркий, знойный, душный день, Даже куры ищут тень. 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Началась косьба хлебов, 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Время ягод и грибов.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 Дни его — вершина лета,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 Что, скажи, за месяц это?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62BEB4D7-6C2D-4B8C-957F-985E7A624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9211" y="-87902"/>
            <a:ext cx="6437593" cy="911881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</a:t>
            </a:r>
            <a:r>
              <a:rPr lang="ru-RU" alt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Отгадайте загадку.</a:t>
            </a:r>
            <a:endParaRPr lang="ru-RU" altLang="ru-RU" b="1" dirty="0">
              <a:solidFill>
                <a:srgbClr val="8E41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2A021858-0DB2-4E26-8801-8332D61D0BD4}"/>
              </a:ext>
            </a:extLst>
          </p:cNvPr>
          <p:cNvSpPr txBox="1">
            <a:spLocks noChangeArrowheads="1"/>
          </p:cNvSpPr>
          <p:nvPr/>
        </p:nvSpPr>
        <p:spPr>
          <a:xfrm>
            <a:off x="1858553" y="3845613"/>
            <a:ext cx="2463868" cy="911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</a:t>
            </a:r>
            <a:r>
              <a:rPr lang="ru-RU" alt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ИЮЛЬ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D7FE3E83-1C8E-4F9C-A751-3AC59B33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697023" y="955384"/>
            <a:ext cx="2463868" cy="3846332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715385" y="4217734"/>
            <a:ext cx="1160538" cy="124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383231" y="3899498"/>
            <a:ext cx="720080" cy="143051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310586-5639-4E74-829C-A2BEDF759B90}"/>
              </a:ext>
            </a:extLst>
          </p:cNvPr>
          <p:cNvSpPr txBox="1"/>
          <p:nvPr/>
        </p:nvSpPr>
        <p:spPr>
          <a:xfrm>
            <a:off x="221379" y="1663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загадку</a:t>
            </a:r>
          </a:p>
        </p:txBody>
      </p:sp>
      <p:sp>
        <p:nvSpPr>
          <p:cNvPr id="18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BA138F7-5261-4171-8194-7011B16250E6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69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0682289-0A43-462A-8D12-ECDAC4ECC7D7}"/>
              </a:ext>
            </a:extLst>
          </p:cNvPr>
          <p:cNvSpPr/>
          <p:nvPr/>
        </p:nvSpPr>
        <p:spPr>
          <a:xfrm>
            <a:off x="249716" y="841276"/>
            <a:ext cx="5618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Comic Sans MS" panose="030F0702030302020204" pitchFamily="66" charset="0"/>
              </a:rPr>
              <a:t>День становится короче,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То жара, то гром грохочет.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Спеют яблоки и груши,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Люди их на солнце сушат,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Заготавливают впрок —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Скоро лету выйдет срок!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Что за месяц? Угадай,</a:t>
            </a:r>
          </a:p>
          <a:p>
            <a:r>
              <a:rPr lang="ru-RU" altLang="ru-RU" sz="2400" b="1" dirty="0">
                <a:latin typeface="Comic Sans MS" panose="030F0702030302020204" pitchFamily="66" charset="0"/>
              </a:rPr>
              <a:t>А потом сентябрь встречай!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62BEB4D7-6C2D-4B8C-957F-985E7A624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9211" y="-87902"/>
            <a:ext cx="6437593" cy="911881"/>
          </a:xfrm>
        </p:spPr>
        <p:txBody>
          <a:bodyPr>
            <a:normAutofit/>
          </a:bodyPr>
          <a:lstStyle/>
          <a:p>
            <a:pPr algn="l"/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</a:t>
            </a:r>
            <a:r>
              <a:rPr lang="ru-RU" alt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Отгадайте загадку.</a:t>
            </a:r>
            <a:endParaRPr lang="ru-RU" altLang="ru-RU" b="1" dirty="0">
              <a:solidFill>
                <a:srgbClr val="8E41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2A021858-0DB2-4E26-8801-8332D61D0BD4}"/>
              </a:ext>
            </a:extLst>
          </p:cNvPr>
          <p:cNvSpPr txBox="1">
            <a:spLocks noChangeArrowheads="1"/>
          </p:cNvSpPr>
          <p:nvPr/>
        </p:nvSpPr>
        <p:spPr>
          <a:xfrm>
            <a:off x="1858553" y="3845613"/>
            <a:ext cx="2463868" cy="911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dirty="0">
                <a:solidFill>
                  <a:srgbClr val="333399"/>
                </a:solidFill>
                <a:latin typeface="Comic Sans MS" panose="030F0702030302020204" pitchFamily="66" charset="0"/>
              </a:rPr>
              <a:t>   </a:t>
            </a:r>
            <a:r>
              <a:rPr lang="ru-RU" altLang="ru-RU" sz="32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АВГУСТ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D7FE3E83-1C8E-4F9C-A751-3AC59B33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809644" y="955384"/>
            <a:ext cx="2337740" cy="3846332"/>
          </a:xfrm>
          <a:prstGeom prst="rect">
            <a:avLst/>
          </a:prstGeom>
          <a:noFill/>
          <a:ln w="28575">
            <a:solidFill>
              <a:srgbClr val="A66BD3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3" cstate="email"/>
          <a:srcRect t="15638" r="3602" b="7920"/>
          <a:stretch/>
        </p:blipFill>
        <p:spPr bwMode="auto">
          <a:xfrm rot="441831">
            <a:off x="7715385" y="4217734"/>
            <a:ext cx="1160538" cy="124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4" cstate="email"/>
          <a:srcRect l="17043" r="15966"/>
          <a:stretch/>
        </p:blipFill>
        <p:spPr bwMode="auto">
          <a:xfrm>
            <a:off x="383231" y="3899498"/>
            <a:ext cx="720080" cy="143051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7310586-5639-4E74-829C-A2BEDF759B90}"/>
              </a:ext>
            </a:extLst>
          </p:cNvPr>
          <p:cNvSpPr txBox="1"/>
          <p:nvPr/>
        </p:nvSpPr>
        <p:spPr>
          <a:xfrm>
            <a:off x="221379" y="166384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Comic Sans MS" pitchFamily="66" charset="0"/>
              </a:rPr>
              <a:t>Клик мышкой </a:t>
            </a:r>
          </a:p>
          <a:p>
            <a:pPr algn="ctr"/>
            <a:r>
              <a:rPr lang="ru-RU" sz="1400" dirty="0">
                <a:latin typeface="Comic Sans MS" pitchFamily="66" charset="0"/>
              </a:rPr>
              <a:t>на загадку</a:t>
            </a:r>
          </a:p>
        </p:txBody>
      </p:sp>
      <p:sp>
        <p:nvSpPr>
          <p:cNvPr id="18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BA138F7-5261-4171-8194-7011B16250E6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65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1F87EB89-DAD5-47A2-AF33-F6431653A3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/>
          <a:srcRect t="15638" r="3602" b="7920"/>
          <a:stretch/>
        </p:blipFill>
        <p:spPr bwMode="auto">
          <a:xfrm rot="441831">
            <a:off x="6925101" y="3401541"/>
            <a:ext cx="1876693" cy="2006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BEC7EF70-CA76-4046-A013-C6A358A10B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383230" y="3016742"/>
            <a:ext cx="1164433" cy="23132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3B37CC0-82CE-4254-9988-17F15C5EE927}"/>
              </a:ext>
            </a:extLst>
          </p:cNvPr>
          <p:cNvSpPr/>
          <p:nvPr/>
        </p:nvSpPr>
        <p:spPr>
          <a:xfrm>
            <a:off x="1547663" y="481236"/>
            <a:ext cx="5618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Ребята! </a:t>
            </a:r>
          </a:p>
          <a:p>
            <a:pPr algn="ctr"/>
            <a:r>
              <a:rPr lang="ru-RU" altLang="ru-RU" sz="2400" b="1" dirty="0">
                <a:latin typeface="Comic Sans MS" panose="030F0702030302020204" pitchFamily="66" charset="0"/>
              </a:rPr>
              <a:t>Предлагаем вам отгадать загадки про летние явления в природе. Слева выбирайте номер загадки. Читайте внимательно на экране загадку. Для того, чтобы проверить себя, нужно сделать клик мышкой ещё раз на загадку. </a:t>
            </a:r>
            <a:r>
              <a:rPr lang="ru-RU" altLang="ru-RU" sz="2800" b="1" dirty="0">
                <a:solidFill>
                  <a:srgbClr val="8E4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Желаем вам удачи!</a:t>
            </a:r>
            <a:endParaRPr lang="ru-RU" altLang="ru-RU" sz="2400" b="1" dirty="0">
              <a:solidFill>
                <a:srgbClr val="8E41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Стрелка вправо с вырезом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B899D33-F74C-4854-A73D-207A03F5CB84}"/>
              </a:ext>
            </a:extLst>
          </p:cNvPr>
          <p:cNvSpPr/>
          <p:nvPr/>
        </p:nvSpPr>
        <p:spPr>
          <a:xfrm>
            <a:off x="8244830" y="247684"/>
            <a:ext cx="57564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A66B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489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692</Words>
  <Application>Microsoft Office PowerPoint</Application>
  <PresentationFormat>Экран (16:10)</PresentationFormat>
  <Paragraphs>210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Лето .</vt:lpstr>
      <vt:lpstr>Лето .</vt:lpstr>
      <vt:lpstr>Слайд 5</vt:lpstr>
      <vt:lpstr>   Отгадайте загадку.</vt:lpstr>
      <vt:lpstr>   Отгадайте загадку.</vt:lpstr>
      <vt:lpstr>   Отгадайте загадку.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Лес .</vt:lpstr>
      <vt:lpstr>Вспомни правила поведения  в лесу.</vt:lpstr>
      <vt:lpstr>Вспомни правила поведения  в лесу.</vt:lpstr>
      <vt:lpstr>Луг .</vt:lpstr>
      <vt:lpstr>Вспомни правила поведения  на лугу.</vt:lpstr>
      <vt:lpstr>Водоёмы .</vt:lpstr>
      <vt:lpstr>Вспомни правила поведения  на водоёме.</vt:lpstr>
      <vt:lpstr>Вспомни правила поведения  на водоёме.</vt:lpstr>
      <vt:lpstr>Прочитай в учебнике стр. 124-127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Впереди лето.Никифорова Н.В.</dc:title>
  <dc:creator>Наталья Никифорова</dc:creator>
  <cp:lastModifiedBy>User</cp:lastModifiedBy>
  <cp:revision>168</cp:revision>
  <dcterms:created xsi:type="dcterms:W3CDTF">2017-12-24T16:16:52Z</dcterms:created>
  <dcterms:modified xsi:type="dcterms:W3CDTF">2020-05-18T07:38:01Z</dcterms:modified>
</cp:coreProperties>
</file>