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8"/>
          <p:cNvSpPr>
            <a:spLocks/>
          </p:cNvSpPr>
          <p:nvPr/>
        </p:nvSpPr>
        <p:spPr bwMode="auto">
          <a:xfrm>
            <a:off x="-31750" y="4321175"/>
            <a:ext cx="1395413" cy="781050"/>
          </a:xfrm>
          <a:custGeom>
            <a:avLst/>
            <a:gdLst>
              <a:gd name="T0" fmla="*/ 5799 w 8042"/>
              <a:gd name="T1" fmla="*/ 10000 h 10000"/>
              <a:gd name="T2" fmla="*/ 5961 w 8042"/>
              <a:gd name="T3" fmla="*/ 9880 h 10000"/>
              <a:gd name="T4" fmla="*/ 5988 w 8042"/>
              <a:gd name="T5" fmla="*/ 9820 h 10000"/>
              <a:gd name="T6" fmla="*/ 8042 w 8042"/>
              <a:gd name="T7" fmla="*/ 5260 h 10000"/>
              <a:gd name="T8" fmla="*/ 8042 w 8042"/>
              <a:gd name="T9" fmla="*/ 4721 h 10000"/>
              <a:gd name="T10" fmla="*/ 5988 w 8042"/>
              <a:gd name="T11" fmla="*/ 221 h 10000"/>
              <a:gd name="T12" fmla="*/ 5961 w 8042"/>
              <a:gd name="T13" fmla="*/ 160 h 10000"/>
              <a:gd name="T14" fmla="*/ 5799 w 8042"/>
              <a:gd name="T15" fmla="*/ 41 h 10000"/>
              <a:gd name="T16" fmla="*/ 18 w 8042"/>
              <a:gd name="T17" fmla="*/ 0 h 10000"/>
              <a:gd name="T18" fmla="*/ 0 w 8042"/>
              <a:gd name="T19" fmla="*/ 9991 h 10000"/>
              <a:gd name="T20" fmla="*/ 5799 w 8042"/>
              <a:gd name="T21" fmla="*/ 10000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D7FD733F-DA2D-46B7-887D-15BF9601EFDA}"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423863" y="4529138"/>
            <a:ext cx="584200" cy="365125"/>
          </a:xfrm>
        </p:spPr>
        <p:txBody>
          <a:bodyPr/>
          <a:lstStyle>
            <a:lvl1pPr>
              <a:defRPr/>
            </a:lvl1pPr>
          </a:lstStyle>
          <a:p>
            <a:pPr>
              <a:defRPr/>
            </a:pPr>
            <a:fld id="{11F80C58-D56C-41D1-81C3-47B49955573A}" type="slidenum">
              <a:rPr lang="ru-RU" altLang="ru-RU"/>
              <a:pPr>
                <a:defRPr/>
              </a:pPr>
              <a:t>‹#›</a:t>
            </a:fld>
            <a:endParaRPr lang="ru-RU" altLang="ru-RU"/>
          </a:p>
        </p:txBody>
      </p:sp>
    </p:spTree>
    <p:extLst>
      <p:ext uri="{BB962C8B-B14F-4D97-AF65-F5344CB8AC3E}">
        <p14:creationId xmlns:p14="http://schemas.microsoft.com/office/powerpoint/2010/main" xmlns="" val="284497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2BEFD0E-9ABA-43DE-9205-C1FA46C29686}"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A12E2CEF-7238-41BF-B9BD-63B240251268}" type="slidenum">
              <a:rPr lang="ru-RU" altLang="ru-RU"/>
              <a:pPr>
                <a:defRPr/>
              </a:pPr>
              <a:t>‹#›</a:t>
            </a:fld>
            <a:endParaRPr lang="ru-RU" altLang="ru-RU"/>
          </a:p>
        </p:txBody>
      </p:sp>
    </p:spTree>
    <p:extLst>
      <p:ext uri="{BB962C8B-B14F-4D97-AF65-F5344CB8AC3E}">
        <p14:creationId xmlns:p14="http://schemas.microsoft.com/office/powerpoint/2010/main" xmlns="" val="289600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6" name="TextBox 34"/>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8000">
                <a:solidFill>
                  <a:schemeClr val="accent1"/>
                </a:solidFill>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4"/>
          </p:nvPr>
        </p:nvSpPr>
        <p:spPr/>
        <p:txBody>
          <a:bodyPr/>
          <a:lstStyle>
            <a:lvl1pPr>
              <a:defRPr/>
            </a:lvl1pPr>
          </a:lstStyle>
          <a:p>
            <a:pPr>
              <a:defRPr/>
            </a:pPr>
            <a:fld id="{8BE921C6-5F09-4B5A-8559-DE7F22029DA6}" type="datetimeFigureOut">
              <a:rPr lang="ru-RU"/>
              <a:pPr>
                <a:defRPr/>
              </a:pPr>
              <a:t>19.05.2020</a:t>
            </a:fld>
            <a:endParaRPr lang="ru-RU"/>
          </a:p>
        </p:txBody>
      </p:sp>
      <p:sp>
        <p:nvSpPr>
          <p:cNvPr id="9" name="Footer Placeholder 4"/>
          <p:cNvSpPr>
            <a:spLocks noGrp="1"/>
          </p:cNvSpPr>
          <p:nvPr>
            <p:ph type="ftr" sz="quarter" idx="15"/>
          </p:nvPr>
        </p:nvSpPr>
        <p:spPr/>
        <p:txBody>
          <a:bodyPr/>
          <a:lstStyle>
            <a:lvl1pPr>
              <a:defRPr/>
            </a:lvl1pPr>
          </a:lstStyle>
          <a:p>
            <a:pPr>
              <a:defRPr/>
            </a:pPr>
            <a:endParaRPr lang="ru-RU"/>
          </a:p>
        </p:txBody>
      </p:sp>
      <p:sp>
        <p:nvSpPr>
          <p:cNvPr id="10" name="Slide Number Placeholder 5"/>
          <p:cNvSpPr>
            <a:spLocks noGrp="1"/>
          </p:cNvSpPr>
          <p:nvPr>
            <p:ph type="sldNum" sz="quarter" idx="16"/>
          </p:nvPr>
        </p:nvSpPr>
        <p:spPr>
          <a:xfrm>
            <a:off x="511175" y="3244850"/>
            <a:ext cx="585788" cy="365125"/>
          </a:xfrm>
        </p:spPr>
        <p:txBody>
          <a:bodyPr/>
          <a:lstStyle>
            <a:lvl1pPr>
              <a:defRPr/>
            </a:lvl1pPr>
          </a:lstStyle>
          <a:p>
            <a:pPr>
              <a:defRPr/>
            </a:pPr>
            <a:fld id="{BAA00C3E-9843-47AA-B7A1-78101E780AAC}" type="slidenum">
              <a:rPr lang="ru-RU" altLang="ru-RU"/>
              <a:pPr>
                <a:defRPr/>
              </a:pPr>
              <a:t>‹#›</a:t>
            </a:fld>
            <a:endParaRPr lang="ru-RU" altLang="ru-RU"/>
          </a:p>
        </p:txBody>
      </p:sp>
    </p:spTree>
    <p:extLst>
      <p:ext uri="{BB962C8B-B14F-4D97-AF65-F5344CB8AC3E}">
        <p14:creationId xmlns:p14="http://schemas.microsoft.com/office/powerpoint/2010/main" xmlns="" val="3901778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6FC9F31F-E612-47AB-BE79-EF39CCB17903}" type="datetimeFigureOut">
              <a:rPr lang="ru-RU"/>
              <a:pPr>
                <a:defRPr/>
              </a:pPr>
              <a:t>19.05.2020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37F37673-E14F-4F93-9B69-F5001DB13567}" type="slidenum">
              <a:rPr lang="ru-RU" altLang="ru-RU"/>
              <a:pPr>
                <a:defRPr/>
              </a:pPr>
              <a:t>‹#›</a:t>
            </a:fld>
            <a:endParaRPr lang="ru-RU" altLang="ru-RU"/>
          </a:p>
        </p:txBody>
      </p:sp>
    </p:spTree>
    <p:extLst>
      <p:ext uri="{BB962C8B-B14F-4D97-AF65-F5344CB8AC3E}">
        <p14:creationId xmlns:p14="http://schemas.microsoft.com/office/powerpoint/2010/main" xmlns="" val="130217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6" name="TextBox 34"/>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8000">
                <a:solidFill>
                  <a:schemeClr val="accent1"/>
                </a:solidFill>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ru-RU" sz="8000">
                <a:solidFill>
                  <a:schemeClr val="accent1"/>
                </a:solidFill>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8" name="Date Placeholder 4"/>
          <p:cNvSpPr>
            <a:spLocks noGrp="1"/>
          </p:cNvSpPr>
          <p:nvPr>
            <p:ph type="dt" sz="half" idx="14"/>
          </p:nvPr>
        </p:nvSpPr>
        <p:spPr/>
        <p:txBody>
          <a:bodyPr/>
          <a:lstStyle>
            <a:lvl1pPr>
              <a:defRPr/>
            </a:lvl1pPr>
          </a:lstStyle>
          <a:p>
            <a:pPr>
              <a:defRPr/>
            </a:pPr>
            <a:fld id="{8BFB0644-5166-465A-A51C-6C867240605D}" type="datetimeFigureOut">
              <a:rPr lang="ru-RU"/>
              <a:pPr>
                <a:defRPr/>
              </a:pPr>
              <a:t>19.05.2020</a:t>
            </a:fld>
            <a:endParaRPr lang="ru-RU"/>
          </a:p>
        </p:txBody>
      </p:sp>
      <p:sp>
        <p:nvSpPr>
          <p:cNvPr id="9" name="Footer Placeholder 5"/>
          <p:cNvSpPr>
            <a:spLocks noGrp="1"/>
          </p:cNvSpPr>
          <p:nvPr>
            <p:ph type="ftr" sz="quarter" idx="15"/>
          </p:nvPr>
        </p:nvSpPr>
        <p:spPr/>
        <p:txBody>
          <a:bodyPr/>
          <a:lstStyle>
            <a:lvl1pPr>
              <a:defRPr/>
            </a:lvl1pPr>
          </a:lstStyle>
          <a:p>
            <a:pPr>
              <a:defRPr/>
            </a:pPr>
            <a:endParaRPr lang="ru-RU"/>
          </a:p>
        </p:txBody>
      </p:sp>
      <p:sp>
        <p:nvSpPr>
          <p:cNvPr id="10" name="Slide Number Placeholder 6"/>
          <p:cNvSpPr>
            <a:spLocks noGrp="1"/>
          </p:cNvSpPr>
          <p:nvPr>
            <p:ph type="sldNum" sz="quarter" idx="16"/>
          </p:nvPr>
        </p:nvSpPr>
        <p:spPr>
          <a:xfrm>
            <a:off x="511175" y="4983163"/>
            <a:ext cx="585788" cy="365125"/>
          </a:xfrm>
        </p:spPr>
        <p:txBody>
          <a:bodyPr/>
          <a:lstStyle>
            <a:lvl1pPr>
              <a:defRPr/>
            </a:lvl1pPr>
          </a:lstStyle>
          <a:p>
            <a:pPr>
              <a:defRPr/>
            </a:pPr>
            <a:fld id="{5BB3A920-8202-4CCE-BF89-E2EFA26F0909}" type="slidenum">
              <a:rPr lang="ru-RU" altLang="ru-RU"/>
              <a:pPr>
                <a:defRPr/>
              </a:pPr>
              <a:t>‹#›</a:t>
            </a:fld>
            <a:endParaRPr lang="ru-RU" altLang="ru-RU"/>
          </a:p>
        </p:txBody>
      </p:sp>
    </p:spTree>
    <p:extLst>
      <p:ext uri="{BB962C8B-B14F-4D97-AF65-F5344CB8AC3E}">
        <p14:creationId xmlns:p14="http://schemas.microsoft.com/office/powerpoint/2010/main" xmlns="" val="4081477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4"/>
          </p:nvPr>
        </p:nvSpPr>
        <p:spPr/>
        <p:txBody>
          <a:bodyPr/>
          <a:lstStyle>
            <a:lvl1pPr>
              <a:defRPr/>
            </a:lvl1pPr>
          </a:lstStyle>
          <a:p>
            <a:pPr>
              <a:defRPr/>
            </a:pPr>
            <a:fld id="{1BD2DDC5-9DDE-44FB-A296-C6387157D5EE}" type="datetimeFigureOut">
              <a:rPr lang="ru-RU"/>
              <a:pPr>
                <a:defRPr/>
              </a:pPr>
              <a:t>19.05.2020</a:t>
            </a:fld>
            <a:endParaRPr lang="ru-RU"/>
          </a:p>
        </p:txBody>
      </p:sp>
      <p:sp>
        <p:nvSpPr>
          <p:cNvPr id="7" name="Footer Placeholder 5"/>
          <p:cNvSpPr>
            <a:spLocks noGrp="1"/>
          </p:cNvSpPr>
          <p:nvPr>
            <p:ph type="ftr" sz="quarter" idx="15"/>
          </p:nvPr>
        </p:nvSpPr>
        <p:spPr/>
        <p:txBody>
          <a:bodyPr/>
          <a:lstStyle>
            <a:lvl1pPr>
              <a:defRPr/>
            </a:lvl1pPr>
          </a:lstStyle>
          <a:p>
            <a:pPr>
              <a:defRPr/>
            </a:pPr>
            <a:endParaRPr lang="ru-RU"/>
          </a:p>
        </p:txBody>
      </p:sp>
      <p:sp>
        <p:nvSpPr>
          <p:cNvPr id="8" name="Slide Number Placeholder 6"/>
          <p:cNvSpPr>
            <a:spLocks noGrp="1"/>
          </p:cNvSpPr>
          <p:nvPr>
            <p:ph type="sldNum" sz="quarter" idx="16"/>
          </p:nvPr>
        </p:nvSpPr>
        <p:spPr>
          <a:xfrm>
            <a:off x="511175" y="4983163"/>
            <a:ext cx="585788" cy="365125"/>
          </a:xfrm>
        </p:spPr>
        <p:txBody>
          <a:bodyPr/>
          <a:lstStyle>
            <a:lvl1pPr>
              <a:defRPr/>
            </a:lvl1pPr>
          </a:lstStyle>
          <a:p>
            <a:pPr>
              <a:defRPr/>
            </a:pPr>
            <a:fld id="{D91DF37C-A985-4CD0-AC4E-33FECDC2EA9A}" type="slidenum">
              <a:rPr lang="ru-RU" altLang="ru-RU"/>
              <a:pPr>
                <a:defRPr/>
              </a:pPr>
              <a:t>‹#›</a:t>
            </a:fld>
            <a:endParaRPr lang="ru-RU" altLang="ru-RU"/>
          </a:p>
        </p:txBody>
      </p:sp>
    </p:spTree>
    <p:extLst>
      <p:ext uri="{BB962C8B-B14F-4D97-AF65-F5344CB8AC3E}">
        <p14:creationId xmlns:p14="http://schemas.microsoft.com/office/powerpoint/2010/main" xmlns="" val="2472666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B589CC2F-88F7-4A6C-A95F-D2CEC9B0B279}"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E7F1B7CC-1BEA-4B6B-86CE-CAC8DCCA5A8E}" type="slidenum">
              <a:rPr lang="ru-RU" altLang="ru-RU"/>
              <a:pPr>
                <a:defRPr/>
              </a:pPr>
              <a:t>‹#›</a:t>
            </a:fld>
            <a:endParaRPr lang="ru-RU" altLang="ru-RU"/>
          </a:p>
        </p:txBody>
      </p:sp>
    </p:spTree>
    <p:extLst>
      <p:ext uri="{BB962C8B-B14F-4D97-AF65-F5344CB8AC3E}">
        <p14:creationId xmlns:p14="http://schemas.microsoft.com/office/powerpoint/2010/main" xmlns="" val="1572336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E3376609-AE8B-4B9A-A60A-01D1A222DD8E}"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C5839498-6651-4606-B8B5-1E2043FCD087}" type="slidenum">
              <a:rPr lang="ru-RU" altLang="ru-RU"/>
              <a:pPr>
                <a:defRPr/>
              </a:pPr>
              <a:t>‹#›</a:t>
            </a:fld>
            <a:endParaRPr lang="ru-RU" altLang="ru-RU"/>
          </a:p>
        </p:txBody>
      </p:sp>
    </p:spTree>
    <p:extLst>
      <p:ext uri="{BB962C8B-B14F-4D97-AF65-F5344CB8AC3E}">
        <p14:creationId xmlns:p14="http://schemas.microsoft.com/office/powerpoint/2010/main" xmlns="" val="192628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7CE3F846-E934-4B0E-B17F-C6FD87B9AB4A}"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DB57191A-8CCF-4513-8004-CC6F533508BE}" type="slidenum">
              <a:rPr lang="ru-RU" altLang="ru-RU"/>
              <a:pPr>
                <a:defRPr/>
              </a:pPr>
              <a:t>‹#›</a:t>
            </a:fld>
            <a:endParaRPr lang="ru-RU" altLang="ru-RU"/>
          </a:p>
        </p:txBody>
      </p:sp>
    </p:spTree>
    <p:extLst>
      <p:ext uri="{BB962C8B-B14F-4D97-AF65-F5344CB8AC3E}">
        <p14:creationId xmlns:p14="http://schemas.microsoft.com/office/powerpoint/2010/main" xmlns="" val="99831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CE0442B5-865F-4556-A9D1-74C2DA41D481}" type="datetimeFigureOut">
              <a:rPr lang="ru-RU"/>
              <a:pPr>
                <a:defRPr/>
              </a:pPr>
              <a:t>19.05.2020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13A52B7E-69C4-4095-A089-35C83F885410}" type="slidenum">
              <a:rPr lang="ru-RU" altLang="ru-RU"/>
              <a:pPr>
                <a:defRPr/>
              </a:pPr>
              <a:t>‹#›</a:t>
            </a:fld>
            <a:endParaRPr lang="ru-RU" altLang="ru-RU"/>
          </a:p>
        </p:txBody>
      </p:sp>
    </p:spTree>
    <p:extLst>
      <p:ext uri="{BB962C8B-B14F-4D97-AF65-F5344CB8AC3E}">
        <p14:creationId xmlns:p14="http://schemas.microsoft.com/office/powerpoint/2010/main" xmlns="" val="4011668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4"/>
          <p:cNvSpPr>
            <a:spLocks noGrp="1"/>
          </p:cNvSpPr>
          <p:nvPr>
            <p:ph type="dt" sz="half" idx="10"/>
          </p:nvPr>
        </p:nvSpPr>
        <p:spPr/>
        <p:txBody>
          <a:bodyPr/>
          <a:lstStyle>
            <a:lvl1pPr>
              <a:defRPr/>
            </a:lvl1pPr>
          </a:lstStyle>
          <a:p>
            <a:pPr>
              <a:defRPr/>
            </a:pPr>
            <a:fld id="{00392A0F-9C8C-40A6-945B-97CF5A20B21A}" type="datetimeFigureOut">
              <a:rPr lang="ru-RU"/>
              <a:pPr>
                <a:defRPr/>
              </a:pPr>
              <a:t>19.05.2020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90F17A8-B43E-4CD4-8D73-4675C8F79359}" type="slidenum">
              <a:rPr lang="ru-RU" altLang="ru-RU"/>
              <a:pPr>
                <a:defRPr/>
              </a:pPr>
              <a:t>‹#›</a:t>
            </a:fld>
            <a:endParaRPr lang="ru-RU" altLang="ru-RU"/>
          </a:p>
        </p:txBody>
      </p:sp>
    </p:spTree>
    <p:extLst>
      <p:ext uri="{BB962C8B-B14F-4D97-AF65-F5344CB8AC3E}">
        <p14:creationId xmlns:p14="http://schemas.microsoft.com/office/powerpoint/2010/main" xmlns="" val="285298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D0FE7589-B090-4BF2-A1C4-25355B04B6F5}" type="datetimeFigureOut">
              <a:rPr lang="ru-RU"/>
              <a:pPr>
                <a:defRPr/>
              </a:pPr>
              <a:t>19.05.2020</a:t>
            </a:fld>
            <a:endParaRPr lang="ru-RU"/>
          </a:p>
        </p:txBody>
      </p:sp>
      <p:sp>
        <p:nvSpPr>
          <p:cNvPr id="9"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5"/>
          <p:cNvSpPr>
            <a:spLocks noGrp="1"/>
          </p:cNvSpPr>
          <p:nvPr>
            <p:ph type="sldNum" sz="quarter" idx="12"/>
          </p:nvPr>
        </p:nvSpPr>
        <p:spPr/>
        <p:txBody>
          <a:bodyPr/>
          <a:lstStyle>
            <a:lvl1pPr>
              <a:defRPr/>
            </a:lvl1pPr>
          </a:lstStyle>
          <a:p>
            <a:pPr>
              <a:defRPr/>
            </a:pPr>
            <a:fld id="{4AECCA3F-6CCA-4C3E-8D11-5BE73185E0D6}" type="slidenum">
              <a:rPr lang="ru-RU" altLang="ru-RU"/>
              <a:pPr>
                <a:defRPr/>
              </a:pPr>
              <a:t>‹#›</a:t>
            </a:fld>
            <a:endParaRPr lang="ru-RU" altLang="ru-RU"/>
          </a:p>
        </p:txBody>
      </p:sp>
    </p:spTree>
    <p:extLst>
      <p:ext uri="{BB962C8B-B14F-4D97-AF65-F5344CB8AC3E}">
        <p14:creationId xmlns:p14="http://schemas.microsoft.com/office/powerpoint/2010/main" xmlns="" val="95331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4" name="Date Placeholder 2"/>
          <p:cNvSpPr>
            <a:spLocks noGrp="1"/>
          </p:cNvSpPr>
          <p:nvPr>
            <p:ph type="dt" sz="half" idx="10"/>
          </p:nvPr>
        </p:nvSpPr>
        <p:spPr/>
        <p:txBody>
          <a:bodyPr/>
          <a:lstStyle>
            <a:lvl1pPr>
              <a:defRPr/>
            </a:lvl1pPr>
          </a:lstStyle>
          <a:p>
            <a:pPr>
              <a:defRPr/>
            </a:pPr>
            <a:fld id="{BBC7B7E3-159A-4CFE-8CB3-CA2EB92774ED}" type="datetimeFigureOut">
              <a:rPr lang="ru-RU"/>
              <a:pPr>
                <a:defRPr/>
              </a:pPr>
              <a:t>19.05.2020</a:t>
            </a:fld>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1CCB79FE-4E66-4CE3-ACA1-5EF5F447D541}" type="slidenum">
              <a:rPr lang="ru-RU" altLang="ru-RU"/>
              <a:pPr>
                <a:defRPr/>
              </a:pPr>
              <a:t>‹#›</a:t>
            </a:fld>
            <a:endParaRPr lang="ru-RU" altLang="ru-RU"/>
          </a:p>
        </p:txBody>
      </p:sp>
    </p:spTree>
    <p:extLst>
      <p:ext uri="{BB962C8B-B14F-4D97-AF65-F5344CB8AC3E}">
        <p14:creationId xmlns:p14="http://schemas.microsoft.com/office/powerpoint/2010/main" xmlns="" val="2954587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3" name="Date Placeholder 1"/>
          <p:cNvSpPr>
            <a:spLocks noGrp="1"/>
          </p:cNvSpPr>
          <p:nvPr>
            <p:ph type="dt" sz="half" idx="10"/>
          </p:nvPr>
        </p:nvSpPr>
        <p:spPr/>
        <p:txBody>
          <a:bodyPr/>
          <a:lstStyle>
            <a:lvl1pPr>
              <a:defRPr/>
            </a:lvl1pPr>
          </a:lstStyle>
          <a:p>
            <a:pPr>
              <a:defRPr/>
            </a:pPr>
            <a:fld id="{8D42EDB7-3268-48C2-A53C-BA84689DBF10}" type="datetimeFigureOut">
              <a:rPr lang="ru-RU"/>
              <a:pPr>
                <a:defRPr/>
              </a:pPr>
              <a:t>19.05.2020</a:t>
            </a:fld>
            <a:endParaRPr lang="ru-RU"/>
          </a:p>
        </p:txBody>
      </p:sp>
      <p:sp>
        <p:nvSpPr>
          <p:cNvPr id="4" name="Footer Placeholder 2"/>
          <p:cNvSpPr>
            <a:spLocks noGrp="1"/>
          </p:cNvSpPr>
          <p:nvPr>
            <p:ph type="ftr" sz="quarter" idx="11"/>
          </p:nvPr>
        </p:nvSpPr>
        <p:spPr/>
        <p:txBody>
          <a:bodyPr/>
          <a:lstStyle>
            <a:lvl1pPr>
              <a:defRPr/>
            </a:lvl1pPr>
          </a:lstStyle>
          <a:p>
            <a:pPr>
              <a:defRPr/>
            </a:pPr>
            <a:endParaRPr lang="ru-RU"/>
          </a:p>
        </p:txBody>
      </p:sp>
      <p:sp>
        <p:nvSpPr>
          <p:cNvPr id="5" name="Slide Number Placeholder 3"/>
          <p:cNvSpPr>
            <a:spLocks noGrp="1"/>
          </p:cNvSpPr>
          <p:nvPr>
            <p:ph type="sldNum" sz="quarter" idx="12"/>
          </p:nvPr>
        </p:nvSpPr>
        <p:spPr/>
        <p:txBody>
          <a:bodyPr/>
          <a:lstStyle>
            <a:lvl1pPr>
              <a:defRPr/>
            </a:lvl1pPr>
          </a:lstStyle>
          <a:p>
            <a:pPr>
              <a:defRPr/>
            </a:pPr>
            <a:fld id="{A50319F7-2EC5-4738-8542-AC71BC14328F}" type="slidenum">
              <a:rPr lang="ru-RU" altLang="ru-RU"/>
              <a:pPr>
                <a:defRPr/>
              </a:pPr>
              <a:t>‹#›</a:t>
            </a:fld>
            <a:endParaRPr lang="ru-RU" altLang="ru-RU"/>
          </a:p>
        </p:txBody>
      </p:sp>
    </p:spTree>
    <p:extLst>
      <p:ext uri="{BB962C8B-B14F-4D97-AF65-F5344CB8AC3E}">
        <p14:creationId xmlns:p14="http://schemas.microsoft.com/office/powerpoint/2010/main" xmlns="" val="397705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E9273602-94DF-4DA2-8878-D381D3CEA529}" type="datetimeFigureOut">
              <a:rPr lang="ru-RU"/>
              <a:pPr>
                <a:defRPr/>
              </a:pPr>
              <a:t>19.05.2020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2977026F-E78D-4D74-9A21-324942B9D24B}" type="slidenum">
              <a:rPr lang="ru-RU" altLang="ru-RU"/>
              <a:pPr>
                <a:defRPr/>
              </a:pPr>
              <a:t>‹#›</a:t>
            </a:fld>
            <a:endParaRPr lang="ru-RU" altLang="ru-RU"/>
          </a:p>
        </p:txBody>
      </p:sp>
    </p:spTree>
    <p:extLst>
      <p:ext uri="{BB962C8B-B14F-4D97-AF65-F5344CB8AC3E}">
        <p14:creationId xmlns:p14="http://schemas.microsoft.com/office/powerpoint/2010/main" xmlns="" val="931616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7908 w 7908"/>
              <a:gd name="T1" fmla="*/ 4694 h 10000"/>
              <a:gd name="T2" fmla="*/ 6575 w 7908"/>
              <a:gd name="T3" fmla="*/ 188 h 10000"/>
              <a:gd name="T4" fmla="*/ 6546 w 7908"/>
              <a:gd name="T5" fmla="*/ 94 h 10000"/>
              <a:gd name="T6" fmla="*/ 6463 w 7908"/>
              <a:gd name="T7" fmla="*/ 0 h 10000"/>
              <a:gd name="T8" fmla="*/ 5935 w 7908"/>
              <a:gd name="T9" fmla="*/ 0 h 10000"/>
              <a:gd name="T10" fmla="*/ 0 w 7908"/>
              <a:gd name="T11" fmla="*/ 62 h 10000"/>
              <a:gd name="T12" fmla="*/ 0 w 7908"/>
              <a:gd name="T13" fmla="*/ 10000 h 10000"/>
              <a:gd name="T14" fmla="*/ 5935 w 7908"/>
              <a:gd name="T15" fmla="*/ 9952 h 10000"/>
              <a:gd name="T16" fmla="*/ 6463 w 7908"/>
              <a:gd name="T17" fmla="*/ 9952 h 10000"/>
              <a:gd name="T18" fmla="*/ 6546 w 7908"/>
              <a:gd name="T19" fmla="*/ 9859 h 10000"/>
              <a:gd name="T20" fmla="*/ 6575 w 7908"/>
              <a:gd name="T21" fmla="*/ 9764 h 10000"/>
              <a:gd name="T22" fmla="*/ 7908 w 7908"/>
              <a:gd name="T23" fmla="*/ 5258 h 10000"/>
              <a:gd name="T24" fmla="*/ 7908 w 7908"/>
              <a:gd name="T25" fmla="*/ 4694 h 10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DF800919-E7A8-4DD2-AEC2-BDDBF8C22632}" type="datetimeFigureOut">
              <a:rPr lang="ru-RU"/>
              <a:pPr>
                <a:defRPr/>
              </a:pPr>
              <a:t>19.05.2020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10D7B8EF-5FF1-431C-8840-522A0AE8C3D4}" type="slidenum">
              <a:rPr lang="ru-RU" altLang="ru-RU"/>
              <a:pPr>
                <a:defRPr/>
              </a:pPr>
              <a:t>‹#›</a:t>
            </a:fld>
            <a:endParaRPr lang="ru-RU" altLang="ru-RU"/>
          </a:p>
        </p:txBody>
      </p:sp>
    </p:spTree>
    <p:extLst>
      <p:ext uri="{BB962C8B-B14F-4D97-AF65-F5344CB8AC3E}">
        <p14:creationId xmlns:p14="http://schemas.microsoft.com/office/powerpoint/2010/main" xmlns="" val="316040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0"/>
            <a:ext cx="1981200" cy="6638925"/>
            <a:chOff x="2487613" y="285750"/>
            <a:chExt cx="2428875" cy="5654676"/>
          </a:xfrm>
        </p:grpSpPr>
        <p:sp>
          <p:nvSpPr>
            <p:cNvPr id="1046" name="Freeform 11"/>
            <p:cNvSpPr>
              <a:spLocks/>
            </p:cNvSpPr>
            <p:nvPr/>
          </p:nvSpPr>
          <p:spPr bwMode="auto">
            <a:xfrm>
              <a:off x="2487613" y="2284413"/>
              <a:ext cx="85725" cy="533400"/>
            </a:xfrm>
            <a:custGeom>
              <a:avLst/>
              <a:gdLst>
                <a:gd name="T0" fmla="*/ 22 w 22"/>
                <a:gd name="T1" fmla="*/ 136 h 136"/>
                <a:gd name="T2" fmla="*/ 17 w 22"/>
                <a:gd name="T3" fmla="*/ 80 h 136"/>
                <a:gd name="T4" fmla="*/ 0 w 22"/>
                <a:gd name="T5" fmla="*/ 0 h 136"/>
                <a:gd name="T6" fmla="*/ 0 w 22"/>
                <a:gd name="T7" fmla="*/ 35 h 136"/>
                <a:gd name="T8" fmla="*/ 20 w 22"/>
                <a:gd name="T9" fmla="*/ 124 h 136"/>
                <a:gd name="T10" fmla="*/ 22 w 22"/>
                <a:gd name="T11" fmla="*/ 136 h 136"/>
              </a:gdLst>
              <a:ahLst/>
              <a:cxnLst>
                <a:cxn ang="0">
                  <a:pos x="T0" y="T1"/>
                </a:cxn>
                <a:cxn ang="0">
                  <a:pos x="T2" y="T3"/>
                </a:cxn>
                <a:cxn ang="0">
                  <a:pos x="T4" y="T5"/>
                </a:cxn>
                <a:cxn ang="0">
                  <a:pos x="T6" y="T7"/>
                </a:cxn>
                <a:cxn ang="0">
                  <a:pos x="T8" y="T9"/>
                </a:cxn>
                <a:cxn ang="0">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7" name="Freeform 12"/>
            <p:cNvSpPr>
              <a:spLocks/>
            </p:cNvSpPr>
            <p:nvPr/>
          </p:nvSpPr>
          <p:spPr bwMode="auto">
            <a:xfrm>
              <a:off x="2597151" y="2779713"/>
              <a:ext cx="550863" cy="1978025"/>
            </a:xfrm>
            <a:custGeom>
              <a:avLst/>
              <a:gdLst>
                <a:gd name="T0" fmla="*/ 86 w 140"/>
                <a:gd name="T1" fmla="*/ 350 h 504"/>
                <a:gd name="T2" fmla="*/ 139 w 140"/>
                <a:gd name="T3" fmla="*/ 504 h 504"/>
                <a:gd name="T4" fmla="*/ 140 w 140"/>
                <a:gd name="T5" fmla="*/ 478 h 504"/>
                <a:gd name="T6" fmla="*/ 95 w 140"/>
                <a:gd name="T7" fmla="*/ 347 h 504"/>
                <a:gd name="T8" fmla="*/ 0 w 140"/>
                <a:gd name="T9" fmla="*/ 0 h 504"/>
                <a:gd name="T10" fmla="*/ 6 w 140"/>
                <a:gd name="T11" fmla="*/ 61 h 504"/>
                <a:gd name="T12" fmla="*/ 86 w 140"/>
                <a:gd name="T13" fmla="*/ 350 h 504"/>
              </a:gdLst>
              <a:ahLst/>
              <a:cxnLst>
                <a:cxn ang="0">
                  <a:pos x="T0" y="T1"/>
                </a:cxn>
                <a:cxn ang="0">
                  <a:pos x="T2" y="T3"/>
                </a:cxn>
                <a:cxn ang="0">
                  <a:pos x="T4" y="T5"/>
                </a:cxn>
                <a:cxn ang="0">
                  <a:pos x="T6" y="T7"/>
                </a:cxn>
                <a:cxn ang="0">
                  <a:pos x="T8" y="T9"/>
                </a:cxn>
                <a:cxn ang="0">
                  <a:pos x="T10" y="T11"/>
                </a:cxn>
                <a:cxn ang="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8" name="Freeform 13"/>
            <p:cNvSpPr>
              <a:spLocks/>
            </p:cNvSpPr>
            <p:nvPr/>
          </p:nvSpPr>
          <p:spPr bwMode="auto">
            <a:xfrm>
              <a:off x="3175001" y="4730750"/>
              <a:ext cx="519113" cy="1209675"/>
            </a:xfrm>
            <a:custGeom>
              <a:avLst/>
              <a:gdLst>
                <a:gd name="T0" fmla="*/ 8 w 132"/>
                <a:gd name="T1" fmla="*/ 22 h 308"/>
                <a:gd name="T2" fmla="*/ 0 w 132"/>
                <a:gd name="T3" fmla="*/ 0 h 308"/>
                <a:gd name="T4" fmla="*/ 0 w 132"/>
                <a:gd name="T5" fmla="*/ 29 h 308"/>
                <a:gd name="T6" fmla="*/ 68 w 132"/>
                <a:gd name="T7" fmla="*/ 194 h 308"/>
                <a:gd name="T8" fmla="*/ 123 w 132"/>
                <a:gd name="T9" fmla="*/ 308 h 308"/>
                <a:gd name="T10" fmla="*/ 132 w 132"/>
                <a:gd name="T11" fmla="*/ 308 h 308"/>
                <a:gd name="T12" fmla="*/ 77 w 132"/>
                <a:gd name="T13" fmla="*/ 190 h 308"/>
                <a:gd name="T14" fmla="*/ 8 w 132"/>
                <a:gd name="T15" fmla="*/ 22 h 3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9" name="Freeform 14"/>
            <p:cNvSpPr>
              <a:spLocks/>
            </p:cNvSpPr>
            <p:nvPr/>
          </p:nvSpPr>
          <p:spPr bwMode="auto">
            <a:xfrm>
              <a:off x="3305176" y="5630863"/>
              <a:ext cx="146050" cy="309563"/>
            </a:xfrm>
            <a:custGeom>
              <a:avLst/>
              <a:gdLst>
                <a:gd name="T0" fmla="*/ 28 w 37"/>
                <a:gd name="T1" fmla="*/ 79 h 79"/>
                <a:gd name="T2" fmla="*/ 37 w 37"/>
                <a:gd name="T3" fmla="*/ 79 h 79"/>
                <a:gd name="T4" fmla="*/ 0 w 37"/>
                <a:gd name="T5" fmla="*/ 0 h 79"/>
                <a:gd name="T6" fmla="*/ 28 w 37"/>
                <a:gd name="T7" fmla="*/ 79 h 79"/>
              </a:gdLst>
              <a:ahLst/>
              <a:cxnLst>
                <a:cxn ang="0">
                  <a:pos x="T0" y="T1"/>
                </a:cxn>
                <a:cxn ang="0">
                  <a:pos x="T2" y="T3"/>
                </a:cxn>
                <a:cxn ang="0">
                  <a:pos x="T4" y="T5"/>
                </a:cxn>
                <a:cxn ang="0">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0" name="Freeform 15"/>
            <p:cNvSpPr>
              <a:spLocks/>
            </p:cNvSpPr>
            <p:nvPr/>
          </p:nvSpPr>
          <p:spPr bwMode="auto">
            <a:xfrm>
              <a:off x="2573338" y="2817813"/>
              <a:ext cx="700088" cy="2835275"/>
            </a:xfrm>
            <a:custGeom>
              <a:avLst/>
              <a:gdLst>
                <a:gd name="T0" fmla="*/ 162 w 178"/>
                <a:gd name="T1" fmla="*/ 660 h 722"/>
                <a:gd name="T2" fmla="*/ 116 w 178"/>
                <a:gd name="T3" fmla="*/ 534 h 722"/>
                <a:gd name="T4" fmla="*/ 40 w 178"/>
                <a:gd name="T5" fmla="*/ 236 h 722"/>
                <a:gd name="T6" fmla="*/ 12 w 178"/>
                <a:gd name="T7" fmla="*/ 51 h 722"/>
                <a:gd name="T8" fmla="*/ 0 w 178"/>
                <a:gd name="T9" fmla="*/ 0 h 722"/>
                <a:gd name="T10" fmla="*/ 33 w 178"/>
                <a:gd name="T11" fmla="*/ 237 h 722"/>
                <a:gd name="T12" fmla="*/ 107 w 178"/>
                <a:gd name="T13" fmla="*/ 537 h 722"/>
                <a:gd name="T14" fmla="*/ 160 w 178"/>
                <a:gd name="T15" fmla="*/ 681 h 722"/>
                <a:gd name="T16" fmla="*/ 178 w 178"/>
                <a:gd name="T17" fmla="*/ 722 h 722"/>
                <a:gd name="T18" fmla="*/ 174 w 178"/>
                <a:gd name="T19" fmla="*/ 708 h 722"/>
                <a:gd name="T20" fmla="*/ 162 w 178"/>
                <a:gd name="T21" fmla="*/ 66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1" name="Freeform 16"/>
            <p:cNvSpPr>
              <a:spLocks/>
            </p:cNvSpPr>
            <p:nvPr/>
          </p:nvSpPr>
          <p:spPr bwMode="auto">
            <a:xfrm>
              <a:off x="2506663" y="285750"/>
              <a:ext cx="90488" cy="2493963"/>
            </a:xfrm>
            <a:custGeom>
              <a:avLst/>
              <a:gdLst>
                <a:gd name="T0" fmla="*/ 11 w 23"/>
                <a:gd name="T1" fmla="*/ 577 h 635"/>
                <a:gd name="T2" fmla="*/ 12 w 23"/>
                <a:gd name="T3" fmla="*/ 589 h 635"/>
                <a:gd name="T4" fmla="*/ 22 w 23"/>
                <a:gd name="T5" fmla="*/ 632 h 635"/>
                <a:gd name="T6" fmla="*/ 23 w 23"/>
                <a:gd name="T7" fmla="*/ 635 h 635"/>
                <a:gd name="T8" fmla="*/ 17 w 23"/>
                <a:gd name="T9" fmla="*/ 576 h 635"/>
                <a:gd name="T10" fmla="*/ 5 w 23"/>
                <a:gd name="T11" fmla="*/ 269 h 635"/>
                <a:gd name="T12" fmla="*/ 15 w 23"/>
                <a:gd name="T13" fmla="*/ 0 h 635"/>
                <a:gd name="T14" fmla="*/ 12 w 23"/>
                <a:gd name="T15" fmla="*/ 0 h 635"/>
                <a:gd name="T16" fmla="*/ 1 w 23"/>
                <a:gd name="T17" fmla="*/ 269 h 635"/>
                <a:gd name="T18" fmla="*/ 11 w 23"/>
                <a:gd name="T19" fmla="*/ 577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2" name="Freeform 17"/>
            <p:cNvSpPr>
              <a:spLocks/>
            </p:cNvSpPr>
            <p:nvPr/>
          </p:nvSpPr>
          <p:spPr bwMode="auto">
            <a:xfrm>
              <a:off x="2554288" y="2598738"/>
              <a:ext cx="66675" cy="420688"/>
            </a:xfrm>
            <a:custGeom>
              <a:avLst/>
              <a:gdLst>
                <a:gd name="T0" fmla="*/ 0 w 17"/>
                <a:gd name="T1" fmla="*/ 0 h 107"/>
                <a:gd name="T2" fmla="*/ 5 w 17"/>
                <a:gd name="T3" fmla="*/ 56 h 107"/>
                <a:gd name="T4" fmla="*/ 17 w 17"/>
                <a:gd name="T5" fmla="*/ 107 h 107"/>
                <a:gd name="T6" fmla="*/ 11 w 17"/>
                <a:gd name="T7" fmla="*/ 46 h 107"/>
                <a:gd name="T8" fmla="*/ 10 w 17"/>
                <a:gd name="T9" fmla="*/ 43 h 107"/>
                <a:gd name="T10" fmla="*/ 0 w 17"/>
                <a:gd name="T11" fmla="*/ 0 h 107"/>
              </a:gdLst>
              <a:ahLst/>
              <a:cxnLst>
                <a:cxn ang="0">
                  <a:pos x="T0" y="T1"/>
                </a:cxn>
                <a:cxn ang="0">
                  <a:pos x="T2" y="T3"/>
                </a:cxn>
                <a:cxn ang="0">
                  <a:pos x="T4" y="T5"/>
                </a:cxn>
                <a:cxn ang="0">
                  <a:pos x="T6" y="T7"/>
                </a:cxn>
                <a:cxn ang="0">
                  <a:pos x="T8" y="T9"/>
                </a:cxn>
                <a:cxn ang="0">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3" name="Freeform 18"/>
            <p:cNvSpPr>
              <a:spLocks/>
            </p:cNvSpPr>
            <p:nvPr/>
          </p:nvSpPr>
          <p:spPr bwMode="auto">
            <a:xfrm>
              <a:off x="3143251" y="4757738"/>
              <a:ext cx="161925" cy="873125"/>
            </a:xfrm>
            <a:custGeom>
              <a:avLst/>
              <a:gdLst>
                <a:gd name="T0" fmla="*/ 0 w 41"/>
                <a:gd name="T1" fmla="*/ 0 h 222"/>
                <a:gd name="T2" fmla="*/ 5 w 41"/>
                <a:gd name="T3" fmla="*/ 93 h 222"/>
                <a:gd name="T4" fmla="*/ 17 w 41"/>
                <a:gd name="T5" fmla="*/ 166 h 222"/>
                <a:gd name="T6" fmla="*/ 24 w 41"/>
                <a:gd name="T7" fmla="*/ 184 h 222"/>
                <a:gd name="T8" fmla="*/ 41 w 41"/>
                <a:gd name="T9" fmla="*/ 222 h 222"/>
                <a:gd name="T10" fmla="*/ 38 w 41"/>
                <a:gd name="T11" fmla="*/ 212 h 222"/>
                <a:gd name="T12" fmla="*/ 13 w 41"/>
                <a:gd name="T13" fmla="*/ 92 h 222"/>
                <a:gd name="T14" fmla="*/ 8 w 41"/>
                <a:gd name="T15" fmla="*/ 22 h 222"/>
                <a:gd name="T16" fmla="*/ 7 w 41"/>
                <a:gd name="T17" fmla="*/ 18 h 222"/>
                <a:gd name="T18" fmla="*/ 0 w 41"/>
                <a:gd name="T19"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4" name="Freeform 19"/>
            <p:cNvSpPr>
              <a:spLocks/>
            </p:cNvSpPr>
            <p:nvPr/>
          </p:nvSpPr>
          <p:spPr bwMode="auto">
            <a:xfrm>
              <a:off x="3148013" y="1282700"/>
              <a:ext cx="1768475" cy="3448050"/>
            </a:xfrm>
            <a:custGeom>
              <a:avLst/>
              <a:gdLst>
                <a:gd name="T0" fmla="*/ 7 w 450"/>
                <a:gd name="T1" fmla="*/ 854 h 878"/>
                <a:gd name="T2" fmla="*/ 50 w 450"/>
                <a:gd name="T3" fmla="*/ 613 h 878"/>
                <a:gd name="T4" fmla="*/ 149 w 450"/>
                <a:gd name="T5" fmla="*/ 388 h 878"/>
                <a:gd name="T6" fmla="*/ 285 w 450"/>
                <a:gd name="T7" fmla="*/ 183 h 878"/>
                <a:gd name="T8" fmla="*/ 364 w 450"/>
                <a:gd name="T9" fmla="*/ 89 h 878"/>
                <a:gd name="T10" fmla="*/ 406 w 450"/>
                <a:gd name="T11" fmla="*/ 44 h 878"/>
                <a:gd name="T12" fmla="*/ 450 w 450"/>
                <a:gd name="T13" fmla="*/ 1 h 878"/>
                <a:gd name="T14" fmla="*/ 450 w 450"/>
                <a:gd name="T15" fmla="*/ 0 h 878"/>
                <a:gd name="T16" fmla="*/ 405 w 450"/>
                <a:gd name="T17" fmla="*/ 43 h 878"/>
                <a:gd name="T18" fmla="*/ 363 w 450"/>
                <a:gd name="T19" fmla="*/ 88 h 878"/>
                <a:gd name="T20" fmla="*/ 283 w 450"/>
                <a:gd name="T21" fmla="*/ 181 h 878"/>
                <a:gd name="T22" fmla="*/ 145 w 450"/>
                <a:gd name="T23" fmla="*/ 386 h 878"/>
                <a:gd name="T24" fmla="*/ 45 w 450"/>
                <a:gd name="T25" fmla="*/ 611 h 878"/>
                <a:gd name="T26" fmla="*/ 0 w 450"/>
                <a:gd name="T27" fmla="*/ 854 h 878"/>
                <a:gd name="T28" fmla="*/ 0 w 450"/>
                <a:gd name="T29" fmla="*/ 859 h 878"/>
                <a:gd name="T30" fmla="*/ 7 w 450"/>
                <a:gd name="T31" fmla="*/ 878 h 878"/>
                <a:gd name="T32" fmla="*/ 7 w 450"/>
                <a:gd name="T33" fmla="*/ 854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5" name="Freeform 20"/>
            <p:cNvSpPr>
              <a:spLocks/>
            </p:cNvSpPr>
            <p:nvPr/>
          </p:nvSpPr>
          <p:spPr bwMode="auto">
            <a:xfrm>
              <a:off x="3273426" y="5653088"/>
              <a:ext cx="138113" cy="287338"/>
            </a:xfrm>
            <a:custGeom>
              <a:avLst/>
              <a:gdLst>
                <a:gd name="T0" fmla="*/ 0 w 35"/>
                <a:gd name="T1" fmla="*/ 0 h 73"/>
                <a:gd name="T2" fmla="*/ 26 w 35"/>
                <a:gd name="T3" fmla="*/ 73 h 73"/>
                <a:gd name="T4" fmla="*/ 35 w 35"/>
                <a:gd name="T5" fmla="*/ 73 h 73"/>
                <a:gd name="T6" fmla="*/ 0 w 35"/>
                <a:gd name="T7" fmla="*/ 0 h 73"/>
              </a:gdLst>
              <a:ahLst/>
              <a:cxnLst>
                <a:cxn ang="0">
                  <a:pos x="T0" y="T1"/>
                </a:cxn>
                <a:cxn ang="0">
                  <a:pos x="T2" y="T3"/>
                </a:cxn>
                <a:cxn ang="0">
                  <a:pos x="T4" y="T5"/>
                </a:cxn>
                <a:cxn ang="0">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6" name="Freeform 21"/>
            <p:cNvSpPr>
              <a:spLocks/>
            </p:cNvSpPr>
            <p:nvPr/>
          </p:nvSpPr>
          <p:spPr bwMode="auto">
            <a:xfrm>
              <a:off x="3143251" y="4656138"/>
              <a:ext cx="31750" cy="188913"/>
            </a:xfrm>
            <a:custGeom>
              <a:avLst/>
              <a:gdLst>
                <a:gd name="T0" fmla="*/ 7 w 8"/>
                <a:gd name="T1" fmla="*/ 44 h 48"/>
                <a:gd name="T2" fmla="*/ 8 w 8"/>
                <a:gd name="T3" fmla="*/ 48 h 48"/>
                <a:gd name="T4" fmla="*/ 8 w 8"/>
                <a:gd name="T5" fmla="*/ 19 h 48"/>
                <a:gd name="T6" fmla="*/ 1 w 8"/>
                <a:gd name="T7" fmla="*/ 0 h 48"/>
                <a:gd name="T8" fmla="*/ 0 w 8"/>
                <a:gd name="T9" fmla="*/ 26 h 48"/>
                <a:gd name="T10" fmla="*/ 7 w 8"/>
                <a:gd name="T11" fmla="*/ 44 h 48"/>
              </a:gdLst>
              <a:ahLst/>
              <a:cxnLst>
                <a:cxn ang="0">
                  <a:pos x="T0" y="T1"/>
                </a:cxn>
                <a:cxn ang="0">
                  <a:pos x="T2" y="T3"/>
                </a:cxn>
                <a:cxn ang="0">
                  <a:pos x="T4" y="T5"/>
                </a:cxn>
                <a:cxn ang="0">
                  <a:pos x="T6" y="T7"/>
                </a:cxn>
                <a:cxn ang="0">
                  <a:pos x="T8" y="T9"/>
                </a:cxn>
                <a:cxn ang="0">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57" name="Freeform 22"/>
            <p:cNvSpPr>
              <a:spLocks/>
            </p:cNvSpPr>
            <p:nvPr/>
          </p:nvSpPr>
          <p:spPr bwMode="auto">
            <a:xfrm>
              <a:off x="3211513" y="5410200"/>
              <a:ext cx="203200" cy="530225"/>
            </a:xfrm>
            <a:custGeom>
              <a:avLst/>
              <a:gdLst>
                <a:gd name="T0" fmla="*/ 7 w 52"/>
                <a:gd name="T1" fmla="*/ 18 h 135"/>
                <a:gd name="T2" fmla="*/ 0 w 52"/>
                <a:gd name="T3" fmla="*/ 0 h 135"/>
                <a:gd name="T4" fmla="*/ 12 w 52"/>
                <a:gd name="T5" fmla="*/ 48 h 135"/>
                <a:gd name="T6" fmla="*/ 16 w 52"/>
                <a:gd name="T7" fmla="*/ 62 h 135"/>
                <a:gd name="T8" fmla="*/ 51 w 52"/>
                <a:gd name="T9" fmla="*/ 135 h 135"/>
                <a:gd name="T10" fmla="*/ 52 w 52"/>
                <a:gd name="T11" fmla="*/ 135 h 135"/>
                <a:gd name="T12" fmla="*/ 24 w 52"/>
                <a:gd name="T13" fmla="*/ 56 h 135"/>
                <a:gd name="T14" fmla="*/ 7 w 52"/>
                <a:gd name="T15" fmla="*/ 18 h 1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grpSp>
      <p:grpSp>
        <p:nvGrpSpPr>
          <p:cNvPr id="1027" name="Group 48"/>
          <p:cNvGrpSpPr>
            <a:grpSpLocks/>
          </p:cNvGrpSpPr>
          <p:nvPr/>
        </p:nvGrpSpPr>
        <p:grpSpPr bwMode="auto">
          <a:xfrm>
            <a:off x="20638" y="0"/>
            <a:ext cx="1952625" cy="6853238"/>
            <a:chOff x="6627813" y="195717"/>
            <a:chExt cx="1952625" cy="5678034"/>
          </a:xfrm>
        </p:grpSpPr>
        <p:sp>
          <p:nvSpPr>
            <p:cNvPr id="1034" name="Freeform 27"/>
            <p:cNvSpPr>
              <a:spLocks/>
            </p:cNvSpPr>
            <p:nvPr/>
          </p:nvSpPr>
          <p:spPr bwMode="auto">
            <a:xfrm>
              <a:off x="6627813" y="195717"/>
              <a:ext cx="409575" cy="3646488"/>
            </a:xfrm>
            <a:custGeom>
              <a:avLst/>
              <a:gdLst>
                <a:gd name="T0" fmla="*/ 7 w 103"/>
                <a:gd name="T1" fmla="*/ 210 h 920"/>
                <a:gd name="T2" fmla="*/ 26 w 103"/>
                <a:gd name="T3" fmla="*/ 445 h 920"/>
                <a:gd name="T4" fmla="*/ 57 w 103"/>
                <a:gd name="T5" fmla="*/ 679 h 920"/>
                <a:gd name="T6" fmla="*/ 101 w 103"/>
                <a:gd name="T7" fmla="*/ 911 h 920"/>
                <a:gd name="T8" fmla="*/ 103 w 103"/>
                <a:gd name="T9" fmla="*/ 920 h 920"/>
                <a:gd name="T10" fmla="*/ 99 w 103"/>
                <a:gd name="T11" fmla="*/ 874 h 920"/>
                <a:gd name="T12" fmla="*/ 99 w 103"/>
                <a:gd name="T13" fmla="*/ 866 h 920"/>
                <a:gd name="T14" fmla="*/ 63 w 103"/>
                <a:gd name="T15" fmla="*/ 678 h 920"/>
                <a:gd name="T16" fmla="*/ 30 w 103"/>
                <a:gd name="T17" fmla="*/ 444 h 920"/>
                <a:gd name="T18" fmla="*/ 9 w 103"/>
                <a:gd name="T19" fmla="*/ 209 h 920"/>
                <a:gd name="T20" fmla="*/ 3 w 103"/>
                <a:gd name="T21" fmla="*/ 92 h 920"/>
                <a:gd name="T22" fmla="*/ 1 w 103"/>
                <a:gd name="T23" fmla="*/ 0 h 920"/>
                <a:gd name="T24" fmla="*/ 0 w 103"/>
                <a:gd name="T25" fmla="*/ 0 h 920"/>
                <a:gd name="T26" fmla="*/ 1 w 103"/>
                <a:gd name="T27" fmla="*/ 92 h 920"/>
                <a:gd name="T28" fmla="*/ 7 w 103"/>
                <a:gd name="T29" fmla="*/ 210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35" name="Freeform 28"/>
            <p:cNvSpPr>
              <a:spLocks/>
            </p:cNvSpPr>
            <p:nvPr/>
          </p:nvSpPr>
          <p:spPr bwMode="auto">
            <a:xfrm>
              <a:off x="7061201" y="3771900"/>
              <a:ext cx="350838" cy="1309688"/>
            </a:xfrm>
            <a:custGeom>
              <a:avLst/>
              <a:gdLst>
                <a:gd name="T0" fmla="*/ 53 w 88"/>
                <a:gd name="T1" fmla="*/ 229 h 330"/>
                <a:gd name="T2" fmla="*/ 88 w 88"/>
                <a:gd name="T3" fmla="*/ 330 h 330"/>
                <a:gd name="T4" fmla="*/ 88 w 88"/>
                <a:gd name="T5" fmla="*/ 308 h 330"/>
                <a:gd name="T6" fmla="*/ 88 w 88"/>
                <a:gd name="T7" fmla="*/ 304 h 330"/>
                <a:gd name="T8" fmla="*/ 62 w 88"/>
                <a:gd name="T9" fmla="*/ 226 h 330"/>
                <a:gd name="T10" fmla="*/ 0 w 88"/>
                <a:gd name="T11" fmla="*/ 0 h 330"/>
                <a:gd name="T12" fmla="*/ 7 w 88"/>
                <a:gd name="T13" fmla="*/ 63 h 330"/>
                <a:gd name="T14" fmla="*/ 53 w 88"/>
                <a:gd name="T15" fmla="*/ 229 h 3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36" name="Freeform 29"/>
            <p:cNvSpPr>
              <a:spLocks/>
            </p:cNvSpPr>
            <p:nvPr/>
          </p:nvSpPr>
          <p:spPr bwMode="auto">
            <a:xfrm>
              <a:off x="7439026" y="5053013"/>
              <a:ext cx="357188" cy="820738"/>
            </a:xfrm>
            <a:custGeom>
              <a:avLst/>
              <a:gdLst>
                <a:gd name="T0" fmla="*/ 6 w 90"/>
                <a:gd name="T1" fmla="*/ 15 h 207"/>
                <a:gd name="T2" fmla="*/ 0 w 90"/>
                <a:gd name="T3" fmla="*/ 0 h 207"/>
                <a:gd name="T4" fmla="*/ 1 w 90"/>
                <a:gd name="T5" fmla="*/ 29 h 207"/>
                <a:gd name="T6" fmla="*/ 42 w 90"/>
                <a:gd name="T7" fmla="*/ 127 h 207"/>
                <a:gd name="T8" fmla="*/ 80 w 90"/>
                <a:gd name="T9" fmla="*/ 207 h 207"/>
                <a:gd name="T10" fmla="*/ 90 w 90"/>
                <a:gd name="T11" fmla="*/ 207 h 207"/>
                <a:gd name="T12" fmla="*/ 50 w 90"/>
                <a:gd name="T13" fmla="*/ 123 h 207"/>
                <a:gd name="T14" fmla="*/ 6 w 90"/>
                <a:gd name="T15" fmla="*/ 15 h 2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37" name="Freeform 30"/>
            <p:cNvSpPr>
              <a:spLocks/>
            </p:cNvSpPr>
            <p:nvPr/>
          </p:nvSpPr>
          <p:spPr bwMode="auto">
            <a:xfrm>
              <a:off x="7037388" y="3811588"/>
              <a:ext cx="457200" cy="1852613"/>
            </a:xfrm>
            <a:custGeom>
              <a:avLst/>
              <a:gdLst>
                <a:gd name="T0" fmla="*/ 101 w 115"/>
                <a:gd name="T1" fmla="*/ 409 h 467"/>
                <a:gd name="T2" fmla="*/ 78 w 115"/>
                <a:gd name="T3" fmla="*/ 344 h 467"/>
                <a:gd name="T4" fmla="*/ 29 w 115"/>
                <a:gd name="T5" fmla="*/ 151 h 467"/>
                <a:gd name="T6" fmla="*/ 13 w 115"/>
                <a:gd name="T7" fmla="*/ 53 h 467"/>
                <a:gd name="T8" fmla="*/ 0 w 115"/>
                <a:gd name="T9" fmla="*/ 0 h 467"/>
                <a:gd name="T10" fmla="*/ 21 w 115"/>
                <a:gd name="T11" fmla="*/ 152 h 467"/>
                <a:gd name="T12" fmla="*/ 69 w 115"/>
                <a:gd name="T13" fmla="*/ 347 h 467"/>
                <a:gd name="T14" fmla="*/ 103 w 115"/>
                <a:gd name="T15" fmla="*/ 441 h 467"/>
                <a:gd name="T16" fmla="*/ 115 w 115"/>
                <a:gd name="T17" fmla="*/ 467 h 467"/>
                <a:gd name="T18" fmla="*/ 112 w 115"/>
                <a:gd name="T19" fmla="*/ 458 h 467"/>
                <a:gd name="T20" fmla="*/ 101 w 115"/>
                <a:gd name="T21" fmla="*/ 40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38" name="Freeform 31"/>
            <p:cNvSpPr>
              <a:spLocks/>
            </p:cNvSpPr>
            <p:nvPr/>
          </p:nvSpPr>
          <p:spPr bwMode="auto">
            <a:xfrm>
              <a:off x="6992938" y="1263650"/>
              <a:ext cx="144463" cy="2508250"/>
            </a:xfrm>
            <a:custGeom>
              <a:avLst/>
              <a:gdLst>
                <a:gd name="T0" fmla="*/ 17 w 36"/>
                <a:gd name="T1" fmla="*/ 633 h 633"/>
                <a:gd name="T2" fmla="*/ 13 w 36"/>
                <a:gd name="T3" fmla="*/ 597 h 633"/>
                <a:gd name="T4" fmla="*/ 5 w 36"/>
                <a:gd name="T5" fmla="*/ 398 h 633"/>
                <a:gd name="T6" fmla="*/ 13 w 36"/>
                <a:gd name="T7" fmla="*/ 198 h 633"/>
                <a:gd name="T8" fmla="*/ 22 w 36"/>
                <a:gd name="T9" fmla="*/ 99 h 633"/>
                <a:gd name="T10" fmla="*/ 36 w 36"/>
                <a:gd name="T11" fmla="*/ 0 h 633"/>
                <a:gd name="T12" fmla="*/ 35 w 36"/>
                <a:gd name="T13" fmla="*/ 0 h 633"/>
                <a:gd name="T14" fmla="*/ 20 w 36"/>
                <a:gd name="T15" fmla="*/ 99 h 633"/>
                <a:gd name="T16" fmla="*/ 10 w 36"/>
                <a:gd name="T17" fmla="*/ 198 h 633"/>
                <a:gd name="T18" fmla="*/ 1 w 36"/>
                <a:gd name="T19" fmla="*/ 398 h 633"/>
                <a:gd name="T20" fmla="*/ 7 w 36"/>
                <a:gd name="T21" fmla="*/ 589 h 633"/>
                <a:gd name="T22" fmla="*/ 16 w 36"/>
                <a:gd name="T23" fmla="*/ 632 h 633"/>
                <a:gd name="T24" fmla="*/ 17 w 36"/>
                <a:gd name="T25" fmla="*/ 633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39" name="Freeform 32"/>
            <p:cNvSpPr>
              <a:spLocks/>
            </p:cNvSpPr>
            <p:nvPr/>
          </p:nvSpPr>
          <p:spPr bwMode="auto">
            <a:xfrm>
              <a:off x="7526338" y="5640388"/>
              <a:ext cx="111125" cy="233363"/>
            </a:xfrm>
            <a:custGeom>
              <a:avLst/>
              <a:gdLst>
                <a:gd name="T0" fmla="*/ 22 w 28"/>
                <a:gd name="T1" fmla="*/ 59 h 59"/>
                <a:gd name="T2" fmla="*/ 28 w 28"/>
                <a:gd name="T3" fmla="*/ 59 h 59"/>
                <a:gd name="T4" fmla="*/ 0 w 28"/>
                <a:gd name="T5" fmla="*/ 0 h 59"/>
                <a:gd name="T6" fmla="*/ 22 w 28"/>
                <a:gd name="T7" fmla="*/ 59 h 59"/>
              </a:gdLst>
              <a:ahLst/>
              <a:cxnLst>
                <a:cxn ang="0">
                  <a:pos x="T0" y="T1"/>
                </a:cxn>
                <a:cxn ang="0">
                  <a:pos x="T2" y="T3"/>
                </a:cxn>
                <a:cxn ang="0">
                  <a:pos x="T4" y="T5"/>
                </a:cxn>
                <a:cxn ang="0">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0" name="Freeform 33"/>
            <p:cNvSpPr>
              <a:spLocks/>
            </p:cNvSpPr>
            <p:nvPr/>
          </p:nvSpPr>
          <p:spPr bwMode="auto">
            <a:xfrm>
              <a:off x="7021513" y="3598863"/>
              <a:ext cx="68263" cy="423863"/>
            </a:xfrm>
            <a:custGeom>
              <a:avLst/>
              <a:gdLst>
                <a:gd name="T0" fmla="*/ 4 w 17"/>
                <a:gd name="T1" fmla="*/ 54 h 107"/>
                <a:gd name="T2" fmla="*/ 17 w 17"/>
                <a:gd name="T3" fmla="*/ 107 h 107"/>
                <a:gd name="T4" fmla="*/ 10 w 17"/>
                <a:gd name="T5" fmla="*/ 44 h 107"/>
                <a:gd name="T6" fmla="*/ 9 w 17"/>
                <a:gd name="T7" fmla="*/ 43 h 107"/>
                <a:gd name="T8" fmla="*/ 0 w 17"/>
                <a:gd name="T9" fmla="*/ 0 h 107"/>
                <a:gd name="T10" fmla="*/ 0 w 17"/>
                <a:gd name="T11" fmla="*/ 8 h 107"/>
                <a:gd name="T12" fmla="*/ 4 w 17"/>
                <a:gd name="T13" fmla="*/ 54 h 107"/>
              </a:gdLst>
              <a:ahLst/>
              <a:cxnLst>
                <a:cxn ang="0">
                  <a:pos x="T0" y="T1"/>
                </a:cxn>
                <a:cxn ang="0">
                  <a:pos x="T2" y="T3"/>
                </a:cxn>
                <a:cxn ang="0">
                  <a:pos x="T4" y="T5"/>
                </a:cxn>
                <a:cxn ang="0">
                  <a:pos x="T6" y="T7"/>
                </a:cxn>
                <a:cxn ang="0">
                  <a:pos x="T8" y="T9"/>
                </a:cxn>
                <a:cxn ang="0">
                  <a:pos x="T10" y="T11"/>
                </a:cxn>
                <a:cxn ang="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1" name="Freeform 34"/>
            <p:cNvSpPr>
              <a:spLocks/>
            </p:cNvSpPr>
            <p:nvPr/>
          </p:nvSpPr>
          <p:spPr bwMode="auto">
            <a:xfrm>
              <a:off x="7412038" y="2801938"/>
              <a:ext cx="1168400" cy="2251075"/>
            </a:xfrm>
            <a:custGeom>
              <a:avLst/>
              <a:gdLst>
                <a:gd name="T0" fmla="*/ 8 w 294"/>
                <a:gd name="T1" fmla="*/ 553 h 568"/>
                <a:gd name="T2" fmla="*/ 35 w 294"/>
                <a:gd name="T3" fmla="*/ 397 h 568"/>
                <a:gd name="T4" fmla="*/ 99 w 294"/>
                <a:gd name="T5" fmla="*/ 252 h 568"/>
                <a:gd name="T6" fmla="*/ 187 w 294"/>
                <a:gd name="T7" fmla="*/ 119 h 568"/>
                <a:gd name="T8" fmla="*/ 238 w 294"/>
                <a:gd name="T9" fmla="*/ 58 h 568"/>
                <a:gd name="T10" fmla="*/ 265 w 294"/>
                <a:gd name="T11" fmla="*/ 28 h 568"/>
                <a:gd name="T12" fmla="*/ 294 w 294"/>
                <a:gd name="T13" fmla="*/ 0 h 568"/>
                <a:gd name="T14" fmla="*/ 293 w 294"/>
                <a:gd name="T15" fmla="*/ 0 h 568"/>
                <a:gd name="T16" fmla="*/ 264 w 294"/>
                <a:gd name="T17" fmla="*/ 27 h 568"/>
                <a:gd name="T18" fmla="*/ 237 w 294"/>
                <a:gd name="T19" fmla="*/ 56 h 568"/>
                <a:gd name="T20" fmla="*/ 185 w 294"/>
                <a:gd name="T21" fmla="*/ 117 h 568"/>
                <a:gd name="T22" fmla="*/ 95 w 294"/>
                <a:gd name="T23" fmla="*/ 249 h 568"/>
                <a:gd name="T24" fmla="*/ 30 w 294"/>
                <a:gd name="T25" fmla="*/ 396 h 568"/>
                <a:gd name="T26" fmla="*/ 0 w 294"/>
                <a:gd name="T27" fmla="*/ 549 h 568"/>
                <a:gd name="T28" fmla="*/ 7 w 294"/>
                <a:gd name="T29" fmla="*/ 568 h 568"/>
                <a:gd name="T30" fmla="*/ 8 w 294"/>
                <a:gd name="T31" fmla="*/ 553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2" name="Freeform 35"/>
            <p:cNvSpPr>
              <a:spLocks/>
            </p:cNvSpPr>
            <p:nvPr/>
          </p:nvSpPr>
          <p:spPr bwMode="auto">
            <a:xfrm>
              <a:off x="7494588" y="5664200"/>
              <a:ext cx="100013" cy="209550"/>
            </a:xfrm>
            <a:custGeom>
              <a:avLst/>
              <a:gdLst>
                <a:gd name="T0" fmla="*/ 0 w 25"/>
                <a:gd name="T1" fmla="*/ 0 h 53"/>
                <a:gd name="T2" fmla="*/ 19 w 25"/>
                <a:gd name="T3" fmla="*/ 53 h 53"/>
                <a:gd name="T4" fmla="*/ 25 w 25"/>
                <a:gd name="T5" fmla="*/ 53 h 53"/>
                <a:gd name="T6" fmla="*/ 0 w 25"/>
                <a:gd name="T7" fmla="*/ 0 h 53"/>
              </a:gdLst>
              <a:ahLst/>
              <a:cxnLst>
                <a:cxn ang="0">
                  <a:pos x="T0" y="T1"/>
                </a:cxn>
                <a:cxn ang="0">
                  <a:pos x="T2" y="T3"/>
                </a:cxn>
                <a:cxn ang="0">
                  <a:pos x="T4" y="T5"/>
                </a:cxn>
                <a:cxn ang="0">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3" name="Freeform 36"/>
            <p:cNvSpPr>
              <a:spLocks/>
            </p:cNvSpPr>
            <p:nvPr/>
          </p:nvSpPr>
          <p:spPr bwMode="auto">
            <a:xfrm>
              <a:off x="7412038" y="5081588"/>
              <a:ext cx="114300" cy="558800"/>
            </a:xfrm>
            <a:custGeom>
              <a:avLst/>
              <a:gdLst>
                <a:gd name="T0" fmla="*/ 0 w 29"/>
                <a:gd name="T1" fmla="*/ 0 h 141"/>
                <a:gd name="T2" fmla="*/ 7 w 29"/>
                <a:gd name="T3" fmla="*/ 89 h 141"/>
                <a:gd name="T4" fmla="*/ 18 w 29"/>
                <a:gd name="T5" fmla="*/ 117 h 141"/>
                <a:gd name="T6" fmla="*/ 29 w 29"/>
                <a:gd name="T7" fmla="*/ 141 h 141"/>
                <a:gd name="T8" fmla="*/ 27 w 29"/>
                <a:gd name="T9" fmla="*/ 135 h 141"/>
                <a:gd name="T10" fmla="*/ 8 w 29"/>
                <a:gd name="T11" fmla="*/ 22 h 141"/>
                <a:gd name="T12" fmla="*/ 4 w 29"/>
                <a:gd name="T13" fmla="*/ 11 h 141"/>
                <a:gd name="T14" fmla="*/ 0 w 29"/>
                <a:gd name="T15" fmla="*/ 0 h 1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4" name="Freeform 37"/>
            <p:cNvSpPr>
              <a:spLocks/>
            </p:cNvSpPr>
            <p:nvPr/>
          </p:nvSpPr>
          <p:spPr bwMode="auto">
            <a:xfrm>
              <a:off x="7412038" y="4978400"/>
              <a:ext cx="31750" cy="188913"/>
            </a:xfrm>
            <a:custGeom>
              <a:avLst/>
              <a:gdLst>
                <a:gd name="T0" fmla="*/ 0 w 8"/>
                <a:gd name="T1" fmla="*/ 26 h 48"/>
                <a:gd name="T2" fmla="*/ 4 w 8"/>
                <a:gd name="T3" fmla="*/ 37 h 48"/>
                <a:gd name="T4" fmla="*/ 8 w 8"/>
                <a:gd name="T5" fmla="*/ 48 h 48"/>
                <a:gd name="T6" fmla="*/ 7 w 8"/>
                <a:gd name="T7" fmla="*/ 19 h 48"/>
                <a:gd name="T8" fmla="*/ 0 w 8"/>
                <a:gd name="T9" fmla="*/ 0 h 48"/>
                <a:gd name="T10" fmla="*/ 0 w 8"/>
                <a:gd name="T11" fmla="*/ 4 h 48"/>
                <a:gd name="T12" fmla="*/ 0 w 8"/>
                <a:gd name="T13" fmla="*/ 26 h 48"/>
              </a:gdLst>
              <a:ahLst/>
              <a:cxnLst>
                <a:cxn ang="0">
                  <a:pos x="T0" y="T1"/>
                </a:cxn>
                <a:cxn ang="0">
                  <a:pos x="T2" y="T3"/>
                </a:cxn>
                <a:cxn ang="0">
                  <a:pos x="T4" y="T5"/>
                </a:cxn>
                <a:cxn ang="0">
                  <a:pos x="T6" y="T7"/>
                </a:cxn>
                <a:cxn ang="0">
                  <a:pos x="T8" y="T9"/>
                </a:cxn>
                <a:cxn ang="0">
                  <a:pos x="T10" y="T11"/>
                </a:cxn>
                <a:cxn ang="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sp>
          <p:nvSpPr>
            <p:cNvPr id="1045" name="Freeform 38"/>
            <p:cNvSpPr>
              <a:spLocks/>
            </p:cNvSpPr>
            <p:nvPr/>
          </p:nvSpPr>
          <p:spPr bwMode="auto">
            <a:xfrm>
              <a:off x="7439026" y="5434013"/>
              <a:ext cx="174625" cy="439738"/>
            </a:xfrm>
            <a:custGeom>
              <a:avLst/>
              <a:gdLst>
                <a:gd name="T0" fmla="*/ 11 w 44"/>
                <a:gd name="T1" fmla="*/ 28 h 111"/>
                <a:gd name="T2" fmla="*/ 0 w 44"/>
                <a:gd name="T3" fmla="*/ 0 h 111"/>
                <a:gd name="T4" fmla="*/ 11 w 44"/>
                <a:gd name="T5" fmla="*/ 49 h 111"/>
                <a:gd name="T6" fmla="*/ 14 w 44"/>
                <a:gd name="T7" fmla="*/ 58 h 111"/>
                <a:gd name="T8" fmla="*/ 39 w 44"/>
                <a:gd name="T9" fmla="*/ 111 h 111"/>
                <a:gd name="T10" fmla="*/ 44 w 44"/>
                <a:gd name="T11" fmla="*/ 111 h 111"/>
                <a:gd name="T12" fmla="*/ 22 w 44"/>
                <a:gd name="T13" fmla="*/ 52 h 111"/>
                <a:gd name="T14" fmla="*/ 11 w 44"/>
                <a:gd name="T15" fmla="*/ 28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ru-RU"/>
            </a:p>
          </p:txBody>
        </p:sp>
      </p:grpSp>
      <p:sp>
        <p:nvSpPr>
          <p:cNvPr id="62" name="Rectangle 61"/>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заголовка</a:t>
            </a:r>
            <a:endParaRPr lang="en-US" altLang="ru-RU" smtClean="0"/>
          </a:p>
        </p:txBody>
      </p:sp>
      <p:sp>
        <p:nvSpPr>
          <p:cNvPr id="1030" name="Text Placeholder 2"/>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A10A2DD9-35C0-4571-B81D-3CE355E4AABF}" type="datetimeFigureOut">
              <a:rPr lang="ru-RU"/>
              <a:pPr>
                <a:defRPr/>
              </a:pPr>
              <a:t>19.05.2020</a:t>
            </a:fld>
            <a:endParaRPr lang="ru-RU"/>
          </a:p>
        </p:txBody>
      </p:sp>
      <p:sp>
        <p:nvSpPr>
          <p:cNvPr id="5" name="Footer Placeholder 4"/>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a:defRPr sz="2000" smtClean="0">
                <a:solidFill>
                  <a:srgbClr val="FEFFFF"/>
                </a:solidFill>
              </a:defRPr>
            </a:lvl1pPr>
          </a:lstStyle>
          <a:p>
            <a:pPr>
              <a:defRPr/>
            </a:pPr>
            <a:fld id="{14C6265D-43DF-4FDB-A4F4-356086785906}"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 id="2147483850" r:id="rId13"/>
    <p:sldLayoutId id="2147483851" r:id="rId14"/>
    <p:sldLayoutId id="2147483852" r:id="rId15"/>
    <p:sldLayoutId id="2147483853"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anose="020B0502020202020204" pitchFamily="34" charset="0"/>
        </a:defRPr>
      </a:lvl2pPr>
      <a:lvl3pPr algn="l" defTabSz="457200" rtl="0" fontAlgn="base">
        <a:spcBef>
          <a:spcPct val="0"/>
        </a:spcBef>
        <a:spcAft>
          <a:spcPct val="0"/>
        </a:spcAft>
        <a:defRPr sz="3600">
          <a:solidFill>
            <a:srgbClr val="262626"/>
          </a:solidFill>
          <a:latin typeface="Century Gothic" panose="020B0502020202020204" pitchFamily="34" charset="0"/>
        </a:defRPr>
      </a:lvl3pPr>
      <a:lvl4pPr algn="l" defTabSz="457200" rtl="0" fontAlgn="base">
        <a:spcBef>
          <a:spcPct val="0"/>
        </a:spcBef>
        <a:spcAft>
          <a:spcPct val="0"/>
        </a:spcAft>
        <a:defRPr sz="3600">
          <a:solidFill>
            <a:srgbClr val="262626"/>
          </a:solidFill>
          <a:latin typeface="Century Gothic" panose="020B0502020202020204" pitchFamily="34" charset="0"/>
        </a:defRPr>
      </a:lvl4pPr>
      <a:lvl5pPr algn="l" defTabSz="457200" rtl="0" fontAlgn="base">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8675" y="836613"/>
            <a:ext cx="7772400" cy="1470025"/>
          </a:xfrm>
        </p:spPr>
        <p:txBody>
          <a:bodyPr rtlCol="0">
            <a:normAutofit fontScale="90000"/>
          </a:bodyPr>
          <a:lstStyle/>
          <a:p>
            <a:pPr fontAlgn="auto">
              <a:spcAft>
                <a:spcPts val="0"/>
              </a:spcAft>
              <a:defRPr/>
            </a:pPr>
            <a:r>
              <a:rPr lang="ru-RU" dirty="0"/>
              <a:t>Волейбол. Подвижные игры на материале игры в волейбол</a:t>
            </a:r>
            <a:endParaRPr lang="ru-RU" dirty="0">
              <a:solidFill>
                <a:schemeClr val="tx1">
                  <a:lumMod val="85000"/>
                  <a:lumOff val="15000"/>
                </a:schemeClr>
              </a:solidFill>
            </a:endParaRPr>
          </a:p>
        </p:txBody>
      </p:sp>
      <p:pic>
        <p:nvPicPr>
          <p:cNvPr id="1843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57313" y="2420938"/>
            <a:ext cx="6715125" cy="3960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323850" y="3175"/>
            <a:ext cx="6588125" cy="1281113"/>
          </a:xfrm>
        </p:spPr>
        <p:txBody>
          <a:bodyPr/>
          <a:lstStyle/>
          <a:p>
            <a:r>
              <a:rPr lang="ru-RU" altLang="ru-RU" smtClean="0"/>
              <a:t>Пионербол </a:t>
            </a:r>
            <a:br>
              <a:rPr lang="ru-RU" altLang="ru-RU" smtClean="0"/>
            </a:br>
            <a:endParaRPr lang="ru-RU" altLang="ru-RU" smtClean="0"/>
          </a:p>
        </p:txBody>
      </p:sp>
      <p:sp>
        <p:nvSpPr>
          <p:cNvPr id="3" name="Содержимое 2"/>
          <p:cNvSpPr>
            <a:spLocks noGrp="1"/>
          </p:cNvSpPr>
          <p:nvPr>
            <p:ph idx="1"/>
          </p:nvPr>
        </p:nvSpPr>
        <p:spPr>
          <a:xfrm>
            <a:off x="1943100" y="2133600"/>
            <a:ext cx="6591300" cy="3778250"/>
          </a:xfrm>
        </p:spPr>
        <p:txBody>
          <a:bodyPr rtlCol="0">
            <a:normAutofit fontScale="85000" lnSpcReduction="10000"/>
          </a:bodyPr>
          <a:lstStyle/>
          <a:p>
            <a:pPr marL="548640" indent="-411480" fontAlgn="auto">
              <a:spcAft>
                <a:spcPts val="0"/>
              </a:spcAft>
              <a:buClr>
                <a:schemeClr val="tx1">
                  <a:shade val="95000"/>
                </a:schemeClr>
              </a:buClr>
              <a:buFont typeface="Wingdings 2"/>
              <a:buNone/>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Игру проводят по общепринятым правилам с теми же переходами, что и в волейболе, после выигрыша очка.</a:t>
            </a:r>
          </a:p>
          <a:p>
            <a:pPr marL="548640" indent="-411480" fontAlgn="auto">
              <a:spcAft>
                <a:spcPts val="0"/>
              </a:spcAft>
              <a:buClr>
                <a:schemeClr val="tx1">
                  <a:shade val="95000"/>
                </a:schemeClr>
              </a:buClr>
              <a:buFont typeface="Wingdings 2"/>
              <a:buChar char=""/>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Варианты </a:t>
            </a:r>
          </a:p>
          <a:p>
            <a:pPr marL="548640" indent="-411480" fontAlgn="auto">
              <a:spcAft>
                <a:spcPts val="0"/>
              </a:spcAft>
              <a:buClr>
                <a:schemeClr val="tx1">
                  <a:shade val="95000"/>
                </a:schemeClr>
              </a:buClr>
              <a:buFont typeface="Wingdings 2"/>
              <a:buChar char=""/>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1. Игра проводится по традиционным правилам, но двумя мячами.</a:t>
            </a: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 2. Использовать можно только верхние передачи мяча.</a:t>
            </a: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 3. Перебрасывать мяч через сетку можно только верхней передачей.</a:t>
            </a: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 4. Все перебрасывания мяча заменяют верхними передачами.</a:t>
            </a: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 5. Ввод мяча в игру выполняют нижней прямой подачей из-за линии нападения.</a:t>
            </a:r>
            <a:endParaRPr lang="ru-RU"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0" y="0"/>
            <a:ext cx="6589713" cy="1281113"/>
          </a:xfrm>
        </p:spPr>
        <p:txBody>
          <a:bodyPr/>
          <a:lstStyle/>
          <a:p>
            <a:r>
              <a:rPr lang="ru-RU" altLang="ru-RU" smtClean="0"/>
              <a:t>«Мяч над головой»</a:t>
            </a:r>
            <a:br>
              <a:rPr lang="ru-RU" altLang="ru-RU" smtClean="0"/>
            </a:br>
            <a:endParaRPr lang="ru-RU" altLang="ru-RU" smtClean="0"/>
          </a:p>
        </p:txBody>
      </p:sp>
      <p:sp>
        <p:nvSpPr>
          <p:cNvPr id="3" name="Содержимое 2"/>
          <p:cNvSpPr>
            <a:spLocks noGrp="1"/>
          </p:cNvSpPr>
          <p:nvPr>
            <p:ph idx="1"/>
          </p:nvPr>
        </p:nvSpPr>
        <p:spPr>
          <a:xfrm>
            <a:off x="1835150" y="1484313"/>
            <a:ext cx="6592888" cy="3778250"/>
          </a:xfrm>
        </p:spPr>
        <p:txBody>
          <a:bodyPr rtlCol="0">
            <a:noAutofit/>
          </a:bodyPr>
          <a:lstStyle/>
          <a:p>
            <a:pPr marL="548640" indent="-411480" fontAlgn="auto">
              <a:spcAft>
                <a:spcPts val="0"/>
              </a:spcAft>
              <a:buClr>
                <a:schemeClr val="tx1">
                  <a:shade val="95000"/>
                </a:schemeClr>
              </a:buClr>
              <a:buFont typeface="Wingdings 2"/>
              <a:buNone/>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Учащиеся делятся на команды с равным числом игроков. Время игры – обычно 1–1,5 мин. – сообщается заранее. Одновременно могут играть две, четыре команды и более. Игроки каждой команды произвольно располагаются на отведенной им части площадки и берут мячи. Каждая команда выбирает одного человека, который будет контролировать игру команды-соперницы. По сигналу все играющие начинают выполнять верхнюю передачу над собой или нижнюю. Ученик, уронивший мяч или поймавший его, либо нарушивший правила, выбывает из игры и садится на скамейку запасных. Побеждает команда, у которой после сигнала об окончании игры на площадке осталось больше игроков.</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137160" indent="0" algn="ctr" fontAlgn="auto">
              <a:spcAft>
                <a:spcPts val="0"/>
              </a:spcAft>
              <a:buClr>
                <a:schemeClr val="tx1">
                  <a:shade val="95000"/>
                </a:schemeClr>
              </a:buClr>
              <a:buFont typeface="Wingdings 3" charset="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Правила </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Не разрешается заступать на площадку команды соперников.</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Не разрешается ловить мяч.</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a:xfrm>
            <a:off x="323850" y="14288"/>
            <a:ext cx="6588125" cy="1281112"/>
          </a:xfrm>
        </p:spPr>
        <p:txBody>
          <a:bodyPr/>
          <a:lstStyle/>
          <a:p>
            <a:r>
              <a:rPr lang="ru-RU" altLang="ru-RU" smtClean="0"/>
              <a:t>«Передача центровому»</a:t>
            </a:r>
          </a:p>
        </p:txBody>
      </p:sp>
      <p:sp>
        <p:nvSpPr>
          <p:cNvPr id="3" name="Содержимое 2"/>
          <p:cNvSpPr>
            <a:spLocks noGrp="1"/>
          </p:cNvSpPr>
          <p:nvPr>
            <p:ph idx="1"/>
          </p:nvPr>
        </p:nvSpPr>
        <p:spPr>
          <a:xfrm>
            <a:off x="1979613" y="1628775"/>
            <a:ext cx="6591300" cy="3778250"/>
          </a:xfrm>
        </p:spPr>
        <p:txBody>
          <a:bodyPr rtlCol="0">
            <a:normAutofit fontScale="77500" lnSpcReduction="20000"/>
          </a:bodyPr>
          <a:lstStyle/>
          <a:p>
            <a:pPr marL="548640" indent="-411480" fontAlgn="auto">
              <a:spcAft>
                <a:spcPts val="0"/>
              </a:spcAft>
              <a:buClr>
                <a:schemeClr val="tx1">
                  <a:shade val="95000"/>
                </a:schemeClr>
              </a:buClr>
              <a:buFont typeface="Wingdings 2"/>
              <a:buNone/>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Команды располагаются на площадке, образуя два, три круга или более. В середину каждого круга встает центровой с волейбольным мячом в руках. Каждая команда выбирает одного человека, который будет контролировать игру команды-соперницы. По сигналу центровой последовательно посылает мяч любой передачей ученикам, стоящим в его кругу. Тот выполняет ответную передачу. Соблюдая очередность, передачи выполняют все стоящие в кругу. Если до окончания игры центровой успел передать мяч всем игрокам, он продолжает выполнять передачи по второму кругу. Затем центровых игроков меняют.</a:t>
            </a:r>
          </a:p>
          <a:p>
            <a:pPr marL="548640" indent="-411480" fontAlgn="auto">
              <a:spcAft>
                <a:spcPts val="0"/>
              </a:spcAft>
              <a:buClr>
                <a:schemeClr val="tx1">
                  <a:shade val="95000"/>
                </a:schemeClr>
              </a:buClr>
              <a:buFont typeface="Wingdings 2"/>
              <a:buChar char=""/>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137160" indent="0" algn="ctr" fontAlgn="auto">
              <a:spcAft>
                <a:spcPts val="0"/>
              </a:spcAft>
              <a:buClr>
                <a:schemeClr val="tx1">
                  <a:shade val="95000"/>
                </a:schemeClr>
              </a:buClr>
              <a:buFont typeface="Wingdings 3" charset="2"/>
              <a:buNone/>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Правила </a:t>
            </a:r>
          </a:p>
          <a:p>
            <a:pPr marL="548640" indent="-411480" fontAlgn="auto">
              <a:spcAft>
                <a:spcPts val="0"/>
              </a:spcAft>
              <a:buClr>
                <a:schemeClr val="tx1">
                  <a:shade val="95000"/>
                </a:schemeClr>
              </a:buClr>
              <a:buFont typeface="Wingdings 2"/>
              <a:buChar char=""/>
              <a:defRPr/>
            </a:pPr>
            <a:endParaRPr lang="ru-RU"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1. Мяч передают по кругу строго по очереди.</a:t>
            </a: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latin typeface="Times New Roman" panose="02020603050405020304" pitchFamily="18" charset="0"/>
                <a:cs typeface="Times New Roman" panose="02020603050405020304" pitchFamily="18" charset="0"/>
              </a:rPr>
              <a:t> 2. Падение и ловля мяча не считаются ошибками, счет выполненных передач сохраняется.</a:t>
            </a:r>
            <a:endParaRPr lang="ru-RU"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8888" y="0"/>
            <a:ext cx="6589712" cy="1281113"/>
          </a:xfrm>
        </p:spPr>
        <p:txBody>
          <a:bodyPr rtlCol="0">
            <a:normAutofit fontScale="90000"/>
          </a:bodyPr>
          <a:lstStyle/>
          <a:p>
            <a:pPr fontAlgn="auto">
              <a:spcAft>
                <a:spcPts val="0"/>
              </a:spcAft>
              <a:defRPr/>
            </a:pPr>
            <a:r>
              <a:rPr lang="ru-RU" dirty="0" smtClean="0">
                <a:solidFill>
                  <a:schemeClr val="tx1">
                    <a:lumMod val="85000"/>
                    <a:lumOff val="15000"/>
                  </a:schemeClr>
                </a:solidFill>
              </a:rPr>
              <a:t>УПРАЖНЕНИЯ ДЛЯ ТРЕНИРОВКИ ПРЫЖКОВ</a:t>
            </a:r>
            <a:br>
              <a:rPr lang="ru-RU" dirty="0" smtClean="0">
                <a:solidFill>
                  <a:schemeClr val="tx1">
                    <a:lumMod val="85000"/>
                    <a:lumOff val="15000"/>
                  </a:schemeClr>
                </a:solidFill>
              </a:rPr>
            </a:br>
            <a:endParaRPr lang="ru-RU" dirty="0">
              <a:solidFill>
                <a:schemeClr val="tx1">
                  <a:lumMod val="85000"/>
                  <a:lumOff val="15000"/>
                </a:schemeClr>
              </a:solidFill>
            </a:endParaRPr>
          </a:p>
        </p:txBody>
      </p:sp>
      <p:sp>
        <p:nvSpPr>
          <p:cNvPr id="3" name="Содержимое 2"/>
          <p:cNvSpPr>
            <a:spLocks noGrp="1"/>
          </p:cNvSpPr>
          <p:nvPr>
            <p:ph idx="1"/>
          </p:nvPr>
        </p:nvSpPr>
        <p:spPr>
          <a:xfrm>
            <a:off x="1908175" y="1628775"/>
            <a:ext cx="6591300" cy="3778250"/>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Развивая прыгучесть, следует прежде всего укрепить голеностопный сустав, сделать его сильным, эластичным, способным противостоять травмам. Нужно ежедневно утром уделять не менее 5 минут укреплению ахиллова сухожилия и голеностопного сустава.</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Сначала нужно разогреть массажем мышцы голени. Затем приступить к сгибанию и разгибанию голеностопного сустава двумя ногами одновременно. Потом вращать стопы 1,5 - 2 мин. Затем проделать упражнения левой и правой ногами медленно - по 100 - 150 движений ( для удобства обопритесь о стену или стол под углом 70 - 75 градусов). Полезно сгибать стопы с амортизатором, с отягощением или преодолевая сопротивление партнера. Хорошо использовать </a:t>
            </a:r>
            <a:r>
              <a:rPr lang="ru-RU" sz="1400" dirty="0" err="1" smtClean="0">
                <a:solidFill>
                  <a:schemeClr val="tx1">
                    <a:lumMod val="75000"/>
                    <a:lumOff val="25000"/>
                  </a:schemeClr>
                </a:solidFill>
                <a:latin typeface="Times New Roman" panose="02020603050405020304" pitchFamily="18" charset="0"/>
                <a:cs typeface="Times New Roman" panose="02020603050405020304" pitchFamily="18" charset="0"/>
              </a:rPr>
              <a:t>медболы</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 катать их стопами. Можно ходить и прыгать на носках с отягощением в руках или на плече. Эффективны для укрепления стопы и голени прыжки на песке.</a:t>
            </a:r>
          </a:p>
          <a:p>
            <a:pPr marL="548640" indent="-411480" fontAlgn="auto">
              <a:spcAft>
                <a:spcPts val="0"/>
              </a:spcAft>
              <a:buClr>
                <a:schemeClr val="tx1">
                  <a:shade val="95000"/>
                </a:schemeClr>
              </a:buClr>
              <a:buFont typeface="Wingdings 2"/>
              <a:buNone/>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a:xfrm>
            <a:off x="179388" y="0"/>
            <a:ext cx="6589712" cy="1281113"/>
          </a:xfrm>
        </p:spPr>
        <p:txBody>
          <a:bodyPr/>
          <a:lstStyle/>
          <a:p>
            <a:r>
              <a:rPr lang="ru-RU" altLang="ru-RU" smtClean="0"/>
              <a:t>УПРАЖНЕНИЯ</a:t>
            </a:r>
          </a:p>
        </p:txBody>
      </p:sp>
      <p:sp>
        <p:nvSpPr>
          <p:cNvPr id="3" name="Содержимое 2"/>
          <p:cNvSpPr>
            <a:spLocks noGrp="1"/>
          </p:cNvSpPr>
          <p:nvPr>
            <p:ph idx="1"/>
          </p:nvPr>
        </p:nvSpPr>
        <p:spPr>
          <a:xfrm>
            <a:off x="1763713" y="476250"/>
            <a:ext cx="6591300" cy="3778250"/>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На тренировках после кросса и гимнастики прыжки на прямых ногах с поднятыми вверх руками 3 - 4 раза по 1 мин ( интервал 5 - 7 мин). Интервалы используются для развития других игровых качеств - быстроты, силы, ловкости, координации движений или совершенствование техники игры. Прыжки выполняются толчками 2 ног, приземление на заряженную стопу. Затрата времени на отталкивание от пола - минимальная.</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То же, но толчок и приземление выполняется с левой ноги на правую, и наоборот, - поочередно ( ноги чуть шире плеч). То же вперед - назад на расстояние нормального шага - "маятник".</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с поворотом на 180, 360 градусов с поднятыми вверх руками.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в приседе ( полезны не только для укрепления мышц голени, но и бедра, спины). Можно выполнять их в парах - спиной друг к другу, руки сцеплены в локтях.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Продвижение в стороны, вперед - назад.</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Толчки боком, спиной, грудью, выполняемые 2 игроками примерно одного роста и веса.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в высоту через планку с мячом : игрок, ведя мяч, разбегается и с мячом в руках преодолевает планку, а в момент прыжка передает мяч тренеру или другому игроку. Высота планки зависит от индивидуальных возможностей игрока.</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blinds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5" y="428625"/>
            <a:ext cx="8258175" cy="5697538"/>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То же что и предыдущее упражнение, но при прыжках в длину, тройном прыжке. Прыжки с </a:t>
            </a:r>
            <a:r>
              <a:rPr lang="ru-RU" sz="1400" dirty="0" err="1" smtClean="0">
                <a:solidFill>
                  <a:schemeClr val="tx1">
                    <a:lumMod val="75000"/>
                    <a:lumOff val="25000"/>
                  </a:schemeClr>
                </a:solidFill>
                <a:latin typeface="Times New Roman" panose="02020603050405020304" pitchFamily="18" charset="0"/>
                <a:cs typeface="Times New Roman" panose="02020603050405020304" pitchFamily="18" charset="0"/>
              </a:rPr>
              <a:t>уступающе</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 преодолевающим воздействием : запрыгивание на тумбу и спрыгивание на пол.</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через гимнастическую скамейку на одной или двух ногах с ведением мяча вперед - назад, лицом, боком.</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с гирями, гантелями, "блинами". Можно имитировать обманные движения ( передачу) во время прыжков.</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через обычную скакалку на 1 или 2 ногах до 5 мин.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Запрыгивание ( затем спрыгивание) на препятствие высотой 50 см толчком голеностопов, не сгибая ног в коленях. Сериями по 23 - 30 прыжков подряд.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Серийные прыжки - "ножницы" с ведением 1 или 2 мячей. В каждом прыжке игрок выполняет мах ногами в стороны.</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Многоскоки на одной ноге в ведением мяча. Задача - делать как можно более дальние прыжки. Упражнение проходит в виде соревнований : кто из игроков затратит меньшее количество прыжков на длину площадки.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Серийные прыжки с подтягиванием коленей к животу. Игрок выполняет прыжки, одновременно удерживая мяч в вытянутых над головой руках. Сериями по 30 - 35 с.</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Серийные прыжки на двух ногах с доставанием определенной отметке на щите. Сериями по 20 -25 с. Высота отметок на щите зависит от ростовых данных каждого игрока.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с ведением мяча через всю площадку. Игрок ловит мяч от щита, и прыгнув к противоположному кольцу, стремится за 3 - 4 ведения мяча преодолеть площадку с двумя шагами забросить мяч в кольцо. Затем то же задание за 2 ведения, и наконец, за 1 ведение.</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comb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63" y="357188"/>
            <a:ext cx="8429625" cy="5786437"/>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через гимнастического коня с мячом в руках. Конь может быть установлен вдоль или поперек направления прыжка.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с подкидного мостика с мячом в руках и бросок по кольцу сверху двумя руками.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Забивание в кольцо сверху двух мячей в одном прыжке.</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Броски в кольцо сверху с поворотом на 180 - 360 градусов.</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Ловля и передача мяча в парах в одном прыжке. Партнеры ловят и передают мяч ( или 2 мяча) в одном прыжке, передвигаясь от кольца к кольцу, и завершают упражнение броском из-под кольца.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Передача мяча в квадрате с сопротивлением одного или двух защитников. Все передачи выполняются в одном прыжке. Смена защитников происходит после каждой ошибки.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Передача мяча между тремя или пятью игроками по "восьмерке". Ловля и передача выполняется только в одном прыжке.</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Прыжки вперед назад с длиной прыжка не более 50 см. Упражнение выполняется как соревнования на время : кто сделает больше прыжков за 1 мин.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Серийные прыжки с отягощением в виде штанги, гири, </a:t>
            </a:r>
            <a:r>
              <a:rPr lang="ru-RU" sz="1400" dirty="0" err="1" smtClean="0">
                <a:solidFill>
                  <a:schemeClr val="tx1">
                    <a:lumMod val="75000"/>
                    <a:lumOff val="25000"/>
                  </a:schemeClr>
                </a:solidFill>
                <a:latin typeface="Times New Roman" panose="02020603050405020304" pitchFamily="18" charset="0"/>
                <a:cs typeface="Times New Roman" panose="02020603050405020304" pitchFamily="18" charset="0"/>
              </a:rPr>
              <a:t>медицинбола</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Выполняется в течении 25 - 30 с.</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250825" y="-1588"/>
            <a:ext cx="6589713" cy="1281113"/>
          </a:xfrm>
        </p:spPr>
        <p:txBody>
          <a:bodyPr/>
          <a:lstStyle/>
          <a:p>
            <a:r>
              <a:rPr lang="ru-RU" altLang="ru-RU" smtClean="0"/>
              <a:t>Травматизм волейбола</a:t>
            </a:r>
          </a:p>
        </p:txBody>
      </p:sp>
      <p:sp>
        <p:nvSpPr>
          <p:cNvPr id="3" name="Содержимое 2"/>
          <p:cNvSpPr>
            <a:spLocks noGrp="1"/>
          </p:cNvSpPr>
          <p:nvPr>
            <p:ph idx="1"/>
          </p:nvPr>
        </p:nvSpPr>
        <p:spPr>
          <a:xfrm>
            <a:off x="1835150" y="646113"/>
            <a:ext cx="6592888" cy="3776662"/>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Для волейболистов наиболее характерны следующие травмы: ушибы верхних и нижних конечностей; растяжения связок, сухожилий, мышц ног, рук, туловища; вывих плечевых, голеностопных суставов (реже локтевых, лучезапястных, коленных суставов); потертости стоп ног; судороги мышц (в основном икроножных и бедренных). Разрывы мышц и сухожилий наблюдаются сравнительно редко. По данным В.Ф.Башкирова (1987) подкожные повреждения мышц (надрыв) у волейболистов составляют всего 0,23% всей патологии, а разрывы сухожилий (четырехглавой мышцы бедра, разгибателей пальцев, ахиллова сухожилия) - 3,51% всей патологии.</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Основные причины травматизма</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Причины методического характера: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Несоблюдение принципов спортивной тренировки: непрерывности, цикличности, постепенности повышения нагрузок.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Тренировка на фоне недовосстановления.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Выполнение непосильных, незнакомых, сложных упражнений.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Тренировка без разминки или недостаточной разминки. </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Отсутствие сосредоточенности у спортсменов.</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188640"/>
            <a:ext cx="6589199" cy="1716360"/>
          </a:xfrm>
        </p:spPr>
        <p:txBody>
          <a:bodyPr/>
          <a:lstStyle/>
          <a:p>
            <a:r>
              <a:rPr lang="ru-RU" dirty="0" smtClean="0"/>
              <a:t>Домашнее задание:</a:t>
            </a:r>
            <a:br>
              <a:rPr lang="ru-RU" dirty="0" smtClean="0"/>
            </a:br>
            <a:r>
              <a:rPr lang="ru-RU" dirty="0" smtClean="0"/>
              <a:t> </a:t>
            </a:r>
            <a:endParaRPr lang="ru-RU" dirty="0"/>
          </a:p>
        </p:txBody>
      </p:sp>
      <p:pic>
        <p:nvPicPr>
          <p:cNvPr id="2050" name="Picture 2" descr="C:\Users\Азат\Desktop\97275171513377052.jpg"/>
          <p:cNvPicPr>
            <a:picLocks noGrp="1" noChangeAspect="1" noChangeArrowheads="1"/>
          </p:cNvPicPr>
          <p:nvPr>
            <p:ph idx="1"/>
          </p:nvPr>
        </p:nvPicPr>
        <p:blipFill>
          <a:blip r:embed="rId2" cstate="print"/>
          <a:srcRect/>
          <a:stretch>
            <a:fillRect/>
          </a:stretch>
        </p:blipFill>
        <p:spPr bwMode="auto">
          <a:xfrm>
            <a:off x="1547664" y="2348880"/>
            <a:ext cx="6048672" cy="3960439"/>
          </a:xfrm>
          <a:prstGeom prst="rect">
            <a:avLst/>
          </a:prstGeom>
          <a:noFill/>
        </p:spPr>
      </p:pic>
      <p:pic>
        <p:nvPicPr>
          <p:cNvPr id="5" name="Picture 4" descr="C:\Users\Азат\Desktop\img0 (1).jpg"/>
          <p:cNvPicPr>
            <a:picLocks noChangeAspect="1" noChangeArrowheads="1"/>
          </p:cNvPicPr>
          <p:nvPr/>
        </p:nvPicPr>
        <p:blipFill>
          <a:blip r:embed="rId3" cstate="print"/>
          <a:srcRect t="29730" b="21622"/>
          <a:stretch>
            <a:fillRect/>
          </a:stretch>
        </p:blipFill>
        <p:spPr bwMode="auto">
          <a:xfrm>
            <a:off x="1763688" y="908720"/>
            <a:ext cx="5616624" cy="1296144"/>
          </a:xfrm>
          <a:prstGeom prst="rect">
            <a:avLst/>
          </a:prstGeom>
          <a:noFill/>
        </p:spPr>
      </p:pic>
    </p:spTree>
    <p:extLst>
      <p:ext uri="{BB962C8B-B14F-4D97-AF65-F5344CB8AC3E}">
        <p14:creationId xmlns:p14="http://schemas.microsoft.com/office/powerpoint/2010/main" xmlns="" val="282256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Азат\Desktop\slide-6.jpg"/>
          <p:cNvPicPr>
            <a:picLocks noChangeAspect="1" noChangeArrowheads="1"/>
          </p:cNvPicPr>
          <p:nvPr/>
        </p:nvPicPr>
        <p:blipFill>
          <a:blip r:embed="rId2" cstate="print"/>
          <a:srcRect/>
          <a:stretch>
            <a:fillRect/>
          </a:stretch>
        </p:blipFill>
        <p:spPr bwMode="auto">
          <a:xfrm>
            <a:off x="611560" y="260648"/>
            <a:ext cx="8136904" cy="633670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179388" y="-7938"/>
            <a:ext cx="6589712" cy="1281113"/>
          </a:xfrm>
        </p:spPr>
        <p:txBody>
          <a:bodyPr/>
          <a:lstStyle/>
          <a:p>
            <a:r>
              <a:rPr lang="ru-RU" altLang="ru-RU" smtClean="0"/>
              <a:t>Волейбол</a:t>
            </a:r>
          </a:p>
        </p:txBody>
      </p:sp>
      <p:sp>
        <p:nvSpPr>
          <p:cNvPr id="3" name="Содержимое 2"/>
          <p:cNvSpPr>
            <a:spLocks noGrp="1"/>
          </p:cNvSpPr>
          <p:nvPr>
            <p:ph idx="1"/>
          </p:nvPr>
        </p:nvSpPr>
        <p:spPr>
          <a:xfrm>
            <a:off x="1908175" y="549275"/>
            <a:ext cx="6591300" cy="3776663"/>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Волейбол (англ. volleyball от volley — «ударять мяч с лёта» (также переводят как «летающий», «парящий») и ball — «мяч») — вид спорта, командная спортивная игра, в процессе которой две команды соревнуются на специальной площадке, разделённой сеткой, стремясь направить мяч на сторону соперника таким образом, чтобы он приземлился на площадке противника (добить до пола), либо игрок защищающейся команды допустил ошибку. При этом для организации атаки игрокам одной команды разрешается не более трёх касаний мяча подряд (в дополнение к касанию на блоке)</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Центральный орган волейбола как международного вида спорта, определяющий свод правил FIVB (англ.) — Международная федерация волейбола. Волейбол входит в программу Олимпийских игр с 1964 года.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Волейбол — неконтактный, комбинационный вид спорта, где каждый игрок имеет строгую специализацию на площадке. Важнейшими качествами для игроков в волейбол являются прыгучесть для возможности высоко подняться над сеткой, реакция, координация, физическая сила для эффективного произведения атакующих ударов.</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Для любителей волейбол — распространённое развлечение и способ отдыха благодаря простоте правил и доступности инвентаря.</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Существуют многочисленные варианты волейбола, ответвившиеся от основного вида — пляжный волейбол (олимпийский вид с 1996 года), мини-волейбол, пионербол, парковый волейбол (утверждённый конгрессом FIVB в ноябре 1998 года в Токио).</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Азат\Desktop\2019-06-24-226.jpg"/>
          <p:cNvPicPr>
            <a:picLocks noChangeAspect="1" noChangeArrowheads="1"/>
          </p:cNvPicPr>
          <p:nvPr/>
        </p:nvPicPr>
        <p:blipFill>
          <a:blip r:embed="rId2" cstate="print"/>
          <a:srcRect/>
          <a:stretch>
            <a:fillRect/>
          </a:stretch>
        </p:blipFill>
        <p:spPr bwMode="auto">
          <a:xfrm>
            <a:off x="755576" y="188640"/>
            <a:ext cx="8064896" cy="648072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a:xfrm>
            <a:off x="1944688" y="623888"/>
            <a:ext cx="6589712" cy="1281112"/>
          </a:xfrm>
        </p:spPr>
        <p:txBody>
          <a:bodyPr/>
          <a:lstStyle/>
          <a:p>
            <a:r>
              <a:rPr lang="ru-RU" altLang="ru-RU" smtClean="0"/>
              <a:t>«Волейбол играючи»</a:t>
            </a:r>
          </a:p>
        </p:txBody>
      </p:sp>
      <p:sp>
        <p:nvSpPr>
          <p:cNvPr id="20483" name="Содержимое 2"/>
          <p:cNvSpPr>
            <a:spLocks noGrp="1"/>
          </p:cNvSpPr>
          <p:nvPr>
            <p:ph idx="1"/>
          </p:nvPr>
        </p:nvSpPr>
        <p:spPr>
          <a:xfrm>
            <a:off x="1943100" y="2133600"/>
            <a:ext cx="6591300" cy="3778250"/>
          </a:xfrm>
        </p:spPr>
        <p:txBody>
          <a:bodyPr/>
          <a:lstStyle/>
          <a:p>
            <a:r>
              <a:rPr lang="ru-RU" altLang="ru-RU" smtClean="0"/>
              <a:t>При обучении волейболу по мере усвоения технических приемов необходимо использовать подвижные игры и эстафеты с отдельными его элементами. Их можно проводить зависимости от уровня подготовленности , количества волейбольных мячей и размеров спортивного зала – усложнять или упрощать.</a:t>
            </a:r>
          </a:p>
        </p:txBody>
      </p:sp>
    </p:spTree>
  </p:cSld>
  <p:clrMapOvr>
    <a:masterClrMapping/>
  </p:clrMapOvr>
  <p:transition>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4688" y="623888"/>
            <a:ext cx="6589712" cy="1281112"/>
          </a:xfrm>
        </p:spPr>
        <p:txBody>
          <a:bodyPr rtlCol="0">
            <a:normAutofit fontScale="90000"/>
          </a:bodyPr>
          <a:lstStyle/>
          <a:p>
            <a:pPr fontAlgn="auto">
              <a:spcAft>
                <a:spcPts val="0"/>
              </a:spcAft>
              <a:defRPr/>
            </a:pPr>
            <a:r>
              <a:rPr lang="ru-RU" dirty="0" smtClean="0">
                <a:solidFill>
                  <a:schemeClr val="tx1">
                    <a:lumMod val="85000"/>
                    <a:lumOff val="15000"/>
                  </a:schemeClr>
                </a:solidFill>
              </a:rPr>
              <a:t>Эстафеты с элементами волейбола</a:t>
            </a:r>
            <a:br>
              <a:rPr lang="ru-RU" dirty="0" smtClean="0">
                <a:solidFill>
                  <a:schemeClr val="tx1">
                    <a:lumMod val="85000"/>
                    <a:lumOff val="15000"/>
                  </a:schemeClr>
                </a:solidFill>
              </a:rPr>
            </a:br>
            <a:endParaRPr lang="ru-RU" dirty="0">
              <a:solidFill>
                <a:schemeClr val="tx1">
                  <a:lumMod val="85000"/>
                  <a:lumOff val="15000"/>
                </a:schemeClr>
              </a:solidFill>
            </a:endParaRPr>
          </a:p>
        </p:txBody>
      </p:sp>
      <p:sp>
        <p:nvSpPr>
          <p:cNvPr id="3" name="Содержимое 2"/>
          <p:cNvSpPr>
            <a:spLocks noGrp="1"/>
          </p:cNvSpPr>
          <p:nvPr>
            <p:ph idx="1"/>
          </p:nvPr>
        </p:nvSpPr>
        <p:spPr>
          <a:xfrm>
            <a:off x="1943100" y="2133600"/>
            <a:ext cx="6591300" cy="3778250"/>
          </a:xfrm>
        </p:spPr>
        <p:txBody>
          <a:bodyPr rtlCol="0">
            <a:normAutofit/>
          </a:bodyPr>
          <a:lstStyle/>
          <a:p>
            <a:pPr marL="548640" indent="-411480" fontAlgn="auto">
              <a:spcAft>
                <a:spcPts val="0"/>
              </a:spcAft>
              <a:buClr>
                <a:schemeClr val="tx1">
                  <a:shade val="95000"/>
                </a:schemeClr>
              </a:buClr>
              <a:buFont typeface="Wingdings 2"/>
              <a:buNone/>
              <a:defRPr/>
            </a:pPr>
            <a:r>
              <a:rPr lang="ru-RU" dirty="0" smtClean="0">
                <a:solidFill>
                  <a:schemeClr val="tx1">
                    <a:lumMod val="75000"/>
                    <a:lumOff val="25000"/>
                  </a:schemeClr>
                </a:solidFill>
              </a:rPr>
              <a:t>    Самым сложным моментом в организации волейбольных эстафет является формирование команд. С одной стороны, выбранный способ деления на команды должен занимать минимальное количество времени, а с другой, команды должны быть примерно равными по силам. </a:t>
            </a:r>
          </a:p>
          <a:p>
            <a:pPr marL="548640" indent="-411480" fontAlgn="auto">
              <a:spcAft>
                <a:spcPts val="0"/>
              </a:spcAft>
              <a:buClr>
                <a:schemeClr val="tx1">
                  <a:shade val="95000"/>
                </a:schemeClr>
              </a:buClr>
              <a:buFont typeface="Wingdings 2"/>
              <a:buChar char=""/>
              <a:defRPr/>
            </a:pPr>
            <a:endParaRPr lang="ru-RU" dirty="0" smtClean="0">
              <a:solidFill>
                <a:schemeClr val="tx1">
                  <a:lumMod val="75000"/>
                  <a:lumOff val="25000"/>
                </a:schemeClr>
              </a:solidFill>
            </a:endParaRPr>
          </a:p>
          <a:p>
            <a:pPr marL="548640" indent="-411480" fontAlgn="auto">
              <a:spcAft>
                <a:spcPts val="0"/>
              </a:spcAft>
              <a:buClr>
                <a:schemeClr val="tx1">
                  <a:shade val="95000"/>
                </a:schemeClr>
              </a:buClr>
              <a:buFont typeface="Wingdings 2"/>
              <a:buChar char=""/>
              <a:defRPr/>
            </a:pPr>
            <a:r>
              <a:rPr lang="ru-RU" dirty="0" smtClean="0">
                <a:solidFill>
                  <a:schemeClr val="tx1">
                    <a:lumMod val="75000"/>
                    <a:lumOff val="25000"/>
                  </a:schemeClr>
                </a:solidFill>
              </a:rPr>
              <a:t>После каждой проведенной эстафеты следует разобрать типичные ошибки, чтобы не допускать в дальнейшем нарушений техники элементов волейбола.</a:t>
            </a:r>
            <a:endParaRPr lang="ru-RU" dirty="0">
              <a:solidFill>
                <a:schemeClr val="tx1">
                  <a:lumMod val="75000"/>
                  <a:lumOff val="25000"/>
                </a:schemeClr>
              </a:solidFill>
            </a:endParaRPr>
          </a:p>
        </p:txBody>
      </p:sp>
    </p:spTree>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179388" y="-7938"/>
            <a:ext cx="6589712" cy="1281113"/>
          </a:xfrm>
        </p:spPr>
        <p:txBody>
          <a:bodyPr/>
          <a:lstStyle/>
          <a:p>
            <a:r>
              <a:rPr lang="ru-RU" altLang="ru-RU" smtClean="0"/>
              <a:t>«Поймай и передай» </a:t>
            </a:r>
            <a:br>
              <a:rPr lang="ru-RU" altLang="ru-RU" smtClean="0"/>
            </a:br>
            <a:endParaRPr lang="ru-RU" altLang="ru-RU" smtClean="0"/>
          </a:p>
        </p:txBody>
      </p:sp>
      <p:sp>
        <p:nvSpPr>
          <p:cNvPr id="3" name="Содержимое 2"/>
          <p:cNvSpPr>
            <a:spLocks noGrp="1"/>
          </p:cNvSpPr>
          <p:nvPr>
            <p:ph idx="1"/>
          </p:nvPr>
        </p:nvSpPr>
        <p:spPr>
          <a:xfrm>
            <a:off x="1763713" y="260350"/>
            <a:ext cx="6591300" cy="3778250"/>
          </a:xfrm>
        </p:spPr>
        <p:txBody>
          <a:bodyPr rtlCol="0">
            <a:noAutofit/>
          </a:bodyPr>
          <a:lstStyle/>
          <a:p>
            <a:pPr marL="548640" indent="-411480" fontAlgn="auto">
              <a:spcAft>
                <a:spcPts val="0"/>
              </a:spcAft>
              <a:buClr>
                <a:schemeClr val="tx1">
                  <a:shade val="95000"/>
                </a:schemeClr>
              </a:buClr>
              <a:buFont typeface="Wingdings 2"/>
              <a:buNone/>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На одной из разделенных волейбольной сеткой сторон площадки выстраиваются в колонны две, три или четыре команды лицом к сетке, расстояние до которой определяет учитель. На противоположной площадке напротив своих колонн на заданном расстоянии стоят ученики – по одному от каждой команды. Стоящие первыми в колоннах держат в руках мяч. По сигналу они выполняют подачу через сетку на противоположную сторону площадки и уходят в конец своих колонн. Стоящие на другой стороне площадки ученики стараются поймать мяч или подобрать его с пола, затем подбегают к ограничительной линии, обозначенной учителем, и выполняют передачу в свою колонну. Новый направляющий ловит мяч и повторяет задание. Эстафета заканчивается, когда стоявшие первыми в колоннах ученики примут передачи. Побеждает команда, закончившая эстафету раньше других.</a:t>
            </a:r>
          </a:p>
          <a:p>
            <a:pPr marL="548640" indent="-411480" algn="ctr"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Правила</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Подачи и передачи выполняют только из-за ограничительной линии, обозначенной учителем.</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Если мяч не перелетел через сетку, совершивший ошибку ученик повторяет упражнение.</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3. При выполнении подач</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4. Подачи выполняют все члены команды.</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5. Направляющие в колоннах, приняв последнюю передачу, поднимают мяч над головой и мяч не должен касаться сетки.</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a:xfrm>
            <a:off x="4763" y="3175"/>
            <a:ext cx="6588125" cy="1281113"/>
          </a:xfrm>
        </p:spPr>
        <p:txBody>
          <a:bodyPr/>
          <a:lstStyle/>
          <a:p>
            <a:r>
              <a:rPr lang="ru-RU" altLang="ru-RU" smtClean="0"/>
              <a:t>«Мяч капитану»</a:t>
            </a:r>
          </a:p>
        </p:txBody>
      </p:sp>
      <p:sp>
        <p:nvSpPr>
          <p:cNvPr id="3" name="Содержимое 2"/>
          <p:cNvSpPr>
            <a:spLocks noGrp="1"/>
          </p:cNvSpPr>
          <p:nvPr>
            <p:ph idx="1"/>
          </p:nvPr>
        </p:nvSpPr>
        <p:spPr>
          <a:xfrm>
            <a:off x="1692275" y="549275"/>
            <a:ext cx="6591300" cy="3776663"/>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Команды выстраиваются в колонны не менее чем в 1 м друг от друга. К ним лицом на расстоянии, установленном учителем, встают капитаны с мячом в руках. Перед колоннами и капитанами проводятся ограничительные линии. По сигналу капитаны посылают свои мячи любой волейбольной передачей первым игрокам в колоннах. Те выполняют встречную передачу и уходят в конец колонн. Эстафета заканчивается, когда все участники выполнят передачу своим капитанам. Выигрывает команда, раньше выполнившая задание.</a:t>
            </a:r>
          </a:p>
          <a:p>
            <a:pPr marL="548640" indent="-411480" fontAlgn="auto">
              <a:spcAft>
                <a:spcPts val="0"/>
              </a:spcAft>
              <a:buClr>
                <a:schemeClr val="tx1">
                  <a:shade val="95000"/>
                </a:schemeClr>
              </a:buClr>
              <a:buFont typeface="Wingdings 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Правила </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Запрещается наступать на ограничительную линию.</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Не разрешается нарушать очередность выполнения передач в колоннах и пропускать передачи.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3. При неудачном выполнении ученик повторяет передачу.</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4. При падении мяча его подбирает тот, кому была адресована передача.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5. По окончании эстафеты капитаны поднимают мячи над головой.</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6. Можно порекомендовать менее подготовленных учеников ставить в начало колонн – тогда им будет легче выполнить передачу.</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1258888" y="-7938"/>
            <a:ext cx="6589712" cy="1281113"/>
          </a:xfrm>
        </p:spPr>
        <p:txBody>
          <a:bodyPr/>
          <a:lstStyle/>
          <a:p>
            <a:r>
              <a:rPr lang="ru-RU" altLang="ru-RU" smtClean="0"/>
              <a:t>«Передача мяча с третьего темпа»</a:t>
            </a:r>
          </a:p>
        </p:txBody>
      </p:sp>
      <p:sp>
        <p:nvSpPr>
          <p:cNvPr id="3" name="Содержимое 2"/>
          <p:cNvSpPr>
            <a:spLocks noGrp="1"/>
          </p:cNvSpPr>
          <p:nvPr>
            <p:ph idx="1"/>
          </p:nvPr>
        </p:nvSpPr>
        <p:spPr>
          <a:xfrm>
            <a:off x="1908175" y="1052513"/>
            <a:ext cx="6591300" cy="3778250"/>
          </a:xfrm>
        </p:spPr>
        <p:txBody>
          <a:bodyPr rtlCol="0">
            <a:noAutofit/>
          </a:bodyPr>
          <a:lstStyle/>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Расстановка – та же, что и в предыдущей эстафете. Во главе колонн встают более подготовленные игроки – разводящие. По сигналу учителя капитан передает мяч разводящему, который выполняет передачу над собой и отходит чуть в сторону. Следующий за разводящим ученик выполняет передачу своему капитану и уходит в конец колонны. Разводящие во время проведения эстафеты не меняются. Игра заканчивается после того, как капитаны получили передачи от всех участников команд. Выигрывает команда, закончившая эстафету раньше других.</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None/>
              <a:defRPr/>
            </a:pP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Правила </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Запрещается наступать на ограничительную линию.</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Разводящий, не сумевший выполнить передачу над собой, должен повторить попытку.</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3. При неудачной передаче мяч подбирает игрок, которому она адресована, и выполняет ответную передачу.</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4. Запрещается нарушать очередность выполнения передач мяча в колоннах и пропускать передачи.</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179388" y="3175"/>
            <a:ext cx="6589712" cy="1281113"/>
          </a:xfrm>
        </p:spPr>
        <p:txBody>
          <a:bodyPr/>
          <a:lstStyle/>
          <a:p>
            <a:r>
              <a:rPr lang="ru-RU" altLang="ru-RU" smtClean="0"/>
              <a:t>«Мяч в обруче»</a:t>
            </a:r>
          </a:p>
        </p:txBody>
      </p:sp>
      <p:sp>
        <p:nvSpPr>
          <p:cNvPr id="3" name="Содержимое 2"/>
          <p:cNvSpPr>
            <a:spLocks noGrp="1"/>
          </p:cNvSpPr>
          <p:nvPr>
            <p:ph idx="1"/>
          </p:nvPr>
        </p:nvSpPr>
        <p:spPr>
          <a:xfrm>
            <a:off x="1692275" y="644525"/>
            <a:ext cx="6591300" cy="3776663"/>
          </a:xfrm>
        </p:spPr>
        <p:txBody>
          <a:bodyPr rtlCol="0">
            <a:noAutofit/>
          </a:bodyPr>
          <a:lstStyle/>
          <a:p>
            <a:pPr marL="548640" indent="-411480" fontAlgn="auto">
              <a:spcAft>
                <a:spcPts val="0"/>
              </a:spcAft>
              <a:buClr>
                <a:schemeClr val="tx1">
                  <a:shade val="95000"/>
                </a:schemeClr>
              </a:buClr>
              <a:buFont typeface="Wingdings 2"/>
              <a:buNone/>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Команды стоят в колоннах перед ограничительной линией. Перед каждой колонной лежат 3–4 обруча в 3 м один от другого. В каждом обруче находится волейбольный мяч. По сигналу направляющие в колоннах бегут к первому обручу, берут мяч, встают в обруч и выполняют верхнюю передачу над собой, затем ловят мяч, кладут его в обруч и бегут к следующему. Выполнив верхнюю передачу во всех обручах, игроки бегут к своим командам, передают эстафету следующим участникам и уходят в конец колонн. Когда последний участник возвращается к своей команде, все ученики в колоннах поднимают руки, сигнализируя о завершении эстафеты.</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137160" indent="0" algn="ctr" fontAlgn="auto">
              <a:spcAft>
                <a:spcPts val="0"/>
              </a:spcAft>
              <a:buClr>
                <a:schemeClr val="tx1">
                  <a:shade val="95000"/>
                </a:schemeClr>
              </a:buClr>
              <a:buFont typeface="Wingdings 3" charset="2"/>
              <a:buNone/>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Правила </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Запрещается наступать на ограничительную линию.</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Мяч при верхней передаче должен взлететь на высоту не менее 1 м над головой игрока.</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3. Если мяч выкатится из обруча, участник эстафеты должен сам вернуть его на место.</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179388" y="14288"/>
            <a:ext cx="6589712" cy="1281112"/>
          </a:xfrm>
        </p:spPr>
        <p:txBody>
          <a:bodyPr/>
          <a:lstStyle/>
          <a:p>
            <a:r>
              <a:rPr lang="ru-RU" altLang="ru-RU" smtClean="0"/>
              <a:t>«Попади в щит»</a:t>
            </a:r>
          </a:p>
        </p:txBody>
      </p:sp>
      <p:sp>
        <p:nvSpPr>
          <p:cNvPr id="3" name="Содержимое 2"/>
          <p:cNvSpPr>
            <a:spLocks noGrp="1"/>
          </p:cNvSpPr>
          <p:nvPr>
            <p:ph idx="1"/>
          </p:nvPr>
        </p:nvSpPr>
        <p:spPr>
          <a:xfrm>
            <a:off x="1979613" y="1125538"/>
            <a:ext cx="6591300" cy="3776662"/>
          </a:xfrm>
        </p:spPr>
        <p:txBody>
          <a:bodyPr rtlCol="0">
            <a:noAutofit/>
          </a:bodyPr>
          <a:lstStyle/>
          <a:p>
            <a:pPr marL="548640" indent="-411480" fontAlgn="auto">
              <a:spcAft>
                <a:spcPts val="0"/>
              </a:spcAft>
              <a:buClr>
                <a:schemeClr val="tx1">
                  <a:shade val="95000"/>
                </a:schemeClr>
              </a:buClr>
              <a:buFont typeface="Wingdings 2"/>
              <a:buNone/>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Игроки стоят в колоннах перед ограничительной линией. У направляющих в руках волейбольные мячи. Перед баскетбольным щитом на противоположной стороне площадки проводят ограничительную дугу при помощи 3–4-метровой веревки и мела. По сигналу направляющий бежит к ней и, стараясь не наступить на нее, выполняет верхнюю</a:t>
            </a:r>
            <a:r>
              <a:rPr lang="en-US" sz="1400"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или нижнюю передачу, стремясь попасть в баскетбольный щит, затем подбирает мяч, бежит к своей колонне и передает его следующему участнику. Выигрывает команда, у которой окажется больше удачных попаданий.</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Правила </a:t>
            </a:r>
          </a:p>
          <a:p>
            <a:pPr marL="548640" indent="-411480" fontAlgn="auto">
              <a:spcAft>
                <a:spcPts val="0"/>
              </a:spcAft>
              <a:buClr>
                <a:schemeClr val="tx1">
                  <a:shade val="95000"/>
                </a:schemeClr>
              </a:buClr>
              <a:buFont typeface="Wingdings 2"/>
              <a:buChar char=""/>
              <a:defRPr/>
            </a:pPr>
            <a:endPar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1. Запрещается наступать на ограничительную линию.</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2. Запрещается посылать мяч в щит броском, а не верхней передачей.</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3. Разрешается выполнять передачу в щит не более трех раз – до первой удачной попытки.</a:t>
            </a:r>
          </a:p>
          <a:p>
            <a:pPr marL="548640" indent="-411480" fontAlgn="auto">
              <a:spcAft>
                <a:spcPts val="0"/>
              </a:spcAft>
              <a:buClr>
                <a:schemeClr val="tx1">
                  <a:shade val="95000"/>
                </a:schemeClr>
              </a:buClr>
              <a:buFont typeface="Wingdings 2"/>
              <a:buChar char=""/>
              <a:defRPr/>
            </a:pPr>
            <a:r>
              <a:rPr lang="ru-RU" sz="1400" dirty="0" smtClean="0">
                <a:solidFill>
                  <a:schemeClr val="tx1">
                    <a:lumMod val="75000"/>
                    <a:lumOff val="25000"/>
                  </a:schemeClr>
                </a:solidFill>
                <a:latin typeface="Times New Roman" panose="02020603050405020304" pitchFamily="18" charset="0"/>
                <a:cs typeface="Times New Roman" panose="02020603050405020304" pitchFamily="18" charset="0"/>
              </a:rPr>
              <a:t> 4. Мяч нужно не бросать, а передавать в руки следующему участнику.</a:t>
            </a:r>
            <a:endParaRPr lang="ru-RU"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69</TotalTime>
  <Words>2473</Words>
  <Application>Microsoft Office PowerPoint</Application>
  <PresentationFormat>Экран (4:3)</PresentationFormat>
  <Paragraphs>130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Легкий дым</vt:lpstr>
      <vt:lpstr>Волейбол. Подвижные игры на материале игры в волейбол</vt:lpstr>
      <vt:lpstr>Волейбол</vt:lpstr>
      <vt:lpstr>«Волейбол играючи»</vt:lpstr>
      <vt:lpstr>Эстафеты с элементами волейбола </vt:lpstr>
      <vt:lpstr>«Поймай и передай»  </vt:lpstr>
      <vt:lpstr>«Мяч капитану»</vt:lpstr>
      <vt:lpstr>«Передача мяча с третьего темпа»</vt:lpstr>
      <vt:lpstr>«Мяч в обруче»</vt:lpstr>
      <vt:lpstr>«Попади в щит»</vt:lpstr>
      <vt:lpstr>Пионербол  </vt:lpstr>
      <vt:lpstr>«Мяч над головой» </vt:lpstr>
      <vt:lpstr>«Передача центровому»</vt:lpstr>
      <vt:lpstr>УПРАЖНЕНИЯ ДЛЯ ТРЕНИРОВКИ ПРЫЖКОВ </vt:lpstr>
      <vt:lpstr>УПРАЖНЕНИЯ</vt:lpstr>
      <vt:lpstr>Слайд 15</vt:lpstr>
      <vt:lpstr>Слайд 16</vt:lpstr>
      <vt:lpstr>Травматизм волейбола</vt:lpstr>
      <vt:lpstr>Домашнее задание:  </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Подвижные игры с эл. волейбола</dc:title>
  <dc:creator>Админ</dc:creator>
  <cp:lastModifiedBy>Азат</cp:lastModifiedBy>
  <cp:revision>21</cp:revision>
  <dcterms:created xsi:type="dcterms:W3CDTF">2012-01-18T13:27:12Z</dcterms:created>
  <dcterms:modified xsi:type="dcterms:W3CDTF">2020-05-19T07:21:04Z</dcterms:modified>
</cp:coreProperties>
</file>