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7" r:id="rId11"/>
    <p:sldId id="268" r:id="rId12"/>
    <p:sldId id="274" r:id="rId13"/>
    <p:sldId id="275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12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B3839-AA54-4D12-A913-EE69F37C3D27}" type="datetimeFigureOut">
              <a:rPr lang="ru-RU" smtClean="0"/>
              <a:pPr/>
              <a:t>17.05.2020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59D45-49F2-4126-AA00-84618F3A78F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560571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B3839-AA54-4D12-A913-EE69F37C3D27}" type="datetimeFigureOut">
              <a:rPr lang="ru-RU" smtClean="0"/>
              <a:pPr/>
              <a:t>17.05.2020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59D45-49F2-4126-AA00-84618F3A78F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973253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B3839-AA54-4D12-A913-EE69F37C3D27}" type="datetimeFigureOut">
              <a:rPr lang="ru-RU" smtClean="0"/>
              <a:pPr/>
              <a:t>17.05.2020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59D45-49F2-4126-AA00-84618F3A78F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612520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B3839-AA54-4D12-A913-EE69F37C3D27}" type="datetimeFigureOut">
              <a:rPr lang="ru-RU" smtClean="0"/>
              <a:pPr/>
              <a:t>17.05.2020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59D45-49F2-4126-AA00-84618F3A78F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099255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B3839-AA54-4D12-A913-EE69F37C3D27}" type="datetimeFigureOut">
              <a:rPr lang="ru-RU" smtClean="0"/>
              <a:pPr/>
              <a:t>17.05.2020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59D45-49F2-4126-AA00-84618F3A78F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834384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B3839-AA54-4D12-A913-EE69F37C3D27}" type="datetimeFigureOut">
              <a:rPr lang="ru-RU" smtClean="0"/>
              <a:pPr/>
              <a:t>17.05.2020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59D45-49F2-4126-AA00-84618F3A78F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124987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B3839-AA54-4D12-A913-EE69F37C3D27}" type="datetimeFigureOut">
              <a:rPr lang="ru-RU" smtClean="0"/>
              <a:pPr/>
              <a:t>17.05.2020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59D45-49F2-4126-AA00-84618F3A78F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467510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B3839-AA54-4D12-A913-EE69F37C3D27}" type="datetimeFigureOut">
              <a:rPr lang="ru-RU" smtClean="0"/>
              <a:pPr/>
              <a:t>17.05.2020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59D45-49F2-4126-AA00-84618F3A78F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656849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B3839-AA54-4D12-A913-EE69F37C3D27}" type="datetimeFigureOut">
              <a:rPr lang="ru-RU" smtClean="0"/>
              <a:pPr/>
              <a:t>17.05.2020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59D45-49F2-4126-AA00-84618F3A78F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47016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B3839-AA54-4D12-A913-EE69F37C3D27}" type="datetimeFigureOut">
              <a:rPr lang="ru-RU" smtClean="0"/>
              <a:pPr/>
              <a:t>17.05.2020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59D45-49F2-4126-AA00-84618F3A78F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307228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B3839-AA54-4D12-A913-EE69F37C3D27}" type="datetimeFigureOut">
              <a:rPr lang="ru-RU" smtClean="0"/>
              <a:pPr/>
              <a:t>17.05.2020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59D45-49F2-4126-AA00-84618F3A78F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009406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AB3839-AA54-4D12-A913-EE69F37C3D27}" type="datetimeFigureOut">
              <a:rPr lang="ru-RU" smtClean="0"/>
              <a:pPr/>
              <a:t>17.05.2020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C59D45-49F2-4126-AA00-84618F3A78F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9541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xamen.ru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88640"/>
            <a:ext cx="8134672" cy="6192687"/>
          </a:xfrm>
          <a:blipFill>
            <a:blip r:embed="rId2" cstate="print"/>
            <a:tile tx="0" ty="0" sx="100000" sy="100000" flip="none" algn="tl"/>
          </a:blipFill>
        </p:spPr>
        <p:txBody>
          <a:bodyPr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b="1" dirty="0">
                <a:solidFill>
                  <a:schemeClr val="bg1"/>
                </a:solidFill>
                <a:ea typeface="Calibri"/>
                <a:cs typeface="Times New Roman"/>
              </a:rPr>
              <a:t>Задание </a:t>
            </a:r>
            <a:r>
              <a:rPr lang="ru-RU" sz="5400" b="1" dirty="0" smtClean="0">
                <a:solidFill>
                  <a:schemeClr val="bg1"/>
                </a:solidFill>
                <a:ea typeface="Calibri"/>
                <a:cs typeface="Times New Roman"/>
              </a:rPr>
              <a:t>17</a:t>
            </a:r>
            <a:r>
              <a:rPr lang="en-US" sz="5400" b="1" dirty="0" smtClean="0">
                <a:solidFill>
                  <a:schemeClr val="bg1"/>
                </a:solidFill>
                <a:ea typeface="Calibri"/>
                <a:cs typeface="Times New Roman"/>
              </a:rPr>
              <a:t/>
            </a:r>
            <a:br>
              <a:rPr lang="en-US" sz="5400" b="1" dirty="0" smtClean="0">
                <a:solidFill>
                  <a:schemeClr val="bg1"/>
                </a:solidFill>
                <a:ea typeface="Calibri"/>
                <a:cs typeface="Times New Roman"/>
              </a:rPr>
            </a:br>
            <a:r>
              <a:rPr lang="ru-RU" b="1" dirty="0" smtClean="0">
                <a:solidFill>
                  <a:schemeClr val="bg1"/>
                </a:solidFill>
                <a:ea typeface="Calibri"/>
                <a:cs typeface="Times New Roman"/>
              </a:rPr>
              <a:t> </a:t>
            </a:r>
            <a:r>
              <a:rPr lang="ru-RU" b="1" i="1" dirty="0">
                <a:solidFill>
                  <a:srgbClr val="002060"/>
                </a:solidFill>
                <a:ea typeface="Calibri"/>
                <a:cs typeface="Times New Roman"/>
              </a:rPr>
              <a:t>Знаки препинания в предложениях с обособленными членами (определениями, обстоятельствами, приложениями, дополнениями)</a:t>
            </a:r>
            <a:br>
              <a:rPr lang="ru-RU" b="1" i="1" dirty="0">
                <a:solidFill>
                  <a:srgbClr val="002060"/>
                </a:solidFill>
                <a:ea typeface="Calibri"/>
                <a:cs typeface="Times New Roman"/>
              </a:rPr>
            </a:br>
            <a:endParaRPr lang="ru-RU" b="1" i="1" dirty="0">
              <a:solidFill>
                <a:srgbClr val="00206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797136" y="3886200"/>
            <a:ext cx="576064" cy="1752600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5887551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116632"/>
            <a:ext cx="8784976" cy="63966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800" dirty="0">
                <a:ea typeface="Calibri"/>
                <a:cs typeface="Times New Roman"/>
              </a:rPr>
              <a:t>Как одиночное, так и распространённое приложение, если определяемое слово местоимение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3600" b="1" i="1" dirty="0">
                <a:solidFill>
                  <a:srgbClr val="0070C0"/>
                </a:solidFill>
                <a:ea typeface="Calibri"/>
                <a:cs typeface="Times New Roman"/>
              </a:rPr>
              <a:t>Он</a:t>
            </a:r>
            <a:r>
              <a:rPr lang="ru-RU" sz="3600" b="1" i="1" dirty="0">
                <a:ea typeface="Calibri"/>
                <a:cs typeface="Times New Roman"/>
              </a:rPr>
              <a:t>, </a:t>
            </a:r>
            <a:r>
              <a:rPr lang="ru-RU" sz="3600" b="1" i="1" dirty="0">
                <a:solidFill>
                  <a:srgbClr val="0070C0"/>
                </a:solidFill>
                <a:ea typeface="Calibri"/>
                <a:cs typeface="Times New Roman"/>
              </a:rPr>
              <a:t>отличный врач</a:t>
            </a:r>
            <a:r>
              <a:rPr lang="ru-RU" sz="3600" b="1" i="1" dirty="0">
                <a:ea typeface="Calibri"/>
                <a:cs typeface="Times New Roman"/>
              </a:rPr>
              <a:t>, очень помог мне.</a:t>
            </a:r>
            <a:endParaRPr lang="ru-RU" sz="3600" b="1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800" dirty="0">
                <a:ea typeface="Calibri"/>
                <a:cs typeface="Times New Roman"/>
              </a:rPr>
              <a:t>Распространённое приложение, если стоит после определяемого слова, выраженного существительным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3600" b="1" i="1" dirty="0">
                <a:ea typeface="Calibri"/>
                <a:cs typeface="Times New Roman"/>
              </a:rPr>
              <a:t>Мой </a:t>
            </a:r>
            <a:r>
              <a:rPr lang="ru-RU" sz="3600" b="1" i="1" dirty="0">
                <a:solidFill>
                  <a:srgbClr val="0070C0"/>
                </a:solidFill>
                <a:ea typeface="Calibri"/>
                <a:cs typeface="Times New Roman"/>
              </a:rPr>
              <a:t>брат</a:t>
            </a:r>
            <a:r>
              <a:rPr lang="ru-RU" sz="3600" b="1" i="1" dirty="0">
                <a:ea typeface="Calibri"/>
                <a:cs typeface="Times New Roman"/>
              </a:rPr>
              <a:t>, </a:t>
            </a:r>
            <a:r>
              <a:rPr lang="ru-RU" sz="3600" b="1" i="1" dirty="0">
                <a:solidFill>
                  <a:srgbClr val="0070C0"/>
                </a:solidFill>
                <a:ea typeface="Calibri"/>
                <a:cs typeface="Times New Roman"/>
              </a:rPr>
              <a:t>отличный врач</a:t>
            </a:r>
            <a:r>
              <a:rPr lang="ru-RU" sz="3600" b="1" i="1" dirty="0">
                <a:ea typeface="Calibri"/>
                <a:cs typeface="Times New Roman"/>
              </a:rPr>
              <a:t>,  лечит  всю нашу родню.</a:t>
            </a:r>
            <a:endParaRPr lang="ru-RU" sz="3600" b="1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800" dirty="0">
                <a:ea typeface="Calibri"/>
                <a:cs typeface="Times New Roman"/>
              </a:rPr>
              <a:t>Если приложение «оторвано» от определяемого слова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3600" b="1" i="1" dirty="0">
                <a:ea typeface="Calibri"/>
                <a:cs typeface="Times New Roman"/>
              </a:rPr>
              <a:t>Дверь открыл </a:t>
            </a:r>
            <a:r>
              <a:rPr lang="ru-RU" sz="3600" b="1" i="1" dirty="0">
                <a:solidFill>
                  <a:srgbClr val="0070C0"/>
                </a:solidFill>
                <a:ea typeface="Calibri"/>
                <a:cs typeface="Times New Roman"/>
              </a:rPr>
              <a:t>сын</a:t>
            </a:r>
            <a:r>
              <a:rPr lang="ru-RU" sz="3600" b="1" i="1" dirty="0">
                <a:ea typeface="Calibri"/>
                <a:cs typeface="Times New Roman"/>
              </a:rPr>
              <a:t> наших соседей, </a:t>
            </a:r>
            <a:r>
              <a:rPr lang="ru-RU" sz="3600" b="1" i="1" dirty="0">
                <a:solidFill>
                  <a:srgbClr val="0070C0"/>
                </a:solidFill>
                <a:ea typeface="Calibri"/>
                <a:cs typeface="Times New Roman"/>
              </a:rPr>
              <a:t>пятилетний  малыш</a:t>
            </a:r>
            <a:r>
              <a:rPr lang="ru-RU" sz="3600" b="1" i="1" dirty="0">
                <a:ea typeface="Calibri"/>
                <a:cs typeface="Times New Roman"/>
              </a:rPr>
              <a:t>.</a:t>
            </a:r>
            <a:endParaRPr lang="ru-RU" sz="3600" b="1" dirty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302674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3110" y="0"/>
            <a:ext cx="8952191" cy="52198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3200" dirty="0">
                <a:ea typeface="Calibri"/>
                <a:cs typeface="Times New Roman"/>
              </a:rPr>
              <a:t>Одиночное нераспространённое определение, если определяемое слово существительное с пояснительными словами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3600" i="1" dirty="0">
                <a:ea typeface="Calibri"/>
                <a:cs typeface="Times New Roman"/>
              </a:rPr>
              <a:t>Он увидел своего </a:t>
            </a:r>
            <a:r>
              <a:rPr lang="ru-RU" sz="3600" i="1" dirty="0">
                <a:solidFill>
                  <a:srgbClr val="0070C0"/>
                </a:solidFill>
                <a:ea typeface="Calibri"/>
                <a:cs typeface="Times New Roman"/>
              </a:rPr>
              <a:t>сына</a:t>
            </a:r>
            <a:r>
              <a:rPr lang="ru-RU" sz="3600" i="1" dirty="0">
                <a:ea typeface="Calibri"/>
                <a:cs typeface="Times New Roman"/>
              </a:rPr>
              <a:t>, </a:t>
            </a:r>
            <a:r>
              <a:rPr lang="ru-RU" sz="3600" b="1" i="1" dirty="0">
                <a:solidFill>
                  <a:srgbClr val="0070C0"/>
                </a:solidFill>
                <a:ea typeface="Calibri"/>
                <a:cs typeface="Times New Roman"/>
              </a:rPr>
              <a:t>малыша</a:t>
            </a:r>
            <a:r>
              <a:rPr lang="ru-RU" sz="3600" i="1" dirty="0">
                <a:ea typeface="Calibri"/>
                <a:cs typeface="Times New Roman"/>
              </a:rPr>
              <a:t>, и улыбнулся.</a:t>
            </a:r>
            <a:endParaRPr lang="ru-RU" sz="36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3200" dirty="0">
                <a:ea typeface="Calibri"/>
                <a:cs typeface="Times New Roman"/>
              </a:rPr>
              <a:t>Любое приложение, если стоит после определяемого слова — имени собственного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3600" i="1" dirty="0">
                <a:solidFill>
                  <a:srgbClr val="0070C0"/>
                </a:solidFill>
                <a:ea typeface="Calibri"/>
                <a:cs typeface="Times New Roman"/>
              </a:rPr>
              <a:t>Мишка</a:t>
            </a:r>
            <a:r>
              <a:rPr lang="ru-RU" sz="3600" i="1" dirty="0">
                <a:ea typeface="Calibri"/>
                <a:cs typeface="Times New Roman"/>
              </a:rPr>
              <a:t>, </a:t>
            </a:r>
            <a:r>
              <a:rPr lang="ru-RU" sz="3600" b="1" i="1" dirty="0">
                <a:solidFill>
                  <a:srgbClr val="0070C0"/>
                </a:solidFill>
                <a:ea typeface="Calibri"/>
                <a:cs typeface="Times New Roman"/>
              </a:rPr>
              <a:t>сын соседа</a:t>
            </a:r>
            <a:r>
              <a:rPr lang="ru-RU" sz="3600" i="1" dirty="0">
                <a:ea typeface="Calibri"/>
                <a:cs typeface="Times New Roman"/>
              </a:rPr>
              <a:t>, отчаянный сорванец</a:t>
            </a:r>
            <a:r>
              <a:rPr lang="ru-RU" sz="3600" i="1" dirty="0" smtClean="0">
                <a:ea typeface="Calibri"/>
                <a:cs typeface="Times New Roman"/>
              </a:rPr>
              <a:t>.</a:t>
            </a:r>
            <a:endParaRPr lang="ru-RU" sz="3600" dirty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586008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188640"/>
            <a:ext cx="8640960" cy="59985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ru-RU" sz="2800" dirty="0">
                <a:solidFill>
                  <a:prstClr val="black"/>
                </a:solidFill>
                <a:ea typeface="Calibri"/>
                <a:cs typeface="Times New Roman"/>
              </a:rPr>
              <a:t>Обособление, выраженное именами собственными, если служат для уточнения или пояснения </a:t>
            </a:r>
          </a:p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ru-RU" sz="3600" i="1" dirty="0">
                <a:solidFill>
                  <a:prstClr val="black"/>
                </a:solidFill>
                <a:ea typeface="Calibri"/>
                <a:cs typeface="Times New Roman"/>
              </a:rPr>
              <a:t>А устроил пожар </a:t>
            </a:r>
            <a:r>
              <a:rPr lang="ru-RU" sz="3600" i="1" dirty="0">
                <a:solidFill>
                  <a:srgbClr val="0070C0"/>
                </a:solidFill>
                <a:ea typeface="Calibri"/>
                <a:cs typeface="Times New Roman"/>
              </a:rPr>
              <a:t>сын</a:t>
            </a:r>
            <a:r>
              <a:rPr lang="ru-RU" sz="3600" i="1" dirty="0">
                <a:solidFill>
                  <a:prstClr val="black"/>
                </a:solidFill>
                <a:ea typeface="Calibri"/>
                <a:cs typeface="Times New Roman"/>
              </a:rPr>
              <a:t> соседа, </a:t>
            </a:r>
            <a:r>
              <a:rPr lang="ru-RU" sz="3600" i="1" dirty="0">
                <a:solidFill>
                  <a:srgbClr val="0070C0"/>
                </a:solidFill>
                <a:ea typeface="Calibri"/>
                <a:cs typeface="Times New Roman"/>
              </a:rPr>
              <a:t>Мишка</a:t>
            </a:r>
            <a:r>
              <a:rPr lang="ru-RU" sz="3600" i="1" dirty="0">
                <a:solidFill>
                  <a:prstClr val="black"/>
                </a:solidFill>
                <a:ea typeface="Calibri"/>
                <a:cs typeface="Times New Roman"/>
              </a:rPr>
              <a:t>, отчаянный сорванец.</a:t>
            </a:r>
            <a:endParaRPr lang="ru-RU" sz="3600" dirty="0">
              <a:solidFill>
                <a:prstClr val="black"/>
              </a:solidFill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ru-RU" sz="2800" dirty="0">
                <a:solidFill>
                  <a:prstClr val="black"/>
                </a:solidFill>
                <a:ea typeface="Calibri"/>
                <a:cs typeface="Times New Roman"/>
              </a:rPr>
              <a:t>Приложение, если стоит перед определяемым словом — именем собственным, если при этом выражается добавочное обстоятельственное значение</a:t>
            </a:r>
          </a:p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ru-RU" sz="3600" i="1" dirty="0">
                <a:solidFill>
                  <a:srgbClr val="0070C0"/>
                </a:solidFill>
                <a:ea typeface="Calibri"/>
                <a:cs typeface="Times New Roman"/>
              </a:rPr>
              <a:t>Архитектор от Бога</a:t>
            </a:r>
            <a:r>
              <a:rPr lang="ru-RU" sz="3600" i="1" dirty="0">
                <a:solidFill>
                  <a:prstClr val="black"/>
                </a:solidFill>
                <a:ea typeface="Calibri"/>
                <a:cs typeface="Times New Roman"/>
              </a:rPr>
              <a:t>, </a:t>
            </a:r>
            <a:r>
              <a:rPr lang="ru-RU" sz="3600" i="1" dirty="0">
                <a:solidFill>
                  <a:srgbClr val="0070C0"/>
                </a:solidFill>
                <a:ea typeface="Calibri"/>
                <a:cs typeface="Times New Roman"/>
              </a:rPr>
              <a:t>Гауди </a:t>
            </a:r>
            <a:r>
              <a:rPr lang="ru-RU" sz="3600" i="1" dirty="0">
                <a:solidFill>
                  <a:prstClr val="black"/>
                </a:solidFill>
                <a:ea typeface="Calibri"/>
                <a:cs typeface="Times New Roman"/>
              </a:rPr>
              <a:t>не мог построить обычный собор. </a:t>
            </a:r>
            <a:r>
              <a:rPr lang="ru-RU" sz="2800" dirty="0">
                <a:solidFill>
                  <a:prstClr val="black"/>
                </a:solidFill>
                <a:ea typeface="Calibri"/>
                <a:cs typeface="Times New Roman"/>
              </a:rPr>
              <a:t>(почему? по какой причине?)  </a:t>
            </a:r>
            <a:endParaRPr lang="ru-RU" sz="3600" dirty="0">
              <a:solidFill>
                <a:prstClr val="black"/>
              </a:solidFill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53107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Домашнее задание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Изучить теорию по презентации. Найти сайт </a:t>
            </a:r>
            <a:r>
              <a:rPr lang="ru-RU" dirty="0" err="1" smtClean="0"/>
              <a:t>Экзамен.ру</a:t>
            </a:r>
            <a:r>
              <a:rPr lang="ru-RU" dirty="0" smtClean="0"/>
              <a:t>(</a:t>
            </a:r>
            <a:r>
              <a:rPr lang="en-US" dirty="0" smtClean="0">
                <a:hlinkClick r:id="rId2"/>
              </a:rPr>
              <a:t>https://www.examen.ru</a:t>
            </a:r>
            <a:r>
              <a:rPr lang="en-US" dirty="0" smtClean="0">
                <a:hlinkClick r:id="rId2"/>
              </a:rPr>
              <a:t>/</a:t>
            </a:r>
            <a:endParaRPr lang="ru-RU" dirty="0" smtClean="0"/>
          </a:p>
          <a:p>
            <a:r>
              <a:rPr lang="ru-RU" dirty="0" smtClean="0"/>
              <a:t>Нажать на тесты по русскому </a:t>
            </a:r>
            <a:r>
              <a:rPr lang="ru-RU" dirty="0" err="1" smtClean="0"/>
              <a:t>языку,найти</a:t>
            </a:r>
            <a:endParaRPr lang="ru-RU" dirty="0" smtClean="0"/>
          </a:p>
          <a:p>
            <a:r>
              <a:rPr lang="ru-RU" sz="2000" b="1" dirty="0" smtClean="0"/>
              <a:t>Тест: Русский язык – Знаки препинания при обособленных членах предложения </a:t>
            </a:r>
          </a:p>
          <a:p>
            <a:r>
              <a:rPr lang="ru-RU" sz="2000" dirty="0" smtClean="0"/>
              <a:t>Тренировочная работа на тему «Знаки препинания при обособленных членах предложения». Содержит 20 </a:t>
            </a:r>
            <a:r>
              <a:rPr lang="ru-RU" sz="2000" dirty="0" err="1" smtClean="0"/>
              <a:t>заданий</a:t>
            </a:r>
            <a:r>
              <a:rPr lang="ru-RU" dirty="0" err="1" smtClean="0"/>
              <a:t>.Выполнить</a:t>
            </a:r>
            <a:r>
              <a:rPr lang="ru-RU" dirty="0" smtClean="0"/>
              <a:t>, </a:t>
            </a:r>
            <a:r>
              <a:rPr lang="ru-RU" dirty="0" err="1" smtClean="0"/>
              <a:t>фотоотчет</a:t>
            </a:r>
            <a:r>
              <a:rPr lang="ru-RU" dirty="0" smtClean="0"/>
              <a:t> отправить на номер </a:t>
            </a:r>
            <a:r>
              <a:rPr lang="ru-RU" smtClean="0"/>
              <a:t>вацапа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188640"/>
            <a:ext cx="8892480" cy="5189113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4800" b="1" dirty="0">
                <a:ea typeface="Calibri"/>
                <a:cs typeface="Times New Roman"/>
              </a:rPr>
              <a:t>Справочная информация</a:t>
            </a:r>
            <a:endParaRPr lang="ru-RU" sz="48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4000" dirty="0">
                <a:ea typeface="Calibri"/>
                <a:cs typeface="Times New Roman"/>
              </a:rPr>
              <a:t>Обособление — способ смыслового выделения или уточнения. В письменной речи обособления выделяются запятыми. Обособляются только второстепенные члены предложения.</a:t>
            </a:r>
            <a:endParaRPr lang="ru-RU" sz="4800" dirty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299526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692696"/>
            <a:ext cx="8208912" cy="3985706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endParaRPr lang="ru-RU" sz="4400" b="1" dirty="0" smtClean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4400" b="1" i="1" dirty="0" err="1" smtClean="0">
                <a:solidFill>
                  <a:srgbClr val="002060"/>
                </a:solidFill>
                <a:ea typeface="Calibri"/>
                <a:cs typeface="Times New Roman"/>
              </a:rPr>
              <a:t>Cогласованное</a:t>
            </a:r>
            <a:r>
              <a:rPr lang="ru-RU" sz="4400" b="1" i="1" dirty="0" smtClean="0">
                <a:solidFill>
                  <a:srgbClr val="002060"/>
                </a:solidFill>
                <a:ea typeface="Calibri"/>
                <a:cs typeface="Times New Roman"/>
              </a:rPr>
              <a:t> </a:t>
            </a:r>
            <a:r>
              <a:rPr lang="ru-RU" sz="4400" b="1" i="1" dirty="0">
                <a:solidFill>
                  <a:srgbClr val="002060"/>
                </a:solidFill>
                <a:ea typeface="Calibri"/>
                <a:cs typeface="Times New Roman"/>
              </a:rPr>
              <a:t>обособленное </a:t>
            </a:r>
            <a:r>
              <a:rPr lang="ru-RU" sz="4400" b="1" i="1" dirty="0" smtClean="0">
                <a:solidFill>
                  <a:srgbClr val="002060"/>
                </a:solidFill>
                <a:ea typeface="Calibri"/>
                <a:cs typeface="Times New Roman"/>
              </a:rPr>
              <a:t>определение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ru-RU" sz="4400" b="1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ru-RU" sz="4400" b="1" dirty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078959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116632"/>
            <a:ext cx="8856984" cy="6534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400" b="1" u="sng" dirty="0" smtClean="0">
                <a:ea typeface="Calibri"/>
                <a:cs typeface="Times New Roman"/>
              </a:rPr>
              <a:t>1.Причастный </a:t>
            </a:r>
            <a:r>
              <a:rPr lang="ru-RU" sz="2400" b="1" u="sng" dirty="0">
                <a:ea typeface="Calibri"/>
                <a:cs typeface="Times New Roman"/>
              </a:rPr>
              <a:t>оборот</a:t>
            </a:r>
            <a:r>
              <a:rPr lang="ru-RU" sz="2400" b="1" dirty="0">
                <a:ea typeface="Calibri"/>
                <a:cs typeface="Times New Roman"/>
              </a:rPr>
              <a:t> после определяемого слова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800" b="1" i="1" dirty="0">
                <a:solidFill>
                  <a:srgbClr val="C00000"/>
                </a:solidFill>
                <a:ea typeface="Calibri"/>
                <a:cs typeface="Times New Roman"/>
              </a:rPr>
              <a:t>Ребёнок</a:t>
            </a:r>
            <a:r>
              <a:rPr lang="ru-RU" sz="2800" b="1" i="1" dirty="0">
                <a:ea typeface="Calibri"/>
                <a:cs typeface="Times New Roman"/>
              </a:rPr>
              <a:t>,| </a:t>
            </a:r>
            <a:r>
              <a:rPr lang="ru-RU" sz="2800" b="1" i="1" dirty="0">
                <a:solidFill>
                  <a:srgbClr val="0070C0"/>
                </a:solidFill>
                <a:ea typeface="Calibri"/>
                <a:cs typeface="Times New Roman"/>
              </a:rPr>
              <a:t>заснувший у меня на руках</a:t>
            </a:r>
            <a:r>
              <a:rPr lang="ru-RU" sz="2800" b="1" i="1" dirty="0">
                <a:ea typeface="Calibri"/>
                <a:cs typeface="Times New Roman"/>
              </a:rPr>
              <a:t>|, внезапно проснулся.</a:t>
            </a:r>
            <a:endParaRPr lang="ru-RU" sz="2800" b="1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400" b="1" u="sng" dirty="0" smtClean="0">
                <a:ea typeface="Calibri"/>
                <a:cs typeface="Times New Roman"/>
              </a:rPr>
              <a:t>2.Причастный </a:t>
            </a:r>
            <a:r>
              <a:rPr lang="ru-RU" sz="2400" b="1" u="sng" dirty="0">
                <a:ea typeface="Calibri"/>
                <a:cs typeface="Times New Roman"/>
              </a:rPr>
              <a:t>оборот</a:t>
            </a:r>
            <a:r>
              <a:rPr lang="ru-RU" sz="2400" b="1" dirty="0">
                <a:ea typeface="Calibri"/>
                <a:cs typeface="Times New Roman"/>
              </a:rPr>
              <a:t> и до, и после определяемого слова, если это местоимение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800" b="1" i="1" dirty="0">
                <a:solidFill>
                  <a:srgbClr val="0070C0"/>
                </a:solidFill>
                <a:ea typeface="Calibri"/>
                <a:cs typeface="Times New Roman"/>
              </a:rPr>
              <a:t>Расстроившаяся из-за сына</a:t>
            </a:r>
            <a:r>
              <a:rPr lang="ru-RU" sz="2800" b="1" i="1" dirty="0">
                <a:ea typeface="Calibri"/>
                <a:cs typeface="Times New Roman"/>
              </a:rPr>
              <a:t>, </a:t>
            </a:r>
            <a:r>
              <a:rPr lang="ru-RU" sz="2800" b="1" i="1" dirty="0">
                <a:solidFill>
                  <a:srgbClr val="C00000"/>
                </a:solidFill>
                <a:ea typeface="Calibri"/>
                <a:cs typeface="Times New Roman"/>
              </a:rPr>
              <a:t>она</a:t>
            </a:r>
            <a:r>
              <a:rPr lang="ru-RU" sz="2800" b="1" i="1" dirty="0">
                <a:ea typeface="Calibri"/>
                <a:cs typeface="Times New Roman"/>
              </a:rPr>
              <a:t> никак не могла взять себя в руки.</a:t>
            </a:r>
            <a:endParaRPr lang="ru-RU" sz="2800" b="1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400" b="1" u="sng" dirty="0" smtClean="0">
                <a:ea typeface="Calibri"/>
                <a:cs typeface="Times New Roman"/>
              </a:rPr>
              <a:t>3.Причастный </a:t>
            </a:r>
            <a:r>
              <a:rPr lang="ru-RU" sz="2400" b="1" u="sng" dirty="0">
                <a:ea typeface="Calibri"/>
                <a:cs typeface="Times New Roman"/>
              </a:rPr>
              <a:t>оборот</a:t>
            </a:r>
            <a:r>
              <a:rPr lang="ru-RU" sz="2400" b="1" dirty="0">
                <a:ea typeface="Calibri"/>
                <a:cs typeface="Times New Roman"/>
              </a:rPr>
              <a:t> до определяемого слова, если он имеет добавочное обстоятельственное значение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800" b="1" i="1" dirty="0">
                <a:solidFill>
                  <a:srgbClr val="0070C0"/>
                </a:solidFill>
                <a:ea typeface="Calibri"/>
                <a:cs typeface="Times New Roman"/>
              </a:rPr>
              <a:t>Пораженная новостью</a:t>
            </a:r>
            <a:r>
              <a:rPr lang="ru-RU" sz="2800" b="1" i="1" dirty="0">
                <a:ea typeface="Calibri"/>
                <a:cs typeface="Times New Roman"/>
              </a:rPr>
              <a:t>, </a:t>
            </a:r>
            <a:r>
              <a:rPr lang="ru-RU" sz="2800" b="1" i="1" dirty="0">
                <a:solidFill>
                  <a:srgbClr val="C00000"/>
                </a:solidFill>
                <a:ea typeface="Calibri"/>
                <a:cs typeface="Times New Roman"/>
              </a:rPr>
              <a:t>мать</a:t>
            </a:r>
            <a:r>
              <a:rPr lang="ru-RU" sz="2800" b="1" i="1" dirty="0">
                <a:ea typeface="Calibri"/>
                <a:cs typeface="Times New Roman"/>
              </a:rPr>
              <a:t> медленно опустилась на стул.  </a:t>
            </a:r>
            <a:r>
              <a:rPr lang="ru-RU" b="1" dirty="0">
                <a:ea typeface="Calibri"/>
                <a:cs typeface="Times New Roman"/>
              </a:rPr>
              <a:t>(почему? по какой причине?)</a:t>
            </a:r>
            <a:endParaRPr lang="ru-RU" sz="2400" b="1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400" b="1" u="sng" dirty="0" smtClean="0">
                <a:ea typeface="Calibri"/>
                <a:cs typeface="Times New Roman"/>
              </a:rPr>
              <a:t>4.Два </a:t>
            </a:r>
            <a:r>
              <a:rPr lang="ru-RU" sz="2400" b="1" u="sng" dirty="0">
                <a:ea typeface="Calibri"/>
                <a:cs typeface="Times New Roman"/>
              </a:rPr>
              <a:t>и более согласованных определения</a:t>
            </a:r>
            <a:r>
              <a:rPr lang="ru-RU" sz="2400" b="1" dirty="0">
                <a:ea typeface="Calibri"/>
                <a:cs typeface="Times New Roman"/>
              </a:rPr>
              <a:t>, стоящие после определяемого слова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800" b="1" i="1" dirty="0">
                <a:solidFill>
                  <a:srgbClr val="C00000"/>
                </a:solidFill>
                <a:ea typeface="Calibri"/>
                <a:cs typeface="Times New Roman"/>
              </a:rPr>
              <a:t>Ребёнок</a:t>
            </a:r>
            <a:r>
              <a:rPr lang="ru-RU" sz="2800" b="1" i="1" dirty="0">
                <a:ea typeface="Calibri"/>
                <a:cs typeface="Times New Roman"/>
              </a:rPr>
              <a:t>, </a:t>
            </a:r>
            <a:r>
              <a:rPr lang="ru-RU" sz="2800" b="1" i="1" dirty="0">
                <a:solidFill>
                  <a:srgbClr val="0070C0"/>
                </a:solidFill>
                <a:ea typeface="Calibri"/>
                <a:cs typeface="Times New Roman"/>
              </a:rPr>
              <a:t>сытый и довольный</a:t>
            </a:r>
            <a:r>
              <a:rPr lang="ru-RU" sz="2800" b="1" i="1" dirty="0">
                <a:ea typeface="Calibri"/>
                <a:cs typeface="Times New Roman"/>
              </a:rPr>
              <a:t>, заснул у меня на руках.</a:t>
            </a:r>
            <a:endParaRPr lang="ru-RU" sz="2800" b="1" dirty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352535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476672"/>
            <a:ext cx="7704856" cy="35963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3600" u="sng" dirty="0">
                <a:ea typeface="Calibri"/>
                <a:cs typeface="Times New Roman"/>
              </a:rPr>
              <a:t>Согласованное определение</a:t>
            </a:r>
            <a:r>
              <a:rPr lang="ru-RU" sz="3600" dirty="0">
                <a:ea typeface="Calibri"/>
                <a:cs typeface="Times New Roman"/>
              </a:rPr>
              <a:t>, возможно и одиночное, если определяемое слово - местоимение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3600" i="1" dirty="0">
                <a:ea typeface="Calibri"/>
                <a:cs typeface="Times New Roman"/>
              </a:rPr>
              <a:t>1). </a:t>
            </a:r>
            <a:r>
              <a:rPr lang="ru-RU" sz="3600" b="1" i="1" dirty="0">
                <a:ea typeface="Calibri"/>
                <a:cs typeface="Times New Roman"/>
              </a:rPr>
              <a:t>Он, сытый, быстро заснул.   </a:t>
            </a:r>
            <a:endParaRPr lang="ru-RU" sz="3600" b="1" i="1" dirty="0" smtClean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3600" i="1" dirty="0" smtClean="0">
                <a:ea typeface="Calibri"/>
                <a:cs typeface="Times New Roman"/>
              </a:rPr>
              <a:t>2</a:t>
            </a:r>
            <a:r>
              <a:rPr lang="ru-RU" sz="3600" i="1" dirty="0">
                <a:ea typeface="Calibri"/>
                <a:cs typeface="Times New Roman"/>
              </a:rPr>
              <a:t>). </a:t>
            </a:r>
            <a:r>
              <a:rPr lang="ru-RU" sz="3600" b="1" i="1" dirty="0">
                <a:ea typeface="Calibri"/>
                <a:cs typeface="Times New Roman"/>
              </a:rPr>
              <a:t>Сытый, он быстро заснул.</a:t>
            </a:r>
            <a:endParaRPr lang="ru-RU" sz="3600" b="1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i="1" dirty="0">
                <a:ea typeface="Calibri"/>
                <a:cs typeface="Times New Roman"/>
              </a:rPr>
              <a:t> </a:t>
            </a:r>
            <a:endParaRPr lang="ru-RU" dirty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275111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188640"/>
            <a:ext cx="8280920" cy="589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800" b="1" u="sng" dirty="0">
                <a:ea typeface="Calibri"/>
                <a:cs typeface="Times New Roman"/>
              </a:rPr>
              <a:t> Несогласованное обособленное определение</a:t>
            </a:r>
            <a:endParaRPr lang="ru-RU" sz="28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800" u="sng" dirty="0">
                <a:ea typeface="Calibri"/>
                <a:cs typeface="Times New Roman"/>
              </a:rPr>
              <a:t>Несогласованное определение обособляется</a:t>
            </a:r>
            <a:r>
              <a:rPr lang="ru-RU" sz="2800" dirty="0">
                <a:ea typeface="Calibri"/>
                <a:cs typeface="Times New Roman"/>
              </a:rPr>
              <a:t>, если определяемое слово  1) местоимение или 2) имя собственное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800" i="1" dirty="0">
                <a:ea typeface="Calibri"/>
                <a:cs typeface="Times New Roman"/>
              </a:rPr>
              <a:t>1). </a:t>
            </a:r>
            <a:r>
              <a:rPr lang="ru-RU" sz="3600" b="1" i="1" dirty="0">
                <a:ea typeface="Calibri"/>
                <a:cs typeface="Times New Roman"/>
              </a:rPr>
              <a:t>Как </a:t>
            </a:r>
            <a:r>
              <a:rPr lang="ru-RU" sz="3600" b="1" i="1" dirty="0">
                <a:solidFill>
                  <a:srgbClr val="C00000"/>
                </a:solidFill>
                <a:ea typeface="Calibri"/>
                <a:cs typeface="Times New Roman"/>
              </a:rPr>
              <a:t>вы</a:t>
            </a:r>
            <a:r>
              <a:rPr lang="ru-RU" sz="3600" b="1" i="1" dirty="0">
                <a:ea typeface="Calibri"/>
                <a:cs typeface="Times New Roman"/>
              </a:rPr>
              <a:t>, </a:t>
            </a:r>
            <a:r>
              <a:rPr lang="ru-RU" sz="3600" b="1" i="1" dirty="0">
                <a:solidFill>
                  <a:srgbClr val="0070C0"/>
                </a:solidFill>
                <a:ea typeface="Calibri"/>
                <a:cs typeface="Times New Roman"/>
              </a:rPr>
              <a:t>с вашим умом</a:t>
            </a:r>
            <a:r>
              <a:rPr lang="ru-RU" sz="3600" b="1" i="1" dirty="0">
                <a:ea typeface="Calibri"/>
                <a:cs typeface="Times New Roman"/>
              </a:rPr>
              <a:t>, не поняли её замысла?</a:t>
            </a:r>
            <a:endParaRPr lang="ru-RU" sz="3600" b="1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800" i="1" dirty="0">
                <a:ea typeface="Calibri"/>
                <a:cs typeface="Times New Roman"/>
              </a:rPr>
              <a:t>2). </a:t>
            </a:r>
            <a:r>
              <a:rPr lang="ru-RU" sz="3600" b="1" i="1" dirty="0">
                <a:solidFill>
                  <a:srgbClr val="C00000"/>
                </a:solidFill>
                <a:ea typeface="Calibri"/>
                <a:cs typeface="Times New Roman"/>
              </a:rPr>
              <a:t>Лёшка</a:t>
            </a:r>
            <a:r>
              <a:rPr lang="ru-RU" sz="3600" b="1" i="1" dirty="0">
                <a:ea typeface="Calibri"/>
                <a:cs typeface="Times New Roman"/>
              </a:rPr>
              <a:t>, </a:t>
            </a:r>
            <a:r>
              <a:rPr lang="ru-RU" sz="3600" b="1" i="1" dirty="0">
                <a:solidFill>
                  <a:srgbClr val="0070C0"/>
                </a:solidFill>
                <a:ea typeface="Calibri"/>
                <a:cs typeface="Times New Roman"/>
              </a:rPr>
              <a:t>в старой куртке</a:t>
            </a:r>
            <a:r>
              <a:rPr lang="ru-RU" sz="3600" b="1" i="1" dirty="0">
                <a:ea typeface="Calibri"/>
                <a:cs typeface="Times New Roman"/>
              </a:rPr>
              <a:t>, ничем не отличался от деревенских ребятишек.</a:t>
            </a:r>
            <a:endParaRPr lang="ru-RU" sz="3600" b="1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3600" b="1" i="1" dirty="0">
                <a:ea typeface="Calibri"/>
                <a:cs typeface="Times New Roman"/>
              </a:rPr>
              <a:t> </a:t>
            </a:r>
            <a:endParaRPr lang="ru-RU" sz="3600" b="1" dirty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176490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836712"/>
            <a:ext cx="8496944" cy="3591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4400" dirty="0">
                <a:solidFill>
                  <a:srgbClr val="0070C0"/>
                </a:solidFill>
                <a:ea typeface="Calibri"/>
                <a:cs typeface="Times New Roman"/>
              </a:rPr>
              <a:t> </a:t>
            </a:r>
            <a:endParaRPr lang="ru-RU" sz="4400" dirty="0" smtClean="0">
              <a:solidFill>
                <a:srgbClr val="0070C0"/>
              </a:solidFill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4400" b="1" i="1" dirty="0" smtClean="0">
                <a:solidFill>
                  <a:srgbClr val="002060"/>
                </a:solidFill>
                <a:ea typeface="Calibri"/>
                <a:cs typeface="Times New Roman"/>
              </a:rPr>
              <a:t>Обособленное обстоятельство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ru-RU" sz="4400" b="1" u="sng" dirty="0">
              <a:solidFill>
                <a:srgbClr val="0070C0"/>
              </a:solidFill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ru-RU" sz="4400" dirty="0">
              <a:solidFill>
                <a:srgbClr val="0070C0"/>
              </a:solidFill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923334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0"/>
            <a:ext cx="9036496" cy="6463308"/>
          </a:xfrm>
          <a:prstGeom prst="rect">
            <a:avLst/>
          </a:prstGeom>
          <a:solidFill>
            <a:srgbClr val="FFFFFF"/>
          </a:solidFill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800" u="sng" dirty="0">
                <a:solidFill>
                  <a:srgbClr val="FF0000"/>
                </a:solidFill>
                <a:ea typeface="Calibri"/>
                <a:cs typeface="Times New Roman"/>
              </a:rPr>
              <a:t>Деепричастия</a:t>
            </a:r>
            <a:r>
              <a:rPr lang="ru-RU" sz="2800" u="sng" dirty="0">
                <a:ea typeface="Calibri"/>
                <a:cs typeface="Times New Roman"/>
              </a:rPr>
              <a:t>, как одиночные</a:t>
            </a:r>
            <a:r>
              <a:rPr lang="ru-RU" sz="2800" dirty="0">
                <a:ea typeface="Calibri"/>
                <a:cs typeface="Times New Roman"/>
              </a:rPr>
              <a:t>, так и в составе деепричастных оборотов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3600" b="1" i="1" dirty="0">
                <a:solidFill>
                  <a:srgbClr val="0070C0"/>
                </a:solidFill>
                <a:ea typeface="Calibri"/>
                <a:cs typeface="Times New Roman"/>
              </a:rPr>
              <a:t>Поев</a:t>
            </a:r>
            <a:r>
              <a:rPr lang="ru-RU" sz="3600" b="1" i="1" dirty="0">
                <a:ea typeface="Calibri"/>
                <a:cs typeface="Times New Roman"/>
              </a:rPr>
              <a:t>, ребёнок заснул.</a:t>
            </a:r>
            <a:endParaRPr lang="ru-RU" sz="3600" b="1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3200" dirty="0">
                <a:ea typeface="Calibri"/>
                <a:cs typeface="Times New Roman"/>
              </a:rPr>
              <a:t> </a:t>
            </a:r>
            <a:r>
              <a:rPr lang="ru-RU" sz="2800" u="sng" dirty="0">
                <a:solidFill>
                  <a:srgbClr val="FF0000"/>
                </a:solidFill>
                <a:ea typeface="Calibri"/>
                <a:cs typeface="Times New Roman"/>
              </a:rPr>
              <a:t>Обстоятельство с предлогом несмотря на </a:t>
            </a:r>
            <a:endParaRPr lang="ru-RU" sz="2800" dirty="0">
              <a:solidFill>
                <a:srgbClr val="FF0000"/>
              </a:solidFill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3600" b="1" i="1" dirty="0">
                <a:solidFill>
                  <a:srgbClr val="0070C0"/>
                </a:solidFill>
                <a:ea typeface="Calibri"/>
                <a:cs typeface="Times New Roman"/>
              </a:rPr>
              <a:t>Несмотря на дождь</a:t>
            </a:r>
            <a:r>
              <a:rPr lang="ru-RU" sz="3600" b="1" i="1" dirty="0">
                <a:ea typeface="Calibri"/>
                <a:cs typeface="Times New Roman"/>
              </a:rPr>
              <a:t>, дети убежали гулять.</a:t>
            </a:r>
            <a:endParaRPr lang="ru-RU" sz="3600" b="1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800" u="sng" dirty="0">
                <a:solidFill>
                  <a:srgbClr val="FF0000"/>
                </a:solidFill>
                <a:ea typeface="Calibri"/>
                <a:cs typeface="Times New Roman"/>
              </a:rPr>
              <a:t>Сравнительные обороты</a:t>
            </a:r>
            <a:r>
              <a:rPr lang="ru-RU" sz="2800" dirty="0">
                <a:solidFill>
                  <a:srgbClr val="FF0000"/>
                </a:solidFill>
                <a:ea typeface="Calibri"/>
                <a:cs typeface="Times New Roman"/>
              </a:rPr>
              <a:t> </a:t>
            </a:r>
            <a:r>
              <a:rPr lang="ru-RU" sz="2800" dirty="0">
                <a:ea typeface="Calibri"/>
                <a:cs typeface="Times New Roman"/>
              </a:rPr>
              <a:t>с союзами как, будто, точно, словно, как будто, что, чем, нежели и др. подобными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3600" b="1" i="1" dirty="0">
                <a:ea typeface="Calibri"/>
                <a:cs typeface="Times New Roman"/>
              </a:rPr>
              <a:t>Облака плыли над самой землёй низко, неспешно, </a:t>
            </a:r>
            <a:r>
              <a:rPr lang="ru-RU" sz="3600" b="1" i="1" dirty="0">
                <a:solidFill>
                  <a:srgbClr val="0070C0"/>
                </a:solidFill>
                <a:ea typeface="Calibri"/>
                <a:cs typeface="Times New Roman"/>
              </a:rPr>
              <a:t>как ватные</a:t>
            </a:r>
            <a:r>
              <a:rPr lang="ru-RU" sz="3600" b="1" i="1" dirty="0">
                <a:ea typeface="Calibri"/>
                <a:cs typeface="Times New Roman"/>
              </a:rPr>
              <a:t>. </a:t>
            </a:r>
            <a:endParaRPr lang="ru-RU" sz="3600" b="1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3600" b="1" i="1" dirty="0">
                <a:ea typeface="Calibri"/>
                <a:cs typeface="Times New Roman"/>
              </a:rPr>
              <a:t>Это не танец: двигается, </a:t>
            </a:r>
            <a:r>
              <a:rPr lang="ru-RU" sz="3600" b="1" i="1" dirty="0">
                <a:solidFill>
                  <a:srgbClr val="0070C0"/>
                </a:solidFill>
                <a:ea typeface="Calibri"/>
                <a:cs typeface="Times New Roman"/>
              </a:rPr>
              <a:t>как деревянная</a:t>
            </a:r>
            <a:r>
              <a:rPr lang="ru-RU" sz="3600" b="1" i="1" dirty="0">
                <a:ea typeface="Calibri"/>
                <a:cs typeface="Times New Roman"/>
              </a:rPr>
              <a:t>.</a:t>
            </a:r>
            <a:endParaRPr lang="ru-RU" sz="3600" b="1" dirty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812203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404664"/>
            <a:ext cx="8208912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4000" b="1" u="sng" dirty="0">
                <a:solidFill>
                  <a:srgbClr val="0070C0"/>
                </a:solidFill>
                <a:ea typeface="Calibri"/>
                <a:cs typeface="Times New Roman"/>
              </a:rPr>
              <a:t>Обособленное приложение</a:t>
            </a:r>
            <a:endParaRPr lang="ru-RU" sz="4000" dirty="0">
              <a:solidFill>
                <a:srgbClr val="0070C0"/>
              </a:solidFill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4000" dirty="0">
                <a:solidFill>
                  <a:srgbClr val="0070C0"/>
                </a:solidFill>
                <a:ea typeface="Calibri"/>
                <a:cs typeface="Times New Roman"/>
              </a:rPr>
              <a:t>Приложение — особый вид определения, выраженный существительным в том же числе и падеже, что и существительное либо местоимение, которое оно определяет: попрыгунья-стрекоза, краса-девица. </a:t>
            </a:r>
            <a:endParaRPr lang="ru-RU" sz="4800" dirty="0">
              <a:solidFill>
                <a:srgbClr val="0070C0"/>
              </a:solidFill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329832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496</Words>
  <Application>Microsoft Office PowerPoint</Application>
  <PresentationFormat>Экран (4:3)</PresentationFormat>
  <Paragraphs>52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Задание 17  Знаки препинания в предложениях с обособленными членами (определениями, обстоятельствами, приложениями, дополнениями)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Домашнее задание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Задание 16. Знаки препинания в предложениях с обособленными членами (определениями, обстоятельствами, приложениями, дополнениями)</dc:title>
  <dc:creator>Russian</dc:creator>
  <cp:lastModifiedBy>user</cp:lastModifiedBy>
  <cp:revision>8</cp:revision>
  <dcterms:created xsi:type="dcterms:W3CDTF">2016-01-19T11:13:29Z</dcterms:created>
  <dcterms:modified xsi:type="dcterms:W3CDTF">2020-05-17T12:59:04Z</dcterms:modified>
</cp:coreProperties>
</file>