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9" r:id="rId4"/>
    <p:sldId id="280" r:id="rId5"/>
    <p:sldId id="269" r:id="rId6"/>
    <p:sldId id="282" r:id="rId7"/>
    <p:sldId id="283" r:id="rId8"/>
    <p:sldId id="284" r:id="rId9"/>
    <p:sldId id="278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30.04.2020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dYotZHEltxM" TargetMode="External"/><Relationship Id="rId2" Type="http://schemas.openxmlformats.org/officeDocument/2006/relationships/hyperlink" Target="https://www.youtube.com/watch?v=Dw2paoJe26s" TargetMode="Externa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uINsEmVB0nU" TargetMode="External"/><Relationship Id="rId2" Type="http://schemas.openxmlformats.org/officeDocument/2006/relationships/hyperlink" Target="https://www.youtube.com/watch?v=NSRFJhxJaM4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galizej@yandex.ru" TargetMode="External"/><Relationship Id="rId2" Type="http://schemas.openxmlformats.org/officeDocument/2006/relationships/hyperlink" Target="mailto:elmiranik1971@mail.ru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548681"/>
            <a:ext cx="8496944" cy="1944216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182880" indent="0">
              <a:buNone/>
            </a:pP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Тема урока : </a:t>
            </a:r>
            <a:r>
              <a:rPr lang="ru-RU" sz="2400" dirty="0" smtClean="0">
                <a:effectLst/>
              </a:rPr>
              <a:t>Индивидуальные и групповые тактические </a:t>
            </a:r>
            <a:r>
              <a:rPr lang="ru-RU" sz="2400" dirty="0">
                <a:effectLst/>
              </a:rPr>
              <a:t>действия. </a:t>
            </a:r>
            <a:r>
              <a:rPr lang="ru-RU" sz="2400" dirty="0" smtClean="0">
                <a:effectLst/>
              </a:rPr>
              <a:t>Приземление летящего мяча. </a:t>
            </a:r>
            <a:r>
              <a:rPr lang="ru-RU" sz="2400" dirty="0">
                <a:effectLst/>
              </a:rPr>
              <a:t>Игра по </a:t>
            </a:r>
            <a:r>
              <a:rPr lang="ru-RU" sz="2400" dirty="0" smtClean="0">
                <a:effectLst/>
              </a:rPr>
              <a:t>правилам.</a:t>
            </a:r>
            <a:r>
              <a:rPr lang="ru-RU" sz="2400" dirty="0">
                <a:effectLst/>
              </a:rPr>
              <a:t> Самонаблюдение и самоконтроль.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 descr="C:\Users\Эльмира\Downloads\soccer-player-vector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060848"/>
            <a:ext cx="8568952" cy="4536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9472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251520" y="1700808"/>
            <a:ext cx="8496943" cy="4968552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2400" b="1" dirty="0"/>
              <a:t>Индивидуальная тактика - это целенаправленные действия игроков в защите и нападении, их умение из нескольких возможных решений в конкретной ситуации выбрать самое эффективное. Она включает </a:t>
            </a:r>
            <a:r>
              <a:rPr lang="ru-RU" sz="2400" b="1" dirty="0" smtClean="0"/>
              <a:t>действия </a:t>
            </a:r>
            <a:r>
              <a:rPr lang="ru-RU" sz="2400" b="1" dirty="0"/>
              <a:t>без мяча и с мячом</a:t>
            </a:r>
            <a:r>
              <a:rPr lang="ru-RU" sz="2400" b="1" dirty="0" smtClean="0"/>
              <a:t>.</a:t>
            </a:r>
          </a:p>
          <a:p>
            <a:r>
              <a:rPr lang="ru-RU" sz="2400" b="1" dirty="0" smtClean="0"/>
              <a:t>К </a:t>
            </a:r>
            <a:r>
              <a:rPr lang="ru-RU" sz="2400" b="1" dirty="0"/>
              <a:t>индивидуальным тактическим действиям относятся открывание и закрывание, ведение и обводка, удары по воротам, отбор мяча. Разучивание индивидуальных тактических действий целесообразно проводить в единстве с процессом освоения технических приемов. В противном случае процесс освоения основных технических приемов будет формальным и неэффективным.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817581" y="116633"/>
            <a:ext cx="7175351" cy="1296144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marL="182880" indent="0">
              <a:buNone/>
            </a:pPr>
            <a:r>
              <a:rPr lang="ru-RU" sz="4000" dirty="0">
                <a:effectLst/>
              </a:rPr>
              <a:t>Индивидуальные </a:t>
            </a:r>
            <a:r>
              <a:rPr lang="ru-RU" sz="4000" dirty="0" smtClean="0">
                <a:effectLst/>
              </a:rPr>
              <a:t>тактические </a:t>
            </a:r>
            <a:r>
              <a:rPr lang="ru-RU" sz="4000" dirty="0">
                <a:effectLst/>
              </a:rPr>
              <a:t>действия. 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2450904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260648"/>
            <a:ext cx="8352928" cy="95410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000" b="1" dirty="0" smtClean="0"/>
              <a:t>Открывание</a:t>
            </a:r>
            <a:r>
              <a:rPr lang="ru-RU" b="1" dirty="0" smtClean="0"/>
              <a:t> - означает выход футболиста на свободную позицию, дающую возможность освободиться от опеки соперника, оторваться от него и, получив мяч, выполнить удар по воротам. </a:t>
            </a:r>
            <a:endParaRPr lang="ru-RU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67544" y="1412776"/>
            <a:ext cx="7992889" cy="1323439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000" b="1" dirty="0"/>
              <a:t>Закрыванием соперника называется такое действие футболиста, которое направлено на занятие выгодной позиции, мешающей выходу соперника на свободное место или овладению мячом.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23528" y="2852936"/>
            <a:ext cx="8136905" cy="150810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000" b="1" dirty="0"/>
              <a:t>Ведение</a:t>
            </a:r>
            <a:r>
              <a:rPr lang="ru-RU" b="1" dirty="0"/>
              <a:t> и обводка - эффективные приемы игры. Умело, используя ведение мяча различными способами и на различной скорости в сочетании с убедительными обманными движениями, футболист получает благоприятную возможность для выхода на свободное место или для нанесения удара по воротам. 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9552" y="5042792"/>
            <a:ext cx="7848872" cy="1323439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000" b="1" dirty="0"/>
              <a:t>Футболисты, владеющие разнообразными ударами и умеющие наносить неожиданные удары по воротам, значительно повышают атакующий потенциал своей команды.</a:t>
            </a:r>
          </a:p>
        </p:txBody>
      </p:sp>
    </p:spTree>
    <p:extLst>
      <p:ext uri="{BB962C8B-B14F-4D97-AF65-F5344CB8AC3E}">
        <p14:creationId xmlns:p14="http://schemas.microsoft.com/office/powerpoint/2010/main" val="35161924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188640"/>
            <a:ext cx="342593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/>
              <a:t>ГРУППОВАЯ ТАКТИКА</a:t>
            </a:r>
            <a:endParaRPr lang="ru-RU" sz="2400" dirty="0"/>
          </a:p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696471"/>
            <a:ext cx="8496945" cy="163121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000" dirty="0"/>
              <a:t>К групповым тактическим действиям относятся взаимодействия на поле нескольких игроков одной и той же команды, стремящихся к выполнению определенной задачи. К ним относятся передачи и отбор мяча посредством согласованных действий, тактические комбинации.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3528" y="2492896"/>
            <a:ext cx="8336649" cy="646331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b="1" dirty="0"/>
              <a:t>Передачи мяча</a:t>
            </a:r>
            <a:r>
              <a:rPr lang="ru-RU" b="1" dirty="0" smtClean="0"/>
              <a:t>. </a:t>
            </a:r>
            <a:r>
              <a:rPr lang="ru-RU" b="1" dirty="0"/>
              <a:t>Отбор мяча посредством согласованных действий</a:t>
            </a:r>
            <a:r>
              <a:rPr lang="ru-RU" b="1" dirty="0" smtClean="0"/>
              <a:t>.</a:t>
            </a:r>
          </a:p>
          <a:p>
            <a:r>
              <a:rPr lang="ru-RU" b="1" dirty="0"/>
              <a:t>Групповые учебные тактические комбинации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23528" y="3139227"/>
            <a:ext cx="8496945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/>
              <a:t>С помощью передач, как правило, организуется атака на ворота соперников, подготавливается момент для завершающего удара по воротам. 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3528" y="3933056"/>
            <a:ext cx="8496945" cy="646331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dirty="0"/>
              <a:t>Отбор мяча посредством согласованных действий выглядит как </a:t>
            </a:r>
            <a:r>
              <a:rPr lang="ru-RU" dirty="0" err="1"/>
              <a:t>взаимостраховка</a:t>
            </a:r>
            <a:r>
              <a:rPr lang="ru-RU" dirty="0"/>
              <a:t> игроков при защите своих ворот.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23529" y="4725144"/>
            <a:ext cx="8712968" cy="175432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dirty="0"/>
              <a:t>Развитие системы игры, выработка тактических вариантов и групповых тактических комбинаций проходят в следующем порядке:</a:t>
            </a:r>
          </a:p>
          <a:p>
            <a:r>
              <a:rPr lang="ru-RU" dirty="0"/>
              <a:t>а) взаимодействие 2-3 и более игроков без «противника»</a:t>
            </a:r>
          </a:p>
          <a:p>
            <a:r>
              <a:rPr lang="ru-RU" dirty="0"/>
              <a:t>б) то же с условным «противником», с «противником», оказывающим сопротивление.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6894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43608" y="980729"/>
            <a:ext cx="7272808" cy="1200329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3600" b="1" dirty="0">
                <a:hlinkClick r:id="rId2"/>
              </a:rPr>
              <a:t>https://www.youtube.com/watch?v=Dw2paoJe26s</a:t>
            </a:r>
            <a:endParaRPr lang="ru-RU" sz="3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331640" y="3140968"/>
            <a:ext cx="6840760" cy="1200329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hlinkClick r:id="rId3"/>
              </a:rPr>
              <a:t>https://www.youtube.com/watch?v=dYotZHEltxM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43608" y="260648"/>
            <a:ext cx="7416824" cy="461665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Пройдите по ссылке и просмотрите видео уроки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74363281"/>
      </p:ext>
    </p:extLst>
  </p:cSld>
  <p:clrMapOvr>
    <a:masterClrMapping/>
  </p:clrMapOvr>
  <p:transition spd="slow">
    <p:wheel spokes="3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188640"/>
            <a:ext cx="4330032" cy="4616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ru-RU" sz="2400" dirty="0"/>
              <a:t>Приземление летящего мяча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23528" y="908720"/>
            <a:ext cx="727280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Одна </a:t>
            </a:r>
            <a:r>
              <a:rPr lang="ru-RU" sz="2000" dirty="0"/>
              <a:t>из самых характерных ошибок — неумение рассчитать время </a:t>
            </a:r>
            <a:r>
              <a:rPr lang="ru-RU" sz="2000" dirty="0" smtClean="0"/>
              <a:t>и место</a:t>
            </a:r>
            <a:r>
              <a:rPr lang="ru-RU" sz="2000" dirty="0"/>
              <a:t> </a:t>
            </a:r>
            <a:r>
              <a:rPr lang="ru-RU" sz="2000" b="1" dirty="0"/>
              <a:t>приземления летящего</a:t>
            </a:r>
            <a:r>
              <a:rPr lang="ru-RU" sz="2000" dirty="0"/>
              <a:t> к воротам </a:t>
            </a:r>
            <a:r>
              <a:rPr lang="ru-RU" sz="2000" b="1" dirty="0"/>
              <a:t>мяча</a:t>
            </a:r>
            <a:r>
              <a:rPr lang="ru-RU" sz="2000" dirty="0"/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23529" y="1916832"/>
            <a:ext cx="83529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Остановка </a:t>
            </a:r>
            <a:r>
              <a:rPr lang="ru-RU" sz="2000" b="1" dirty="0"/>
              <a:t>мяча</a:t>
            </a:r>
            <a:r>
              <a:rPr lang="ru-RU" sz="2000" dirty="0"/>
              <a:t> выполняется с целью уменьшения скорости катящегося или </a:t>
            </a:r>
            <a:r>
              <a:rPr lang="ru-RU" sz="2000" b="1" dirty="0"/>
              <a:t>летящего мяча</a:t>
            </a:r>
            <a:r>
              <a:rPr lang="ru-RU" sz="2000" dirty="0"/>
              <a:t> для выполнения ... Ошибки: игрок неточно определяет место </a:t>
            </a:r>
            <a:r>
              <a:rPr lang="ru-RU" sz="2000" b="1" dirty="0"/>
              <a:t>приземления мяча</a:t>
            </a:r>
            <a:r>
              <a:rPr lang="ru-RU" sz="2000" dirty="0"/>
              <a:t>, из-за чего выбирает неверную </a:t>
            </a:r>
            <a:r>
              <a:rPr lang="ru-RU" sz="2000" dirty="0" smtClean="0"/>
              <a:t>позицию.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23528" y="3429000"/>
            <a:ext cx="85689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Движения при остановке низко </a:t>
            </a:r>
            <a:r>
              <a:rPr lang="ru-RU" sz="2000" b="1" dirty="0"/>
              <a:t>летящих мячей</a:t>
            </a:r>
            <a:r>
              <a:rPr lang="ru-RU" sz="2000" dirty="0"/>
              <a:t>, т. е. </a:t>
            </a:r>
            <a:r>
              <a:rPr lang="ru-RU" sz="2000" b="1" dirty="0"/>
              <a:t>мячей</a:t>
            </a:r>
            <a:r>
              <a:rPr lang="ru-RU" sz="2000" dirty="0"/>
              <a:t>, </a:t>
            </a:r>
            <a:r>
              <a:rPr lang="ru-RU" sz="2000" b="1" dirty="0"/>
              <a:t>летящих</a:t>
            </a:r>
            <a:r>
              <a:rPr lang="ru-RU" sz="2000" dirty="0"/>
              <a:t> на уровне коленного сустава, существенно не отличаются от движений при остановке катящегося ... После остановки </a:t>
            </a:r>
            <a:r>
              <a:rPr lang="ru-RU" sz="2000" b="1" dirty="0"/>
              <a:t>приземление</a:t>
            </a:r>
            <a:r>
              <a:rPr lang="ru-RU" sz="2000" dirty="0"/>
              <a:t> происходит на одну ногу.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23529" y="4904293"/>
            <a:ext cx="82809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Чем </a:t>
            </a:r>
            <a:r>
              <a:rPr lang="ru-RU" sz="2000" dirty="0"/>
              <a:t>круче траектория </a:t>
            </a:r>
            <a:r>
              <a:rPr lang="ru-RU" sz="2000" b="1" dirty="0"/>
              <a:t>приземления мяча</a:t>
            </a:r>
            <a:r>
              <a:rPr lang="ru-RU" sz="2000" dirty="0"/>
              <a:t>, тем больше должна быть оттянута на себя стопа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589621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03648" y="2167408"/>
            <a:ext cx="6624736" cy="1077218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3200" b="1" dirty="0">
                <a:hlinkClick r:id="rId2"/>
              </a:rPr>
              <a:t>https://www.youtube.com/watch?v=NSRFJhxJaM4</a:t>
            </a:r>
            <a:endParaRPr lang="ru-RU" sz="3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619672" y="4077072"/>
            <a:ext cx="6114871" cy="1077218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b="1" dirty="0">
                <a:hlinkClick r:id="rId3"/>
              </a:rPr>
              <a:t>https://www.youtube.com/watch?v=uINsEmVB0nU</a:t>
            </a:r>
            <a:endParaRPr lang="ru-RU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907704" y="332656"/>
            <a:ext cx="3172663" cy="52322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ru-RU" sz="2800" dirty="0"/>
              <a:t>Игра по правилам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907704" y="1484784"/>
            <a:ext cx="7136890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ru-RU" sz="2400" dirty="0" smtClean="0"/>
              <a:t>Пройдите по ссылке и просмотрите видео уроки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6143512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91680" y="188640"/>
            <a:ext cx="5006499" cy="46166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ru-RU" sz="2400" dirty="0"/>
              <a:t>Самонаблюдение и самоконтроль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51273" y="668151"/>
            <a:ext cx="856895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/>
              <a:t>Самонаблюдение </a:t>
            </a:r>
            <a:r>
              <a:rPr lang="ru-RU" sz="2000" dirty="0"/>
              <a:t>– длительный процесс постоянной и регулярной регистрации показателей физического развития и физической подготовленности.</a:t>
            </a:r>
          </a:p>
          <a:p>
            <a:r>
              <a:rPr lang="ru-RU" sz="2000" b="1" dirty="0"/>
              <a:t>Самоконтроль </a:t>
            </a:r>
            <a:r>
              <a:rPr lang="ru-RU" sz="2000" dirty="0"/>
              <a:t>– один из базовых элементов самонаблюдения, включающий в себя регистрацию показателей состояния организма во время занятий.</a:t>
            </a: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23529" y="2564904"/>
            <a:ext cx="871296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Самонаблюдение и самоконтроль </a:t>
            </a:r>
            <a:r>
              <a:rPr lang="ru-RU" dirty="0"/>
              <a:t>помогают не только узнавать об индивидуальных возможностях организма, но и целенаправленно их развивать.</a:t>
            </a:r>
          </a:p>
          <a:p>
            <a:r>
              <a:rPr lang="ru-RU" b="1" dirty="0"/>
              <a:t>Самонаблюдение </a:t>
            </a:r>
            <a:r>
              <a:rPr lang="ru-RU" dirty="0"/>
              <a:t>– это регулярная регистрация показателей здоровья и самочувствия человека, уровней его физического развития и физической подготовленности. Самонаблюдение проводят 4 раза в год, т.е. каждую четверть.</a:t>
            </a:r>
          </a:p>
          <a:p>
            <a:r>
              <a:rPr lang="ru-RU" dirty="0"/>
              <a:t>При регулярных занятиях физическими упражнениями, кроме самонаблюдения, проводят</a:t>
            </a:r>
            <a:r>
              <a:rPr lang="ru-RU" b="1" dirty="0"/>
              <a:t> самоконтроль</a:t>
            </a:r>
            <a:r>
              <a:rPr lang="ru-RU" dirty="0"/>
              <a:t>, который позволяет проверить, как организм переносит физическую нагрузку. Самоконтроль осуществляется не только по внешним признакам, а также по настроению и желанию тренироваться. Наиболее доступным средством самоконтроля является измерение частоты сердечных сокращений (ЧСС), или пульса. Чем больше нагрузка, тем выше показатели ЧСС (чаще пульс).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150084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136904" cy="3744416"/>
          </a:xfrm>
        </p:spPr>
        <p:txBody>
          <a:bodyPr/>
          <a:lstStyle/>
          <a:p>
            <a:pPr marL="0" indent="0" algn="l">
              <a:buNone/>
            </a:pP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Домашнее задание: </a:t>
            </a:r>
            <a:b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1Запомнить тактики игры в футбол</a:t>
            </a:r>
            <a:b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 что такое самонаблюдение и </a:t>
            </a:r>
            <a:r>
              <a:rPr lang="ru-RU" sz="2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самоконтроль 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2"/>
          <p:cNvSpPr txBox="1">
            <a:spLocks noChangeArrowheads="1"/>
          </p:cNvSpPr>
          <p:nvPr/>
        </p:nvSpPr>
        <p:spPr bwMode="auto">
          <a:xfrm>
            <a:off x="179512" y="4539912"/>
            <a:ext cx="8856984" cy="1015663"/>
          </a:xfrm>
          <a:prstGeom prst="rect">
            <a:avLst/>
          </a:prstGeom>
          <a:ln/>
          <a:extLst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000" b="1" dirty="0">
                <a:solidFill>
                  <a:srgbClr val="FF0000"/>
                </a:solidFill>
                <a:hlinkClick r:id="rId2"/>
              </a:rPr>
              <a:t>elmiranik1971@mail.ru</a:t>
            </a:r>
            <a:r>
              <a:rPr lang="ru-RU" sz="2000" b="1" dirty="0">
                <a:solidFill>
                  <a:srgbClr val="FF0000"/>
                </a:solidFill>
              </a:rPr>
              <a:t> </a:t>
            </a:r>
            <a:r>
              <a:rPr lang="ru-RU" sz="2000" b="1" dirty="0" smtClean="0">
                <a:solidFill>
                  <a:srgbClr val="FF0000"/>
                </a:solidFill>
              </a:rPr>
              <a:t>     </a:t>
            </a:r>
            <a:r>
              <a:rPr lang="ru-RU" sz="2000" b="1" dirty="0" err="1">
                <a:solidFill>
                  <a:srgbClr val="FF0000"/>
                </a:solidFill>
              </a:rPr>
              <a:t>Минимуллина</a:t>
            </a:r>
            <a:r>
              <a:rPr lang="ru-RU" sz="2000" b="1" dirty="0">
                <a:solidFill>
                  <a:srgbClr val="FF0000"/>
                </a:solidFill>
              </a:rPr>
              <a:t> Э.Н   8905318184</a:t>
            </a:r>
            <a:r>
              <a:rPr lang="en-US" sz="2000" b="1" dirty="0">
                <a:solidFill>
                  <a:srgbClr val="FF0000"/>
                </a:solidFill>
              </a:rPr>
              <a:t>3</a:t>
            </a:r>
          </a:p>
          <a:p>
            <a:pPr algn="ctr"/>
            <a:r>
              <a:rPr lang="en-US" sz="2000" b="1" dirty="0">
                <a:solidFill>
                  <a:srgbClr val="FF0000"/>
                </a:solidFill>
                <a:hlinkClick r:id="rId3"/>
              </a:rPr>
              <a:t>galizej@yandex.ru</a:t>
            </a:r>
            <a:r>
              <a:rPr lang="en-US" sz="2000" b="1" dirty="0">
                <a:solidFill>
                  <a:srgbClr val="FF0000"/>
                </a:solidFill>
              </a:rPr>
              <a:t>                     </a:t>
            </a:r>
            <a:r>
              <a:rPr lang="ru-RU" sz="2000" b="1" dirty="0" err="1">
                <a:solidFill>
                  <a:srgbClr val="FF0000"/>
                </a:solidFill>
              </a:rPr>
              <a:t>Гарафиев</a:t>
            </a:r>
            <a:r>
              <a:rPr lang="ru-RU" sz="2000" b="1" dirty="0">
                <a:solidFill>
                  <a:srgbClr val="FF0000"/>
                </a:solidFill>
              </a:rPr>
              <a:t> Л.З. </a:t>
            </a:r>
            <a:r>
              <a:rPr lang="en-US" sz="2000" b="1" dirty="0">
                <a:solidFill>
                  <a:srgbClr val="FF0000"/>
                </a:solidFill>
              </a:rPr>
              <a:t>                              </a:t>
            </a:r>
            <a:r>
              <a:rPr lang="ru-RU" sz="2000" b="1" dirty="0" smtClean="0">
                <a:solidFill>
                  <a:srgbClr val="FF0000"/>
                </a:solidFill>
              </a:rPr>
              <a:t>         89871887266</a:t>
            </a:r>
            <a:endParaRPr lang="ru-RU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632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344</TotalTime>
  <Words>411</Words>
  <Application>Microsoft Office PowerPoint</Application>
  <PresentationFormat>Экран (4:3)</PresentationFormat>
  <Paragraphs>39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Воздушный поток</vt:lpstr>
      <vt:lpstr>Тема урока : Индивидуальные и групповые тактические действия. Приземление летящего мяча. Игра по правилам. Самонаблюдение и самоконтроль. </vt:lpstr>
      <vt:lpstr>Индивидуальные тактические действия.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Домашнее задание:   1Запомнить тактики игры в футбол    2 что такое самонаблюдение и самоконтроль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Техника безопасности на занятиях физкультуры по плаванию</dc:title>
  <dc:creator>Алексей</dc:creator>
  <cp:lastModifiedBy>Эльмира</cp:lastModifiedBy>
  <cp:revision>38</cp:revision>
  <dcterms:created xsi:type="dcterms:W3CDTF">2015-02-01T08:07:54Z</dcterms:created>
  <dcterms:modified xsi:type="dcterms:W3CDTF">2020-04-30T15:08:46Z</dcterms:modified>
</cp:coreProperties>
</file>