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2e6YJ6tk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ideo137886743_45623909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FaWFynk4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Химия в промышленности</a:t>
            </a:r>
            <a:r>
              <a:rPr lang="ru-RU" dirty="0" smtClean="0"/>
              <a:t>.</a:t>
            </a:r>
            <a:r>
              <a:rPr lang="ru-RU" dirty="0"/>
              <a:t> Общие научные принципы химической </a:t>
            </a:r>
            <a:r>
              <a:rPr lang="ru-RU" dirty="0" smtClean="0"/>
              <a:t>технологии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Общие представления о промышленных способах получения химических веществ (на примере производства аммиака, серной кислоты</a:t>
            </a:r>
            <a:r>
              <a:rPr lang="ru-RU" dirty="0" smtClean="0"/>
              <a:t>).</a:t>
            </a:r>
            <a:r>
              <a:rPr lang="ru-RU" dirty="0"/>
              <a:t> Черная и цветная металлургия. Производство чугуна и стали</a:t>
            </a:r>
          </a:p>
        </p:txBody>
      </p:sp>
    </p:spTree>
    <p:extLst>
      <p:ext uri="{BB962C8B-B14F-4D97-AF65-F5344CB8AC3E}">
        <p14:creationId xmlns:p14="http://schemas.microsoft.com/office/powerpoint/2010/main" val="242934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по теме «производство серной кислоты»: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www.youtube.com/watch?v=BE2e6YJ6tkg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95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940"/>
            <a:ext cx="8229600" cy="1143000"/>
          </a:xfrm>
        </p:spPr>
        <p:txBody>
          <a:bodyPr/>
          <a:lstStyle/>
          <a:p>
            <a:r>
              <a:rPr lang="ru-RU" dirty="0" smtClean="0"/>
              <a:t>Производство аммиака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400600"/>
          </a:xfrm>
        </p:spPr>
        <p:txBody>
          <a:bodyPr>
            <a:normAutofit fontScale="47500" lnSpcReduction="20000"/>
          </a:bodyPr>
          <a:lstStyle/>
          <a:p>
            <a:r>
              <a:rPr lang="pt-BR" sz="3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3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400" b="1" dirty="0">
                <a:latin typeface="Times New Roman" pitchFamily="18" charset="0"/>
                <a:cs typeface="Times New Roman" pitchFamily="18" charset="0"/>
              </a:rPr>
              <a:t> +3H</a:t>
            </a:r>
            <a:r>
              <a:rPr lang="pt-BR" sz="3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400" b="1" dirty="0">
                <a:latin typeface="Times New Roman" pitchFamily="18" charset="0"/>
                <a:cs typeface="Times New Roman" pitchFamily="18" charset="0"/>
              </a:rPr>
              <a:t>  2NH</a:t>
            </a:r>
            <a:r>
              <a:rPr lang="pt-BR" sz="3400" b="1" baseline="-25000" dirty="0"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pt-BR" sz="3400" b="1" dirty="0">
                <a:latin typeface="Times New Roman" pitchFamily="18" charset="0"/>
                <a:cs typeface="Times New Roman" pitchFamily="18" charset="0"/>
              </a:rPr>
              <a:t>+ 92 кДж</a:t>
            </a:r>
            <a:r>
              <a:rPr lang="pt-BR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Подбор оптимальных условий проведения синтеза осуществляется исходя из характеристик химической реакции.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1) Реакция обратимая, гомогенная (исходные вещества и продукты – это газы) и идет с уменьшением объема, следовательно, смещению равновесия в сторону продуктов способствует 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повышенное давление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2) Реакция экзотермическая, повышение температуры смещает химическое равновесие в сторону исходных веществ, а понижение температуры – в сторону продуктов реакции, но при этом скорость синтеза будет очень мала. Поэтому 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реакцию проводят при оптимальной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для данного процесса температуре: 450–500 °С. Исходную смесь газов сначала нагревают в теплообменнике за счет движущихся противотоком выходящих газов, а затем в зоне экзотермической реакции. (Противоток – это движение различных веществ навстречу друг другу с целью создания наилучших условий для обмена энергией.)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3) Для ускорения синтеза, быстрейшего установления равновесия 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используют катализатор 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восстановленное железо, активированное оксидами калия, алюминия и др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 Реагенты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 продукты реакции находятся в газовой фазе и образуют гомогенную систему. Реакция протекает на поверхности твердых катализаторов. Такая реакция составляет особый класс гетерогенно-каталитических реакций. Большое значение имеет площадь поверхности катализатора. Катализатор изготавливают в виде губчатых гранул или таблеток. Поскольку активность катализатора сильно снижается от присутствия примесей, то реагирующие газы подвергают тщательной очистке (от воды, соединений серы и др.).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4) При всех указанных условиях проведения реакции равновесный выход продукта составляет не более 20%. Поэтому синтез продукта осуществляется по способу 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многократной циркуляции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т. е. непрореагировавшую смесь газов многократно возвращают в производство после отделения от нее полученного продукта.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3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производства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2030" y="1600200"/>
          <a:ext cx="7439940" cy="4525962"/>
        </p:xfrm>
        <a:graphic>
          <a:graphicData uri="http://schemas.openxmlformats.org/drawingml/2006/table">
            <a:tbl>
              <a:tblPr/>
              <a:tblGrid>
                <a:gridCol w="3719970"/>
                <a:gridCol w="3719970"/>
              </a:tblGrid>
              <a:tr h="2996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Общие принципы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Частные принципы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539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1. Создание оптимальных условий проведения химических реакций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Противоток веществ, прямоток веществ, увеличение площади поверхности соприкосновения реагирующих веществ, использование катализатора, повышение давления, повышение концентраций реагирующих веществ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2. Полное и комплексное использование сырья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Циркуляция, создание смежных производств (по переработке отходов)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3. Использование теплоты химических реакций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Теплообмен, утилизация теплоты реакций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7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4. Принцип непрерывности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Механизация и автоматизация производства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3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5. Защита окружающей среды и человека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Автоматизация вредных производств, герметизация аппаратов, утилизация отходов, нейтрализация выбросов в атмосферу</a:t>
                      </a:r>
                    </a:p>
                  </a:txBody>
                  <a:tcPr marL="25833" marR="25833" marT="25833" marB="25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32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"/>
          <a:stretch/>
        </p:blipFill>
        <p:spPr bwMode="auto">
          <a:xfrm>
            <a:off x="-6975" y="0"/>
            <a:ext cx="9201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24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по теме «производство аммиака»: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vk.com/video137886743_456239092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чугуна и стали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по теме «производство чугуна и стали»: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www.youtube.com/watch?v=VMFaWFynk4o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5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2" y="116632"/>
            <a:ext cx="8178051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98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4"/>
            <a:ext cx="9124030" cy="684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9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" y="9088"/>
            <a:ext cx="9118806" cy="684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0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Разобрать материал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Химическая промышленность — это отрасль народного хозяйства, производящая продукцию на основе химической переработки сырья.</a:t>
            </a:r>
            <a:r>
              <a:rPr lang="en-US" dirty="0"/>
              <a:t> </a:t>
            </a:r>
            <a:r>
              <a:rPr lang="ru-RU" dirty="0"/>
              <a:t>Основой ее является химическая технология — наука о наиболее экономичных методах и средствах массовой химической переработки природных материалов (сырья) в продукты потребления и промежуточные продукты, применяемые в различных отраслях народного хозяйства.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Главная задача химии и химической технологии — производство разнообразных веществ и материалов с определенным комплексом механических, физических, химических и биологических свойств.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3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Научные принципы организации</a:t>
            </a:r>
            <a:br>
              <a:rPr lang="ru-RU" b="1" dirty="0"/>
            </a:br>
            <a:r>
              <a:rPr lang="ru-RU" b="1" dirty="0"/>
              <a:t>химических производств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31177"/>
              </p:ext>
            </p:extLst>
          </p:nvPr>
        </p:nvGraphicFramePr>
        <p:xfrm>
          <a:off x="395536" y="1600200"/>
          <a:ext cx="8352927" cy="4525962"/>
        </p:xfrm>
        <a:graphic>
          <a:graphicData uri="http://schemas.openxmlformats.org/drawingml/2006/table">
            <a:tbl>
              <a:tblPr/>
              <a:tblGrid>
                <a:gridCol w="3341171"/>
                <a:gridCol w="5011756"/>
              </a:tblGrid>
              <a:tr h="336224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A56E3A"/>
                          </a:solidFill>
                          <a:effectLst/>
                          <a:latin typeface="Arial"/>
                        </a:rPr>
                        <a:t>Общие принципы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A56E3A"/>
                          </a:solidFill>
                          <a:effectLst/>
                          <a:latin typeface="Arial"/>
                        </a:rPr>
                        <a:t>Частные принципы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0533"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1. Создание оптимальных условий проведения химических реакций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Противоток веществ, прямоток веществ, увеличение площади поверхности соприкосновения реагирующих веществ, использование катализатора, повышение давления, повышение концентраций реагирующих веществ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7086"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2. Полное и комплексное использование сырья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Циркуляция, создание смежных производств (по переработке отходов)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7086"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3. Использование теплоты химических реакций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Теплообмен, утилизация теплоты реакций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6224"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4. Принцип непрерывности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Механизация и автоматизация производства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8809">
                <a:tc>
                  <a:txBody>
                    <a:bodyPr/>
                    <a:lstStyle/>
                    <a:p>
                      <a:pPr algn="l"/>
                      <a:r>
                        <a:rPr lang="ru-RU" sz="1600" b="0">
                          <a:effectLst/>
                          <a:latin typeface="Arial"/>
                        </a:rPr>
                        <a:t>5. Защита окружающей среды и человека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effectLst/>
                          <a:latin typeface="Arial"/>
                        </a:rPr>
                        <a:t>Автоматизация вредных производств, герметизация аппаратов, утилизация отходов, нейтрализация выбросов в атмосферу</a:t>
                      </a:r>
                    </a:p>
                  </a:txBody>
                  <a:tcPr marL="52263" marR="52263" marT="41810" marB="435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Важнейшие составляющие химического производства</a:t>
            </a:r>
            <a:endParaRPr lang="ru-RU" dirty="0"/>
          </a:p>
        </p:txBody>
      </p:sp>
      <p:pic>
        <p:nvPicPr>
          <p:cNvPr id="2050" name="Picture 2" descr="http://tepka.ru/himiya_11/0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329365" cy="39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0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Сырье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Сырьем называют природные материалы (природные ресурсы), используемые в промышленности для получения различных продуктов и еще не прошедшие промышленной переработки. Иногда используют вторичное сырье — это изделия, отслужившие свой срок, или отходы каких-либо производств, которые экономически выгодно снова переработать в химические продукты.</a:t>
            </a:r>
          </a:p>
          <a:p>
            <a:pPr marL="0" indent="0">
              <a:buNone/>
            </a:pPr>
            <a:r>
              <a:rPr lang="ru-RU" dirty="0"/>
              <a:t>Сырье химической промышленности классифицируют по различным признакам.</a:t>
            </a:r>
          </a:p>
          <a:p>
            <a:r>
              <a:rPr lang="ru-RU" dirty="0"/>
              <a:t>По составу сырье делят на минеральное и органическое (растительное и животное).</a:t>
            </a:r>
          </a:p>
          <a:p>
            <a:r>
              <a:rPr lang="ru-RU" dirty="0"/>
              <a:t>По агрегатному состоянию различают твердое (руды, горные породы, твердое топливо), жидкое (нефть, рассолы) и газообразное (природный и попутный газы, воздух) сырье.</a:t>
            </a:r>
          </a:p>
          <a:p>
            <a:r>
              <a:rPr lang="ru-RU" dirty="0"/>
              <a:t>К минеральному сырью относят руды (из них получают металлы) и нерудные ископаемые: сера, фосфориты, калийные соли, поваренная соль, песок, глины, слюда (из них получают неметаллы, удобрения, соду, щелочи, кислоты, керамику, цемент, стекло и другие продукты).</a:t>
            </a:r>
          </a:p>
          <a:p>
            <a:r>
              <a:rPr lang="ru-RU" dirty="0"/>
              <a:t>К органическому сырью относится ископаемое горючее: торф, уголь, нефть, природный и попутный нефтяной газы — это ценное энергетическое сырье и сырье для химических синтезов. К органическому сырью также относится сырье растительного и животного происхождения, его дают сельское, лесное и рыбное хозяйство. В основном оно идет для производства продуктов питания, но частично, к сожалению, является и техническим сырьем. Кроме природных веществ, на химических заводах применяют полупродукты и отходы предприятий, а также вспомогательные материалы: воду, топливо, окислители, растворители, катализаторы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46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химического сырья</a:t>
            </a:r>
            <a:endParaRPr lang="ru-RU" dirty="0"/>
          </a:p>
        </p:txBody>
      </p:sp>
      <p:pic>
        <p:nvPicPr>
          <p:cNvPr id="3074" name="Picture 2" descr="http://tepka.ru/himiya_11/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696744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стадии химического производства</a:t>
            </a:r>
            <a:endParaRPr lang="ru-RU" dirty="0"/>
          </a:p>
        </p:txBody>
      </p:sp>
      <p:pic>
        <p:nvPicPr>
          <p:cNvPr id="4098" name="Picture 2" descr="http://tepka.ru/himiya_11/0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9001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5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Производство серной кислоты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76064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I. Сырьё, используемое для производства серной кислоты.</a:t>
            </a:r>
            <a:endParaRPr lang="ru-RU" sz="3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сырьё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сера - S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серный колчедан (пирит) - FeS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сульфиды цветных металлов - Cu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S, </a:t>
            </a:r>
            <a:r>
              <a:rPr lang="ru-RU" sz="3700" dirty="0" err="1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700" dirty="0" err="1">
                <a:latin typeface="Times New Roman" pitchFamily="18" charset="0"/>
                <a:cs typeface="Times New Roman" pitchFamily="18" charset="0"/>
              </a:rPr>
              <a:t>PbS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сероводород – H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0" indent="0">
              <a:buNone/>
            </a:pP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Вспомогательный материал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      катализатор - оксид ванадия – 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7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7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0" indent="0" algn="ctr">
              <a:buNone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II. Подготовка сырья</a:t>
            </a:r>
            <a:r>
              <a:rPr lang="ru-RU" sz="37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Разберём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производство серной кислоты из пирита FeS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1) Измельчение пирита. Перед использованием большие куски пирита измельчают в дробильных машинах. Вы знаете, что при измельчении вещества скорость реакции увеличивается, т.к. увеличивается площадь поверхности соприкосновения реагирующих веществ.</a:t>
            </a:r>
          </a:p>
          <a:p>
            <a:pPr marL="0" indent="0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2) Очистка пирита. После измельчения пирита, его очищают от примесей (пустой породы и земли) методом флотации. Для этого измельчённый пирит опускают в огромные чаны с водой, перемешивают, пустая порода всплывает наверх, затем пустую породу удаляют. </a:t>
            </a:r>
          </a:p>
          <a:p>
            <a:pPr marL="0" indent="0" algn="ctr">
              <a:buNone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III. Основные химические процессы: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        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4FeS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+ 11O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700" i="1" baseline="30000" dirty="0">
                <a:latin typeface="Times New Roman" pitchFamily="18" charset="0"/>
                <a:cs typeface="Times New Roman" pitchFamily="18" charset="0"/>
              </a:rPr>
              <a:t>t = 800°C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→  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2Fe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+ 8SO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+ Q или сжигание серы S + 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i="1" baseline="30000" dirty="0">
                <a:latin typeface="Times New Roman" pitchFamily="18" charset="0"/>
                <a:cs typeface="Times New Roman" pitchFamily="18" charset="0"/>
              </a:rPr>
              <a:t>t °C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→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2SO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+ 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i="1" baseline="30000" dirty="0">
                <a:latin typeface="Times New Roman" pitchFamily="18" charset="0"/>
                <a:cs typeface="Times New Roman" pitchFamily="18" charset="0"/>
              </a:rPr>
              <a:t>400-500°С,V2O5,p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2SO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+ Q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O → H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37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+ Q</a:t>
            </a:r>
          </a:p>
          <a:p>
            <a:pPr marL="0" indent="0" algn="ctr">
              <a:buNone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IV. Технологические принципы: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принцип непрерывности;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принцип комплексного использования сырья,  использование отходов другого производства;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принцип безотходного производства;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принцип теплообмена;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принцип противотока (“кипящий слой”);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- принцип автоматизации и механизации производственных процессов.</a:t>
            </a:r>
          </a:p>
          <a:p>
            <a:pPr marL="0" indent="0" algn="ctr">
              <a:buNone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V. Технологические процессы: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Принцип непрерывности: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 обжиг пирита в печи →поступление оксида серы (IV) и кислорода в очистительную систему →в контактный аппарат →подача оксида серы (VI) в поглотительную башню.</a:t>
            </a:r>
          </a:p>
          <a:p>
            <a:pPr marL="0" indent="0" algn="ctr">
              <a:buNone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VI. Охрана окружающей среды: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1)      герметичность трубопроводов и аппаратуры</a:t>
            </a:r>
          </a:p>
          <a:p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2)      газоочистительные фильтры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01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серной кислоты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78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626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Химия в промышленности. Общие научные принципы химической технологии. Общие представления о промышленных способах получения химических веществ (на примере производства аммиака, серной кислоты). Черная и цветная металлургия. Производство чугуна и стали</vt:lpstr>
      <vt:lpstr>Презентация PowerPoint</vt:lpstr>
      <vt:lpstr>Научные принципы организации химических производств</vt:lpstr>
      <vt:lpstr>Важнейшие составляющие химического производства</vt:lpstr>
      <vt:lpstr>Сырье </vt:lpstr>
      <vt:lpstr>Классификация химического сырья</vt:lpstr>
      <vt:lpstr>Основные стадии химического производства</vt:lpstr>
      <vt:lpstr>Производство серной кислоты</vt:lpstr>
      <vt:lpstr>Производство серной кислоты</vt:lpstr>
      <vt:lpstr>Презентация PowerPoint</vt:lpstr>
      <vt:lpstr>Производство аммиака</vt:lpstr>
      <vt:lpstr>Принципы производства</vt:lpstr>
      <vt:lpstr>Презентация PowerPoint</vt:lpstr>
      <vt:lpstr>Презентация PowerPoint</vt:lpstr>
      <vt:lpstr>Производство чугуна и стали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в промышленности. Общие научные принципы химической технологии. Общие представления о промышленных способах получения химических веществ (на примере производства аммиака, серной кислоты). Черная и цветная металлургия. Производство чугуна и стали</dc:title>
  <cp:lastModifiedBy>Admin</cp:lastModifiedBy>
  <cp:revision>5</cp:revision>
  <dcterms:modified xsi:type="dcterms:W3CDTF">2020-05-05T19:24:26Z</dcterms:modified>
</cp:coreProperties>
</file>