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9" r:id="rId4"/>
    <p:sldId id="260" r:id="rId5"/>
    <p:sldId id="261" r:id="rId6"/>
    <p:sldId id="266" r:id="rId7"/>
    <p:sldId id="267" r:id="rId8"/>
    <p:sldId id="268" r:id="rId9"/>
    <p:sldId id="269" r:id="rId10"/>
    <p:sldId id="270" r:id="rId11"/>
    <p:sldId id="275" r:id="rId12"/>
    <p:sldId id="274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8B02A-F93A-4A7E-8BDF-90739E47C2F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BF210-A24B-4797-8E8E-81DF5F345D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46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285992"/>
            <a:ext cx="5994334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dirty="0" smtClean="0"/>
              <a:t>Повторение по теме «Практические задачи на деление с остатком»</a:t>
            </a:r>
            <a:br>
              <a:rPr lang="ru-RU" sz="3200" dirty="0" smtClean="0"/>
            </a:br>
            <a:r>
              <a:rPr lang="ru-RU" sz="3200" dirty="0" smtClean="0"/>
              <a:t>Повторение по теме «Алгебраические выражения. Преобразование алгебраических выражений»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uk-UA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85794"/>
            <a:ext cx="8858280" cy="459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1619250" y="260350"/>
            <a:ext cx="5310204" cy="7397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Домашняя работа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42844" y="1071546"/>
            <a:ext cx="8678892" cy="1015663"/>
          </a:xfrm>
          <a:prstGeom prst="rect">
            <a:avLst/>
          </a:prstGeom>
          <a:noFill/>
          <a:ln w="28575">
            <a:solidFill>
              <a:srgbClr val="CC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/>
              <a:t> Выражение </a:t>
            </a:r>
            <a:r>
              <a:rPr lang="ru-RU" altLang="ru-RU" sz="2400" b="1" dirty="0">
                <a:solidFill>
                  <a:srgbClr val="000066"/>
                </a:solidFill>
              </a:rPr>
              <a:t>(234 + </a:t>
            </a:r>
            <a:r>
              <a:rPr lang="en-US" altLang="ru-RU" sz="2400" b="1" dirty="0">
                <a:solidFill>
                  <a:srgbClr val="000066"/>
                </a:solidFill>
              </a:rPr>
              <a:t>b</a:t>
            </a:r>
            <a:r>
              <a:rPr lang="ru-RU" altLang="ru-RU" sz="2400" b="1" dirty="0">
                <a:solidFill>
                  <a:srgbClr val="000066"/>
                </a:solidFill>
              </a:rPr>
              <a:t>) </a:t>
            </a:r>
            <a:r>
              <a:rPr lang="en-US" altLang="ru-RU" sz="2400" b="1" dirty="0">
                <a:solidFill>
                  <a:srgbClr val="000066"/>
                </a:solidFill>
                <a:cs typeface="Arial" charset="0"/>
              </a:rPr>
              <a:t>·</a:t>
            </a:r>
            <a:r>
              <a:rPr lang="ru-RU" altLang="ru-RU" sz="2400" b="1" dirty="0">
                <a:solidFill>
                  <a:srgbClr val="000066"/>
                </a:solidFill>
                <a:cs typeface="Arial" charset="0"/>
              </a:rPr>
              <a:t> 63</a:t>
            </a:r>
            <a:r>
              <a:rPr lang="ru-RU" altLang="ru-RU" sz="2400" b="1" dirty="0">
                <a:cs typeface="Arial" charset="0"/>
              </a:rPr>
              <a:t> называется: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ru-RU" altLang="ru-RU" sz="2400" b="1" dirty="0">
                <a:cs typeface="Arial" charset="0"/>
              </a:rPr>
              <a:t>а) </a:t>
            </a:r>
            <a:r>
              <a:rPr lang="ru-RU" altLang="ru-RU" sz="2400" b="1" i="1" dirty="0">
                <a:cs typeface="Arial" charset="0"/>
              </a:rPr>
              <a:t>буквенным</a:t>
            </a:r>
            <a:r>
              <a:rPr lang="ru-RU" altLang="ru-RU" sz="2400" b="1" dirty="0">
                <a:cs typeface="Arial" charset="0"/>
              </a:rPr>
              <a:t>; б) </a:t>
            </a:r>
            <a:r>
              <a:rPr lang="ru-RU" altLang="ru-RU" sz="2400" b="1" i="1" dirty="0">
                <a:cs typeface="Arial" charset="0"/>
              </a:rPr>
              <a:t>числовым</a:t>
            </a:r>
            <a:r>
              <a:rPr lang="ru-RU" altLang="ru-RU" sz="2400" b="1" dirty="0">
                <a:cs typeface="Arial" charset="0"/>
              </a:rPr>
              <a:t>; в) </a:t>
            </a:r>
            <a:r>
              <a:rPr lang="ru-RU" altLang="ru-RU" sz="2400" b="1" i="1" dirty="0">
                <a:cs typeface="Arial" charset="0"/>
              </a:rPr>
              <a:t>простым</a:t>
            </a:r>
            <a:endParaRPr lang="en-US" altLang="ru-RU" sz="2400" b="1" i="1" dirty="0">
              <a:cs typeface="Arial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14282" y="2143116"/>
            <a:ext cx="8285191" cy="1169551"/>
          </a:xfrm>
          <a:prstGeom prst="rect">
            <a:avLst/>
          </a:prstGeom>
          <a:noFill/>
          <a:ln w="28575">
            <a:solidFill>
              <a:srgbClr val="CC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ru-RU" altLang="ru-RU" sz="2000" b="1" dirty="0" smtClean="0">
                <a:cs typeface="Arial" charset="0"/>
              </a:rPr>
              <a:t>2) У Маши </a:t>
            </a:r>
            <a:r>
              <a:rPr lang="ru-RU" altLang="ru-RU" sz="2000" b="1" dirty="0" smtClean="0">
                <a:solidFill>
                  <a:srgbClr val="000066"/>
                </a:solidFill>
                <a:cs typeface="Arial" charset="0"/>
              </a:rPr>
              <a:t>7</a:t>
            </a:r>
            <a:r>
              <a:rPr lang="ru-RU" altLang="ru-RU" sz="2000" b="1" dirty="0" smtClean="0">
                <a:cs typeface="Arial" charset="0"/>
              </a:rPr>
              <a:t> карандашей, а у Саши </a:t>
            </a:r>
            <a:r>
              <a:rPr lang="ru-RU" altLang="ru-RU" sz="2000" b="1" dirty="0" smtClean="0">
                <a:solidFill>
                  <a:srgbClr val="000066"/>
                </a:solidFill>
                <a:cs typeface="Arial" charset="0"/>
              </a:rPr>
              <a:t>на к больше</a:t>
            </a:r>
            <a:r>
              <a:rPr lang="ru-RU" altLang="ru-RU" sz="2000" b="1" dirty="0" smtClean="0">
                <a:cs typeface="Arial" charset="0"/>
              </a:rPr>
              <a:t>. Сколько карандашей у Саши и Маши </a:t>
            </a:r>
            <a:r>
              <a:rPr lang="ru-RU" altLang="ru-RU" sz="2000" b="1" dirty="0" smtClean="0">
                <a:solidFill>
                  <a:srgbClr val="000066"/>
                </a:solidFill>
                <a:cs typeface="Arial" charset="0"/>
              </a:rPr>
              <a:t>вместе</a:t>
            </a:r>
            <a:r>
              <a:rPr lang="ru-RU" altLang="ru-RU" sz="2000" b="1" dirty="0" smtClean="0">
                <a:cs typeface="Arial" charset="0"/>
              </a:rPr>
              <a:t>?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ru-RU" altLang="ru-RU" sz="2000" b="1" dirty="0" smtClean="0">
                <a:cs typeface="Arial" charset="0"/>
              </a:rPr>
              <a:t>а)7 + а;         б) 7 + (7 + а);         в) (7 + а) </a:t>
            </a:r>
            <a:r>
              <a:rPr lang="en-US" altLang="ru-RU" sz="2000" b="1" dirty="0" smtClean="0">
                <a:cs typeface="Arial" charset="0"/>
              </a:rPr>
              <a:t>·</a:t>
            </a:r>
            <a:r>
              <a:rPr lang="ru-RU" altLang="ru-RU" sz="2000" b="1" dirty="0" smtClean="0">
                <a:cs typeface="Arial" charset="0"/>
              </a:rPr>
              <a:t> 7</a:t>
            </a:r>
            <a:endParaRPr lang="en-US" altLang="ru-RU" sz="2000" b="1" i="1" dirty="0"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572008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Действия пишем в столбик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4) </a:t>
            </a:r>
            <a:r>
              <a:rPr lang="ru-RU" sz="2400" b="1" dirty="0" smtClean="0"/>
              <a:t>Экскурсия по городу была организована для 133 учеников школы. Найдите какое количество автобусов вместимостью 32 человека необходимо заказать для проведения экскурсии</a:t>
            </a:r>
            <a:r>
              <a:rPr lang="ru-RU" sz="2400" b="1" dirty="0" smtClean="0"/>
              <a:t>?</a:t>
            </a:r>
            <a:endParaRPr lang="ru-RU" sz="2400" b="1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429000"/>
            <a:ext cx="828684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96752"/>
            <a:ext cx="8064896" cy="6048672"/>
          </a:xfrm>
        </p:spPr>
      </p:pic>
    </p:spTree>
    <p:extLst>
      <p:ext uri="{BB962C8B-B14F-4D97-AF65-F5344CB8AC3E}">
        <p14:creationId xmlns:p14="http://schemas.microsoft.com/office/powerpoint/2010/main" xmlns="" val="327306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7" t="19301" r="-1567" b="24324"/>
          <a:stretch/>
        </p:blipFill>
        <p:spPr>
          <a:xfrm>
            <a:off x="448816" y="1417638"/>
            <a:ext cx="7992888" cy="3379514"/>
          </a:xfrm>
        </p:spPr>
      </p:pic>
    </p:spTree>
    <p:extLst>
      <p:ext uri="{BB962C8B-B14F-4D97-AF65-F5344CB8AC3E}">
        <p14:creationId xmlns:p14="http://schemas.microsoft.com/office/powerpoint/2010/main" xmlns="" val="22318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В пачке 500 листов бумаги. За неделю в офисе расходуется 1800 листов бумаги. Какое наименьшее количество пачек бумаги нужно купить в офис на 6недель?</a:t>
            </a:r>
          </a:p>
          <a:p>
            <a:pPr marL="0" indent="0">
              <a:buNone/>
            </a:pPr>
            <a:r>
              <a:rPr lang="tt-RU" dirty="0" smtClean="0"/>
              <a:t>Решение:</a:t>
            </a:r>
          </a:p>
          <a:p>
            <a:pPr marL="514350" indent="-514350">
              <a:buAutoNum type="arabicParenR"/>
            </a:pPr>
            <a:r>
              <a:rPr lang="tt-RU" dirty="0" smtClean="0"/>
              <a:t>1800*6=10800 листов  бумаги израсходует офис за 6 недель</a:t>
            </a:r>
          </a:p>
          <a:p>
            <a:pPr marL="514350" indent="-514350">
              <a:buAutoNum type="arabicParenR"/>
            </a:pPr>
            <a:r>
              <a:rPr lang="tt-RU" dirty="0" smtClean="0"/>
              <a:t>10800:500=21 (ост. 300),а значит потребуется купить 22 пачки бумаги в офис</a:t>
            </a:r>
          </a:p>
          <a:p>
            <a:pPr marL="514350" indent="-514350">
              <a:buAutoNum type="arabicParenR"/>
            </a:pPr>
            <a:r>
              <a:rPr lang="tt-RU" dirty="0" smtClean="0"/>
              <a:t>Ответ: 22 пачки</a:t>
            </a:r>
          </a:p>
          <a:p>
            <a:pPr marL="0" indent="0">
              <a:buNone/>
            </a:pPr>
            <a:endParaRPr lang="tt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51775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исунки\незнайка\img1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67" t="1492" r="8786" b="4477"/>
          <a:stretch>
            <a:fillRect/>
          </a:stretch>
        </p:blipFill>
        <p:spPr bwMode="auto">
          <a:xfrm>
            <a:off x="357188" y="2571750"/>
            <a:ext cx="2408237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1571604" y="1214422"/>
            <a:ext cx="7286676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7+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a;  12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5-10;   3b;   16-(3+p);</a:t>
            </a:r>
          </a:p>
          <a:p>
            <a:pPr algn="ctr" eaLnBrk="1" hangingPunct="1">
              <a:defRPr/>
            </a:pP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5x;   (18+15)+100;  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x+y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714612" y="2857496"/>
            <a:ext cx="2643206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i="1" u="sng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i="1" u="sng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группа:</a:t>
            </a:r>
          </a:p>
          <a:p>
            <a:pPr algn="just" eaLnBrk="1" hangingPunct="1">
              <a:defRPr/>
            </a:pPr>
            <a:r>
              <a:rPr lang="ru-RU" sz="40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7+</a:t>
            </a:r>
            <a:r>
              <a:rPr lang="en-US" sz="40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a;</a:t>
            </a:r>
            <a:endParaRPr lang="ru-RU" sz="40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40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3b;   </a:t>
            </a:r>
            <a:endParaRPr lang="ru-RU" sz="40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40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16-(3+p);</a:t>
            </a:r>
          </a:p>
          <a:p>
            <a:pPr algn="just" eaLnBrk="1" hangingPunct="1">
              <a:defRPr/>
            </a:pPr>
            <a:r>
              <a:rPr lang="en-US" sz="40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5x; </a:t>
            </a:r>
            <a:endParaRPr lang="ru-RU" sz="40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4000" b="1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x+y</a:t>
            </a:r>
            <a:r>
              <a:rPr lang="en-US" sz="40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15008" y="2857496"/>
            <a:ext cx="314327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i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 b="1" i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группа:</a:t>
            </a:r>
          </a:p>
          <a:p>
            <a:pPr algn="just" eaLnBrk="1" hangingPunct="1">
              <a:defRPr/>
            </a:pP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5-10; (18+15)+100   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5" y="0"/>
            <a:ext cx="84296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На какие группы я могу разделить эти выражения?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7"/>
          <p:cNvSpPr>
            <a:spLocks noChangeArrowheads="1"/>
          </p:cNvSpPr>
          <p:nvPr/>
        </p:nvSpPr>
        <p:spPr bwMode="auto">
          <a:xfrm>
            <a:off x="323850" y="404813"/>
            <a:ext cx="5903913" cy="2952750"/>
          </a:xfrm>
          <a:prstGeom prst="wedgeRoundRectCallout">
            <a:avLst>
              <a:gd name="adj1" fmla="val 70866"/>
              <a:gd name="adj2" fmla="val 5354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endParaRPr lang="ru-RU" altLang="ru-RU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5627688" cy="2735263"/>
          </a:xfrm>
        </p:spPr>
        <p:txBody>
          <a:bodyPr/>
          <a:lstStyle/>
          <a:p>
            <a:pPr eaLnBrk="1" hangingPunct="1"/>
            <a:r>
              <a:rPr lang="ru-RU" altLang="ru-RU" sz="3200" b="1" i="1" smtClean="0">
                <a:solidFill>
                  <a:schemeClr val="accent2"/>
                </a:solidFill>
              </a:rPr>
              <a:t>Числовое выражение – это такие выражения которые</a:t>
            </a:r>
            <a:br>
              <a:rPr lang="ru-RU" altLang="ru-RU" sz="3200" b="1" i="1" smtClean="0">
                <a:solidFill>
                  <a:schemeClr val="accent2"/>
                </a:solidFill>
              </a:rPr>
            </a:br>
            <a:r>
              <a:rPr lang="ru-RU" altLang="ru-RU" sz="3200" b="1" i="1" smtClean="0">
                <a:solidFill>
                  <a:schemeClr val="accent2"/>
                </a:solidFill>
              </a:rPr>
              <a:t>  составлены из чисел, знаков математических</a:t>
            </a:r>
            <a:br>
              <a:rPr lang="ru-RU" altLang="ru-RU" sz="3200" b="1" i="1" smtClean="0">
                <a:solidFill>
                  <a:schemeClr val="accent2"/>
                </a:solidFill>
              </a:rPr>
            </a:br>
            <a:r>
              <a:rPr lang="ru-RU" altLang="ru-RU" sz="3200" b="1" i="1" smtClean="0">
                <a:solidFill>
                  <a:schemeClr val="accent2"/>
                </a:solidFill>
              </a:rPr>
              <a:t> действий и скобок</a:t>
            </a:r>
          </a:p>
        </p:txBody>
      </p:sp>
      <p:pic>
        <p:nvPicPr>
          <p:cNvPr id="53252" name="Picture 4" descr="Рисунок15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27763" y="2636838"/>
            <a:ext cx="2597150" cy="3679825"/>
          </a:xfrm>
          <a:noFill/>
        </p:spPr>
      </p:pic>
      <p:sp>
        <p:nvSpPr>
          <p:cNvPr id="53256" name="AutoShape 8"/>
          <p:cNvSpPr>
            <a:spLocks noChangeArrowheads="1"/>
          </p:cNvSpPr>
          <p:nvPr/>
        </p:nvSpPr>
        <p:spPr bwMode="auto">
          <a:xfrm flipH="1">
            <a:off x="0" y="3573463"/>
            <a:ext cx="6948488" cy="2951162"/>
          </a:xfrm>
          <a:prstGeom prst="wedgeEllipseCallout">
            <a:avLst>
              <a:gd name="adj1" fmla="val -56125"/>
              <a:gd name="adj2" fmla="val -43171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ru-RU" altLang="ru-RU" sz="2400" b="1" i="1">
                <a:solidFill>
                  <a:srgbClr val="FF0000"/>
                </a:solidFill>
              </a:rPr>
              <a:t>Буквенные выражения– это такие выражения которые</a:t>
            </a:r>
            <a:br>
              <a:rPr lang="ru-RU" altLang="ru-RU" sz="2400" b="1" i="1">
                <a:solidFill>
                  <a:srgbClr val="FF0000"/>
                </a:solidFill>
              </a:rPr>
            </a:br>
            <a:r>
              <a:rPr lang="ru-RU" altLang="ru-RU" sz="2400" b="1" i="1">
                <a:solidFill>
                  <a:srgbClr val="FF0000"/>
                </a:solidFill>
              </a:rPr>
              <a:t>  составлены из букв, знаков математических</a:t>
            </a:r>
            <a:br>
              <a:rPr lang="ru-RU" altLang="ru-RU" sz="2400" b="1" i="1">
                <a:solidFill>
                  <a:srgbClr val="FF0000"/>
                </a:solidFill>
              </a:rPr>
            </a:br>
            <a:r>
              <a:rPr lang="ru-RU" altLang="ru-RU" sz="2400" b="1" i="1">
                <a:solidFill>
                  <a:srgbClr val="FF0000"/>
                </a:solidFill>
              </a:rPr>
              <a:t> действий и скобок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6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4211638" y="2565400"/>
            <a:ext cx="503237" cy="503238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708400" y="1916113"/>
            <a:ext cx="4535488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800" b="1" i="1">
                <a:solidFill>
                  <a:srgbClr val="003300"/>
                </a:solidFill>
              </a:rPr>
              <a:t>Серёже </a:t>
            </a:r>
            <a:r>
              <a:rPr lang="en-US" altLang="ru-RU" sz="2800" b="1" i="1">
                <a:solidFill>
                  <a:srgbClr val="003300"/>
                </a:solidFill>
              </a:rPr>
              <a:t>– </a:t>
            </a:r>
            <a:r>
              <a:rPr lang="ru-RU" altLang="ru-RU" sz="2800" b="1" i="1">
                <a:solidFill>
                  <a:srgbClr val="003300"/>
                </a:solidFill>
              </a:rPr>
              <a:t>13 лет</a:t>
            </a:r>
            <a:endParaRPr lang="en-US" altLang="ru-RU" sz="2800" b="1" i="1">
              <a:solidFill>
                <a:srgbClr val="0033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2800" b="1" i="1">
                <a:solidFill>
                  <a:srgbClr val="003300"/>
                </a:solidFill>
              </a:rPr>
              <a:t>Петя  - ?,   на 10 лет старше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rot="-5128169">
            <a:off x="8176419" y="2128044"/>
            <a:ext cx="782638" cy="647700"/>
          </a:xfrm>
          <a:prstGeom prst="curvedUpArrow">
            <a:avLst>
              <a:gd name="adj1" fmla="val 24167"/>
              <a:gd name="adj2" fmla="val 4833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9233" name="Picture 17" descr="j02406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32766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708400" y="3716338"/>
            <a:ext cx="45704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000066"/>
                </a:solidFill>
              </a:rPr>
              <a:t>13 + 10 </a:t>
            </a:r>
            <a:r>
              <a:rPr lang="ru-RU" altLang="ru-RU" sz="3200" b="1"/>
              <a:t>= 23 года Пете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3200" b="1"/>
              <a:t>13+ (13+10) = 36 лет</a:t>
            </a:r>
            <a:endParaRPr lang="ru-RU" altLang="ru-RU" sz="3200" b="1" i="1"/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971550" y="6092825"/>
            <a:ext cx="8172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CC0000"/>
                </a:solidFill>
              </a:rPr>
              <a:t>Ответ:</a:t>
            </a:r>
            <a:r>
              <a:rPr lang="ru-RU" altLang="ru-RU" sz="3200" b="1"/>
              <a:t>  </a:t>
            </a:r>
            <a:r>
              <a:rPr lang="ru-RU" altLang="ru-RU" sz="3200" b="1" i="1"/>
              <a:t>36 лет вместе.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2" grpId="0"/>
      <p:bldP spid="9224" grpId="0" animBg="1"/>
      <p:bldP spid="9234" grpId="0"/>
      <p:bldP spid="92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0246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7250" y="0"/>
            <a:ext cx="32067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j0246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7575" y="1412875"/>
            <a:ext cx="24352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23850" y="1125538"/>
            <a:ext cx="47529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800" b="1"/>
              <a:t>Масса одного арбуза 6 кг, а масса другого на </a:t>
            </a:r>
            <a:r>
              <a:rPr lang="en-US" altLang="ru-RU" sz="2800" b="1" i="1"/>
              <a:t>n</a:t>
            </a:r>
            <a:r>
              <a:rPr lang="ru-RU" altLang="ru-RU" sz="2800" b="1"/>
              <a:t> кг меньше. Какова общая масса двух арбузов?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800" b="1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9388" y="4510088"/>
            <a:ext cx="2089150" cy="647700"/>
            <a:chOff x="249" y="2523"/>
            <a:chExt cx="1316" cy="408"/>
          </a:xfrm>
        </p:grpSpPr>
        <p:sp>
          <p:nvSpPr>
            <p:cNvPr id="7186" name="Rectangle 7"/>
            <p:cNvSpPr>
              <a:spLocks noChangeArrowheads="1"/>
            </p:cNvSpPr>
            <p:nvPr/>
          </p:nvSpPr>
          <p:spPr bwMode="auto">
            <a:xfrm>
              <a:off x="249" y="2523"/>
              <a:ext cx="1316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7187" name="Text Box 8"/>
            <p:cNvSpPr txBox="1">
              <a:spLocks noChangeArrowheads="1"/>
            </p:cNvSpPr>
            <p:nvPr/>
          </p:nvSpPr>
          <p:spPr bwMode="auto">
            <a:xfrm>
              <a:off x="340" y="2614"/>
              <a:ext cx="11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b="1"/>
                <a:t>Подсказка 1</a:t>
              </a:r>
            </a:p>
          </p:txBody>
        </p:sp>
      </p:grp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2411413" y="4508500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2484438" y="4581525"/>
            <a:ext cx="316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411413" y="4365625"/>
            <a:ext cx="3313112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0099"/>
                </a:solidFill>
              </a:rPr>
              <a:t>1арб. – </a:t>
            </a:r>
            <a:r>
              <a:rPr lang="ru-RU" altLang="ru-RU" sz="2800" b="1">
                <a:solidFill>
                  <a:srgbClr val="000099"/>
                </a:solidFill>
              </a:rPr>
              <a:t>6 кг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0099"/>
                </a:solidFill>
              </a:rPr>
              <a:t>2арб. - </a:t>
            </a:r>
            <a:r>
              <a:rPr lang="ru-RU" altLang="ru-RU" sz="2800" b="1">
                <a:solidFill>
                  <a:srgbClr val="000099"/>
                </a:solidFill>
              </a:rPr>
              <a:t>?, на </a:t>
            </a:r>
            <a:r>
              <a:rPr lang="en-US" altLang="ru-RU" sz="2800" b="1" i="1">
                <a:solidFill>
                  <a:srgbClr val="000099"/>
                </a:solidFill>
              </a:rPr>
              <a:t>n</a:t>
            </a:r>
            <a:r>
              <a:rPr lang="ru-RU" altLang="ru-RU" sz="2800" b="1">
                <a:solidFill>
                  <a:srgbClr val="000099"/>
                </a:solidFill>
              </a:rPr>
              <a:t> кг </a:t>
            </a:r>
            <a:r>
              <a:rPr lang="ru-RU" altLang="ru-RU" sz="2800" b="1" u="sng">
                <a:solidFill>
                  <a:srgbClr val="000099"/>
                </a:solidFill>
              </a:rPr>
              <a:t>м.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 rot="-5128169">
            <a:off x="5585619" y="4585494"/>
            <a:ext cx="782638" cy="647700"/>
          </a:xfrm>
          <a:prstGeom prst="curvedUpArrow">
            <a:avLst>
              <a:gd name="adj1" fmla="val 24167"/>
              <a:gd name="adj2" fmla="val 4833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085" name="AutoShape 13"/>
          <p:cNvSpPr>
            <a:spLocks/>
          </p:cNvSpPr>
          <p:nvPr/>
        </p:nvSpPr>
        <p:spPr bwMode="auto">
          <a:xfrm>
            <a:off x="6300788" y="4365625"/>
            <a:ext cx="215900" cy="1081088"/>
          </a:xfrm>
          <a:prstGeom prst="rightBrace">
            <a:avLst>
              <a:gd name="adj1" fmla="val 4172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6600825" y="4581525"/>
            <a:ext cx="2762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hlink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7164388" y="4292600"/>
            <a:ext cx="0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7235825" y="4365625"/>
            <a:ext cx="136842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rgbClr val="000099"/>
                </a:solidFill>
              </a:rPr>
              <a:t>6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rgbClr val="000099"/>
                </a:solidFill>
              </a:rPr>
              <a:t>6 - </a:t>
            </a:r>
            <a:r>
              <a:rPr lang="en-US" altLang="ru-RU" sz="2800" b="1" i="1">
                <a:solidFill>
                  <a:srgbClr val="000099"/>
                </a:solidFill>
              </a:rPr>
              <a:t>n</a:t>
            </a:r>
            <a:r>
              <a:rPr lang="ru-RU" altLang="ru-RU" sz="2800" b="1" i="1">
                <a:solidFill>
                  <a:srgbClr val="000099"/>
                </a:solidFill>
              </a:rPr>
              <a:t> 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79388" y="5661025"/>
            <a:ext cx="2089150" cy="647700"/>
            <a:chOff x="249" y="2523"/>
            <a:chExt cx="1316" cy="408"/>
          </a:xfrm>
        </p:grpSpPr>
        <p:sp>
          <p:nvSpPr>
            <p:cNvPr id="7184" name="Rectangle 18"/>
            <p:cNvSpPr>
              <a:spLocks noChangeArrowheads="1"/>
            </p:cNvSpPr>
            <p:nvPr/>
          </p:nvSpPr>
          <p:spPr bwMode="auto">
            <a:xfrm>
              <a:off x="249" y="2523"/>
              <a:ext cx="1316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7185" name="Text Box 19"/>
            <p:cNvSpPr txBox="1">
              <a:spLocks noChangeArrowheads="1"/>
            </p:cNvSpPr>
            <p:nvPr/>
          </p:nvSpPr>
          <p:spPr bwMode="auto">
            <a:xfrm>
              <a:off x="340" y="2614"/>
              <a:ext cx="11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b="1"/>
                <a:t>Подсказка </a:t>
              </a:r>
              <a:r>
                <a:rPr lang="en-US" altLang="ru-RU" b="1"/>
                <a:t>2</a:t>
              </a:r>
              <a:endParaRPr lang="ru-RU" altLang="ru-RU" b="1"/>
            </a:p>
          </p:txBody>
        </p:sp>
      </p:grp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2843213" y="5657850"/>
            <a:ext cx="2233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003300"/>
                </a:solidFill>
              </a:rPr>
              <a:t>6 </a:t>
            </a:r>
            <a:r>
              <a:rPr lang="en-US" altLang="ru-RU" sz="3200" b="1">
                <a:solidFill>
                  <a:srgbClr val="003300"/>
                </a:solidFill>
              </a:rPr>
              <a:t>+ (</a:t>
            </a:r>
            <a:r>
              <a:rPr lang="ru-RU" altLang="ru-RU" sz="3200" b="1">
                <a:solidFill>
                  <a:srgbClr val="003300"/>
                </a:solidFill>
              </a:rPr>
              <a:t>6 - </a:t>
            </a:r>
            <a:r>
              <a:rPr lang="en-US" altLang="ru-RU" sz="3200" b="1" i="1">
                <a:solidFill>
                  <a:srgbClr val="003300"/>
                </a:solidFill>
              </a:rPr>
              <a:t>n</a:t>
            </a:r>
            <a:r>
              <a:rPr lang="ru-RU" altLang="ru-RU" sz="3200" b="1" i="1">
                <a:solidFill>
                  <a:srgbClr val="003300"/>
                </a:solidFill>
              </a:rPr>
              <a:t> </a:t>
            </a:r>
            <a:r>
              <a:rPr lang="en-US" altLang="ru-RU" sz="3200" b="1">
                <a:solidFill>
                  <a:srgbClr val="003300"/>
                </a:solidFill>
              </a:rPr>
              <a:t>)</a:t>
            </a:r>
            <a:endParaRPr lang="ru-RU" altLang="ru-RU" sz="3200" b="1" i="1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4" grpId="0" animBg="1"/>
      <p:bldP spid="3085" grpId="0" animBg="1"/>
      <p:bldP spid="3086" grpId="0" animBg="1"/>
      <p:bldP spid="3087" grpId="0" animBg="1"/>
      <p:bldP spid="3088" grpId="0"/>
      <p:bldP spid="30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95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89138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91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93663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43211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 b="1"/>
              <a:t>Ёжик нашёл в лесу </a:t>
            </a:r>
            <a:r>
              <a:rPr lang="ru-RU" altLang="ru-RU" sz="3200" b="1" i="1">
                <a:solidFill>
                  <a:srgbClr val="000099"/>
                </a:solidFill>
              </a:rPr>
              <a:t>а</a:t>
            </a:r>
            <a:r>
              <a:rPr lang="ru-RU" altLang="ru-RU" sz="3200" b="1"/>
              <a:t> грибов,   а белочка – </a:t>
            </a:r>
            <a:r>
              <a:rPr lang="en-US" altLang="ru-RU" sz="3200" b="1" i="1">
                <a:solidFill>
                  <a:srgbClr val="000099"/>
                </a:solidFill>
              </a:rPr>
              <a:t>b</a:t>
            </a:r>
            <a:r>
              <a:rPr lang="ru-RU" altLang="ru-RU" sz="3200" b="1"/>
              <a:t> грибов.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427538" y="3644900"/>
            <a:ext cx="47164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800" b="1" i="1">
                <a:solidFill>
                  <a:srgbClr val="003300"/>
                </a:solidFill>
              </a:rPr>
              <a:t>Какой смысл имеют следующие выражения?</a:t>
            </a: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3492500" y="5516563"/>
            <a:ext cx="16557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 - </a:t>
            </a:r>
            <a:r>
              <a:rPr lang="en-US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b</a:t>
            </a:r>
            <a:endParaRPr lang="ru-RU" sz="3600" kern="1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66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611188" y="5516563"/>
            <a:ext cx="16557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 + </a:t>
            </a:r>
            <a:r>
              <a:rPr lang="en-US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b</a:t>
            </a:r>
            <a:endParaRPr lang="ru-RU" sz="3600" kern="1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0099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6300788" y="5516563"/>
            <a:ext cx="16557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b - a</a:t>
            </a:r>
            <a:endParaRPr lang="ru-RU" sz="36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334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Специальное оформление</vt:lpstr>
      <vt:lpstr>  Повторение по теме «Практические задачи на деление с остатком» Повторение по теме «Алгебраические выражения. Преобразование алгебраических выражений»   </vt:lpstr>
      <vt:lpstr>Слайд 2</vt:lpstr>
      <vt:lpstr>Слайд 3</vt:lpstr>
      <vt:lpstr>Задача</vt:lpstr>
      <vt:lpstr>Слайд 5</vt:lpstr>
      <vt:lpstr>Числовое выражение – это такие выражения которые   составлены из чисел, знаков математических  действий и скобок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Минзия</cp:lastModifiedBy>
  <cp:revision>23</cp:revision>
  <dcterms:created xsi:type="dcterms:W3CDTF">2009-01-08T12:15:48Z</dcterms:created>
  <dcterms:modified xsi:type="dcterms:W3CDTF">2020-05-14T18:59:06Z</dcterms:modified>
</cp:coreProperties>
</file>