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60" r:id="rId4"/>
    <p:sldId id="258" r:id="rId5"/>
    <p:sldId id="262" r:id="rId6"/>
    <p:sldId id="264" r:id="rId7"/>
    <p:sldId id="271" r:id="rId8"/>
    <p:sldId id="277" r:id="rId9"/>
    <p:sldId id="278" r:id="rId10"/>
    <p:sldId id="274" r:id="rId11"/>
    <p:sldId id="276" r:id="rId12"/>
    <p:sldId id="265" r:id="rId13"/>
    <p:sldId id="279" r:id="rId14"/>
    <p:sldId id="275" r:id="rId15"/>
    <p:sldId id="267" r:id="rId16"/>
    <p:sldId id="268" r:id="rId17"/>
    <p:sldId id="269" r:id="rId18"/>
    <p:sldId id="280" r:id="rId19"/>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2" autoAdjust="0"/>
    <p:restoredTop sz="94660"/>
  </p:normalViewPr>
  <p:slideViewPr>
    <p:cSldViewPr>
      <p:cViewPr varScale="1">
        <p:scale>
          <a:sx n="66" d="100"/>
          <a:sy n="66" d="100"/>
        </p:scale>
        <p:origin x="1428"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ru-RU" smtClean="0"/>
              <a:t>Образец заголовка</a:t>
            </a:r>
            <a:endParaRPr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4" name="Дата 29"/>
          <p:cNvSpPr>
            <a:spLocks noGrp="1"/>
          </p:cNvSpPr>
          <p:nvPr>
            <p:ph type="dt" sz="half" idx="10"/>
          </p:nvPr>
        </p:nvSpPr>
        <p:spPr/>
        <p:txBody>
          <a:bodyPr/>
          <a:lstStyle>
            <a:lvl1pPr>
              <a:defRPr/>
            </a:lvl1pPr>
          </a:lstStyle>
          <a:p>
            <a:pPr>
              <a:defRPr/>
            </a:pPr>
            <a:fld id="{3FFF14F5-9B4E-47A8-B273-5FA376DAC1BB}" type="datetimeFigureOut">
              <a:rPr lang="ru-RU"/>
              <a:pPr>
                <a:defRPr/>
              </a:pPr>
              <a:t>21.05.2020</a:t>
            </a:fld>
            <a:endParaRPr lang="ru-RU" dirty="0"/>
          </a:p>
        </p:txBody>
      </p:sp>
      <p:sp>
        <p:nvSpPr>
          <p:cNvPr id="5" name="Нижний колонтитул 18"/>
          <p:cNvSpPr>
            <a:spLocks noGrp="1"/>
          </p:cNvSpPr>
          <p:nvPr>
            <p:ph type="ftr" sz="quarter" idx="11"/>
          </p:nvPr>
        </p:nvSpPr>
        <p:spPr/>
        <p:txBody>
          <a:bodyPr/>
          <a:lstStyle>
            <a:lvl1pPr>
              <a:defRPr/>
            </a:lvl1pPr>
          </a:lstStyle>
          <a:p>
            <a:pPr>
              <a:defRPr/>
            </a:pPr>
            <a:endParaRPr lang="ru-RU"/>
          </a:p>
        </p:txBody>
      </p:sp>
      <p:sp>
        <p:nvSpPr>
          <p:cNvPr id="6" name="Номер слайда 26"/>
          <p:cNvSpPr>
            <a:spLocks noGrp="1"/>
          </p:cNvSpPr>
          <p:nvPr>
            <p:ph type="sldNum" sz="quarter" idx="12"/>
          </p:nvPr>
        </p:nvSpPr>
        <p:spPr/>
        <p:txBody>
          <a:bodyPr/>
          <a:lstStyle>
            <a:lvl1pPr>
              <a:defRPr/>
            </a:lvl1pPr>
          </a:lstStyle>
          <a:p>
            <a:pPr>
              <a:defRPr/>
            </a:pPr>
            <a:fld id="{9A893025-C397-4700-ABAA-17C2A3CA5E7A}" type="slidenum">
              <a:rPr lang="ru-RU"/>
              <a:pPr>
                <a:defRPr/>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A4B0D1EE-789F-4A52-9E59-D1E496D0E4CF}" type="datetimeFigureOut">
              <a:rPr lang="ru-RU"/>
              <a:pPr>
                <a:defRPr/>
              </a:pPr>
              <a:t>21.05.2020</a:t>
            </a:fld>
            <a:endParaRPr lang="ru-RU" dirty="0"/>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90A770DC-48BB-4DC3-A7A8-95DEF41185AD}" type="slidenum">
              <a:rPr lang="ru-RU"/>
              <a:pPr>
                <a:defRPr/>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8AF63F01-89BE-4519-8883-29B3373EFE9C}" type="datetimeFigureOut">
              <a:rPr lang="ru-RU"/>
              <a:pPr>
                <a:defRPr/>
              </a:pPr>
              <a:t>21.05.2020</a:t>
            </a:fld>
            <a:endParaRPr lang="ru-RU" dirty="0"/>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5EEE95A8-6944-4AF8-B946-07A9EB8CDDA5}" type="slidenum">
              <a:rPr lang="ru-RU"/>
              <a:pPr>
                <a:defRPr/>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F6DEA6CD-FFFE-44F6-B908-360757522940}" type="datetimeFigureOut">
              <a:rPr lang="ru-RU"/>
              <a:pPr>
                <a:defRPr/>
              </a:pPr>
              <a:t>21.05.2020</a:t>
            </a:fld>
            <a:endParaRPr lang="ru-RU" dirty="0"/>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30CF547B-8916-43B7-84DB-67B800E3C1E5}" type="slidenum">
              <a:rPr lang="ru-RU"/>
              <a:pPr>
                <a:defRPr/>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ru-RU" smtClean="0"/>
              <a:t>Образец заголовка</a:t>
            </a:r>
            <a:endParaRPr lang="en-US"/>
          </a:p>
        </p:txBody>
      </p:sp>
      <p:sp>
        <p:nvSpPr>
          <p:cNvPr id="3" name="Текст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73A50CF6-B11E-4578-900A-6167141E6287}" type="datetimeFigureOut">
              <a:rPr lang="ru-RU"/>
              <a:pPr>
                <a:defRPr/>
              </a:pPr>
              <a:t>21.05.2020</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0478CC2-2093-4EFC-A505-292FEF8B5DFE}" type="slidenum">
              <a:rPr lang="ru-RU"/>
              <a:pPr>
                <a:defRPr/>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lang="ru-RU" smtClean="0"/>
              <a:t>Образец заголовка</a:t>
            </a:r>
            <a:endParaRPr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9"/>
          <p:cNvSpPr>
            <a:spLocks noGrp="1"/>
          </p:cNvSpPr>
          <p:nvPr>
            <p:ph type="dt" sz="half" idx="10"/>
          </p:nvPr>
        </p:nvSpPr>
        <p:spPr/>
        <p:txBody>
          <a:bodyPr/>
          <a:lstStyle>
            <a:lvl1pPr>
              <a:defRPr/>
            </a:lvl1pPr>
          </a:lstStyle>
          <a:p>
            <a:pPr>
              <a:defRPr/>
            </a:pPr>
            <a:fld id="{EEAB6516-61BD-4483-87BF-C22EFAE1B5D4}" type="datetimeFigureOut">
              <a:rPr lang="ru-RU"/>
              <a:pPr>
                <a:defRPr/>
              </a:pPr>
              <a:t>21.05.2020</a:t>
            </a:fld>
            <a:endParaRPr lang="ru-RU" dirty="0"/>
          </a:p>
        </p:txBody>
      </p:sp>
      <p:sp>
        <p:nvSpPr>
          <p:cNvPr id="6" name="Нижний колонтитул 21"/>
          <p:cNvSpPr>
            <a:spLocks noGrp="1"/>
          </p:cNvSpPr>
          <p:nvPr>
            <p:ph type="ftr" sz="quarter" idx="11"/>
          </p:nvPr>
        </p:nvSpPr>
        <p:spPr/>
        <p:txBody>
          <a:bodyPr/>
          <a:lstStyle>
            <a:lvl1pPr>
              <a:defRPr/>
            </a:lvl1pPr>
          </a:lstStyle>
          <a:p>
            <a:pPr>
              <a:defRPr/>
            </a:pPr>
            <a:endParaRPr lang="ru-RU"/>
          </a:p>
        </p:txBody>
      </p:sp>
      <p:sp>
        <p:nvSpPr>
          <p:cNvPr id="7" name="Номер слайда 17"/>
          <p:cNvSpPr>
            <a:spLocks noGrp="1"/>
          </p:cNvSpPr>
          <p:nvPr>
            <p:ph type="sldNum" sz="quarter" idx="12"/>
          </p:nvPr>
        </p:nvSpPr>
        <p:spPr/>
        <p:txBody>
          <a:bodyPr/>
          <a:lstStyle>
            <a:lvl1pPr>
              <a:defRPr/>
            </a:lvl1pPr>
          </a:lstStyle>
          <a:p>
            <a:pPr>
              <a:defRPr/>
            </a:pPr>
            <a:fld id="{35B8BC78-2F8A-4991-BAB8-60586A4985A0}" type="slidenum">
              <a:rPr lang="ru-RU"/>
              <a:pPr>
                <a:defRPr/>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lvl1pPr>
              <a:defRPr/>
            </a:lvl1pPr>
          </a:lstStyle>
          <a:p>
            <a:r>
              <a:rPr lang="ru-RU" smtClean="0"/>
              <a:t>Образец заголовка</a:t>
            </a:r>
            <a:endParaRPr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9"/>
          <p:cNvSpPr>
            <a:spLocks noGrp="1"/>
          </p:cNvSpPr>
          <p:nvPr>
            <p:ph type="dt" sz="half" idx="10"/>
          </p:nvPr>
        </p:nvSpPr>
        <p:spPr/>
        <p:txBody>
          <a:bodyPr/>
          <a:lstStyle>
            <a:lvl1pPr>
              <a:defRPr/>
            </a:lvl1pPr>
          </a:lstStyle>
          <a:p>
            <a:pPr>
              <a:defRPr/>
            </a:pPr>
            <a:fld id="{C9CA141E-5DF9-4939-8458-E58CD6F5BF8C}" type="datetimeFigureOut">
              <a:rPr lang="ru-RU"/>
              <a:pPr>
                <a:defRPr/>
              </a:pPr>
              <a:t>21.05.2020</a:t>
            </a:fld>
            <a:endParaRPr lang="ru-RU" dirty="0"/>
          </a:p>
        </p:txBody>
      </p:sp>
      <p:sp>
        <p:nvSpPr>
          <p:cNvPr id="8" name="Нижний колонтитул 21"/>
          <p:cNvSpPr>
            <a:spLocks noGrp="1"/>
          </p:cNvSpPr>
          <p:nvPr>
            <p:ph type="ftr" sz="quarter" idx="11"/>
          </p:nvPr>
        </p:nvSpPr>
        <p:spPr/>
        <p:txBody>
          <a:bodyPr/>
          <a:lstStyle>
            <a:lvl1pPr>
              <a:defRPr/>
            </a:lvl1pPr>
          </a:lstStyle>
          <a:p>
            <a:pPr>
              <a:defRPr/>
            </a:pPr>
            <a:endParaRPr lang="ru-RU"/>
          </a:p>
        </p:txBody>
      </p:sp>
      <p:sp>
        <p:nvSpPr>
          <p:cNvPr id="9" name="Номер слайда 17"/>
          <p:cNvSpPr>
            <a:spLocks noGrp="1"/>
          </p:cNvSpPr>
          <p:nvPr>
            <p:ph type="sldNum" sz="quarter" idx="12"/>
          </p:nvPr>
        </p:nvSpPr>
        <p:spPr/>
        <p:txBody>
          <a:bodyPr/>
          <a:lstStyle>
            <a:lvl1pPr>
              <a:defRPr/>
            </a:lvl1pPr>
          </a:lstStyle>
          <a:p>
            <a:pPr>
              <a:defRPr/>
            </a:pPr>
            <a:fld id="{499ABA34-801A-43FA-922E-C6CF083B04AB}" type="slidenum">
              <a:rPr lang="ru-RU"/>
              <a:pPr>
                <a:defRPr/>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ru-RU" smtClean="0"/>
              <a:t>Образец заголовка</a:t>
            </a:r>
            <a:endParaRPr lang="en-US"/>
          </a:p>
        </p:txBody>
      </p:sp>
      <p:sp>
        <p:nvSpPr>
          <p:cNvPr id="3" name="Дата 9"/>
          <p:cNvSpPr>
            <a:spLocks noGrp="1"/>
          </p:cNvSpPr>
          <p:nvPr>
            <p:ph type="dt" sz="half" idx="10"/>
          </p:nvPr>
        </p:nvSpPr>
        <p:spPr/>
        <p:txBody>
          <a:bodyPr/>
          <a:lstStyle>
            <a:lvl1pPr>
              <a:defRPr/>
            </a:lvl1pPr>
          </a:lstStyle>
          <a:p>
            <a:pPr>
              <a:defRPr/>
            </a:pPr>
            <a:fld id="{08C5D48D-260A-4055-848F-1638D6A65748}" type="datetimeFigureOut">
              <a:rPr lang="ru-RU"/>
              <a:pPr>
                <a:defRPr/>
              </a:pPr>
              <a:t>21.05.2020</a:t>
            </a:fld>
            <a:endParaRPr lang="ru-RU" dirty="0"/>
          </a:p>
        </p:txBody>
      </p:sp>
      <p:sp>
        <p:nvSpPr>
          <p:cNvPr id="4" name="Нижний колонтитул 21"/>
          <p:cNvSpPr>
            <a:spLocks noGrp="1"/>
          </p:cNvSpPr>
          <p:nvPr>
            <p:ph type="ftr" sz="quarter" idx="11"/>
          </p:nvPr>
        </p:nvSpPr>
        <p:spPr/>
        <p:txBody>
          <a:bodyPr/>
          <a:lstStyle>
            <a:lvl1pPr>
              <a:defRPr/>
            </a:lvl1pPr>
          </a:lstStyle>
          <a:p>
            <a:pPr>
              <a:defRPr/>
            </a:pPr>
            <a:endParaRPr lang="ru-RU"/>
          </a:p>
        </p:txBody>
      </p:sp>
      <p:sp>
        <p:nvSpPr>
          <p:cNvPr id="5" name="Номер слайда 17"/>
          <p:cNvSpPr>
            <a:spLocks noGrp="1"/>
          </p:cNvSpPr>
          <p:nvPr>
            <p:ph type="sldNum" sz="quarter" idx="12"/>
          </p:nvPr>
        </p:nvSpPr>
        <p:spPr/>
        <p:txBody>
          <a:bodyPr/>
          <a:lstStyle>
            <a:lvl1pPr>
              <a:defRPr/>
            </a:lvl1pPr>
          </a:lstStyle>
          <a:p>
            <a:pPr>
              <a:defRPr/>
            </a:pPr>
            <a:fld id="{FC323DCF-8918-4D93-ACF4-9B696650B64C}" type="slidenum">
              <a:rPr lang="ru-RU"/>
              <a:pPr>
                <a:defRPr/>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9"/>
          <p:cNvSpPr>
            <a:spLocks noGrp="1"/>
          </p:cNvSpPr>
          <p:nvPr>
            <p:ph type="dt" sz="half" idx="10"/>
          </p:nvPr>
        </p:nvSpPr>
        <p:spPr/>
        <p:txBody>
          <a:bodyPr/>
          <a:lstStyle>
            <a:lvl1pPr>
              <a:defRPr/>
            </a:lvl1pPr>
          </a:lstStyle>
          <a:p>
            <a:pPr>
              <a:defRPr/>
            </a:pPr>
            <a:fld id="{17FB50F0-2130-42FA-8E21-F7040F2DBBDC}" type="datetimeFigureOut">
              <a:rPr lang="ru-RU"/>
              <a:pPr>
                <a:defRPr/>
              </a:pPr>
              <a:t>21.05.2020</a:t>
            </a:fld>
            <a:endParaRPr lang="ru-RU" dirty="0"/>
          </a:p>
        </p:txBody>
      </p:sp>
      <p:sp>
        <p:nvSpPr>
          <p:cNvPr id="3" name="Нижний колонтитул 21"/>
          <p:cNvSpPr>
            <a:spLocks noGrp="1"/>
          </p:cNvSpPr>
          <p:nvPr>
            <p:ph type="ftr" sz="quarter" idx="11"/>
          </p:nvPr>
        </p:nvSpPr>
        <p:spPr/>
        <p:txBody>
          <a:bodyPr/>
          <a:lstStyle>
            <a:lvl1pPr>
              <a:defRPr/>
            </a:lvl1pPr>
          </a:lstStyle>
          <a:p>
            <a:pPr>
              <a:defRPr/>
            </a:pPr>
            <a:endParaRPr lang="ru-RU"/>
          </a:p>
        </p:txBody>
      </p:sp>
      <p:sp>
        <p:nvSpPr>
          <p:cNvPr id="4" name="Номер слайда 17"/>
          <p:cNvSpPr>
            <a:spLocks noGrp="1"/>
          </p:cNvSpPr>
          <p:nvPr>
            <p:ph type="sldNum" sz="quarter" idx="12"/>
          </p:nvPr>
        </p:nvSpPr>
        <p:spPr/>
        <p:txBody>
          <a:bodyPr/>
          <a:lstStyle>
            <a:lvl1pPr>
              <a:defRPr/>
            </a:lvl1pPr>
          </a:lstStyle>
          <a:p>
            <a:pPr>
              <a:defRPr/>
            </a:pPr>
            <a:fld id="{EC2E5DF1-0FBD-46CB-A084-7B08EB40F06D}" type="slidenum">
              <a:rPr lang="ru-RU"/>
              <a:pPr>
                <a:defRPr/>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ru-RU" smtClean="0"/>
              <a:t>Образец заголовка</a:t>
            </a:r>
            <a:endParaRPr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9"/>
          <p:cNvSpPr>
            <a:spLocks noGrp="1"/>
          </p:cNvSpPr>
          <p:nvPr>
            <p:ph type="dt" sz="half" idx="10"/>
          </p:nvPr>
        </p:nvSpPr>
        <p:spPr/>
        <p:txBody>
          <a:bodyPr/>
          <a:lstStyle>
            <a:lvl1pPr>
              <a:defRPr/>
            </a:lvl1pPr>
          </a:lstStyle>
          <a:p>
            <a:pPr>
              <a:defRPr/>
            </a:pPr>
            <a:fld id="{14AFD419-90C7-4AA7-955A-BCF5878B53E3}" type="datetimeFigureOut">
              <a:rPr lang="ru-RU"/>
              <a:pPr>
                <a:defRPr/>
              </a:pPr>
              <a:t>21.05.2020</a:t>
            </a:fld>
            <a:endParaRPr lang="ru-RU" dirty="0"/>
          </a:p>
        </p:txBody>
      </p:sp>
      <p:sp>
        <p:nvSpPr>
          <p:cNvPr id="6" name="Нижний колонтитул 21"/>
          <p:cNvSpPr>
            <a:spLocks noGrp="1"/>
          </p:cNvSpPr>
          <p:nvPr>
            <p:ph type="ftr" sz="quarter" idx="11"/>
          </p:nvPr>
        </p:nvSpPr>
        <p:spPr/>
        <p:txBody>
          <a:bodyPr/>
          <a:lstStyle>
            <a:lvl1pPr>
              <a:defRPr/>
            </a:lvl1pPr>
          </a:lstStyle>
          <a:p>
            <a:pPr>
              <a:defRPr/>
            </a:pPr>
            <a:endParaRPr lang="ru-RU"/>
          </a:p>
        </p:txBody>
      </p:sp>
      <p:sp>
        <p:nvSpPr>
          <p:cNvPr id="7" name="Номер слайда 17"/>
          <p:cNvSpPr>
            <a:spLocks noGrp="1"/>
          </p:cNvSpPr>
          <p:nvPr>
            <p:ph type="sldNum" sz="quarter" idx="12"/>
          </p:nvPr>
        </p:nvSpPr>
        <p:spPr/>
        <p:txBody>
          <a:bodyPr/>
          <a:lstStyle>
            <a:lvl1pPr>
              <a:defRPr/>
            </a:lvl1pPr>
          </a:lstStyle>
          <a:p>
            <a:pPr>
              <a:defRPr/>
            </a:pPr>
            <a:fld id="{3AC47461-9B8D-48D5-9C7B-A3546178C946}" type="slidenum">
              <a:rPr lang="ru-RU"/>
              <a:pPr>
                <a:defRPr/>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Прямоугольник с одним вырезанным скругленным углом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Прямоугольный треугольник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Полилиния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Полилиния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 name="Заголовок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ru-RU" smtClean="0"/>
              <a:t>Образец заголовка</a:t>
            </a:r>
            <a:endParaRPr lang="en-US"/>
          </a:p>
        </p:txBody>
      </p:sp>
      <p:sp>
        <p:nvSpPr>
          <p:cNvPr id="4" name="Текст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ru-RU" smtClean="0"/>
              <a:t>Образец текста</a:t>
            </a:r>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ru-RU" noProof="0" dirty="0" smtClean="0"/>
              <a:t>Вставка рисунка</a:t>
            </a:r>
            <a:endParaRPr lang="en-US" noProof="0" dirty="0"/>
          </a:p>
        </p:txBody>
      </p:sp>
      <p:sp>
        <p:nvSpPr>
          <p:cNvPr id="9" name="Дата 4"/>
          <p:cNvSpPr>
            <a:spLocks noGrp="1"/>
          </p:cNvSpPr>
          <p:nvPr>
            <p:ph type="dt" sz="half" idx="10"/>
          </p:nvPr>
        </p:nvSpPr>
        <p:spPr/>
        <p:txBody>
          <a:bodyPr/>
          <a:lstStyle>
            <a:lvl1pPr>
              <a:defRPr/>
            </a:lvl1pPr>
          </a:lstStyle>
          <a:p>
            <a:pPr>
              <a:defRPr/>
            </a:pPr>
            <a:fld id="{E9E6B1E5-975C-409C-8473-DCE6FFCFC34B}" type="datetimeFigureOut">
              <a:rPr lang="ru-RU"/>
              <a:pPr>
                <a:defRPr/>
              </a:pPr>
              <a:t>21.05.2020</a:t>
            </a:fld>
            <a:endParaRPr lang="ru-RU" dirty="0"/>
          </a:p>
        </p:txBody>
      </p:sp>
      <p:sp>
        <p:nvSpPr>
          <p:cNvPr id="10" name="Нижний колонтитул 5"/>
          <p:cNvSpPr>
            <a:spLocks noGrp="1"/>
          </p:cNvSpPr>
          <p:nvPr>
            <p:ph type="ftr" sz="quarter" idx="11"/>
          </p:nvPr>
        </p:nvSpPr>
        <p:spPr/>
        <p:txBody>
          <a:bodyPr/>
          <a:lstStyle>
            <a:lvl1pPr>
              <a:defRPr/>
            </a:lvl1pPr>
          </a:lstStyle>
          <a:p>
            <a:pPr>
              <a:defRPr/>
            </a:pPr>
            <a:endParaRPr lang="ru-RU"/>
          </a:p>
        </p:txBody>
      </p:sp>
      <p:sp>
        <p:nvSpPr>
          <p:cNvPr id="11" name="Номер слайда 6"/>
          <p:cNvSpPr>
            <a:spLocks noGrp="1"/>
          </p:cNvSpPr>
          <p:nvPr>
            <p:ph type="sldNum" sz="quarter" idx="12"/>
          </p:nvPr>
        </p:nvSpPr>
        <p:spPr>
          <a:xfrm>
            <a:off x="8077200" y="6356350"/>
            <a:ext cx="609600" cy="365125"/>
          </a:xfrm>
        </p:spPr>
        <p:txBody>
          <a:bodyPr/>
          <a:lstStyle>
            <a:lvl1pPr>
              <a:defRPr/>
            </a:lvl1pPr>
          </a:lstStyle>
          <a:p>
            <a:pPr>
              <a:defRPr/>
            </a:pPr>
            <a:fld id="{F729EBDC-9D57-4AC1-84D6-BA85DBA5A1ED}" type="slidenum">
              <a:rPr lang="ru-RU"/>
              <a:pPr>
                <a:defRPr/>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Полилиния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028" name="Заголовок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ru-RU" smtClean="0"/>
              <a:t>Образец заголовка</a:t>
            </a:r>
            <a:endParaRPr lang="en-US" smtClean="0"/>
          </a:p>
        </p:txBody>
      </p:sp>
      <p:sp>
        <p:nvSpPr>
          <p:cNvPr id="1029" name="Текст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cs typeface="+mn-cs"/>
              </a:defRPr>
            </a:lvl1pPr>
          </a:lstStyle>
          <a:p>
            <a:pPr>
              <a:defRPr/>
            </a:pPr>
            <a:fld id="{4C0B288B-22E0-4C3D-A0F9-321C81188AA6}" type="datetimeFigureOut">
              <a:rPr lang="ru-RU"/>
              <a:pPr>
                <a:defRPr/>
              </a:pPr>
              <a:t>21.05.2020</a:t>
            </a:fld>
            <a:endParaRPr lang="ru-RU" dirty="0"/>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dirty="0">
                <a:solidFill>
                  <a:schemeClr val="tx2">
                    <a:shade val="90000"/>
                  </a:schemeClr>
                </a:solidFill>
                <a:latin typeface="+mn-lt"/>
                <a:cs typeface="+mn-cs"/>
              </a:defRPr>
            </a:lvl1pPr>
          </a:lstStyle>
          <a:p>
            <a:pPr>
              <a:defRPr/>
            </a:pPr>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cs typeface="+mn-cs"/>
              </a:defRPr>
            </a:lvl1pPr>
          </a:lstStyle>
          <a:p>
            <a:pPr>
              <a:defRPr/>
            </a:pPr>
            <a:fld id="{B3DFE676-CCA4-47E5-B56D-D5BB80E3A60B}" type="slidenum">
              <a:rPr lang="ru-RU"/>
              <a:pPr>
                <a:defRPr/>
              </a:pPr>
              <a:t>‹#›</a:t>
            </a:fld>
            <a:endParaRPr lang="ru-RU" dirty="0"/>
          </a:p>
        </p:txBody>
      </p:sp>
      <p:grpSp>
        <p:nvGrpSpPr>
          <p:cNvPr id="1033" name="Группа 1"/>
          <p:cNvGrpSpPr>
            <a:grpSpLocks/>
          </p:cNvGrpSpPr>
          <p:nvPr/>
        </p:nvGrpSpPr>
        <p:grpSpPr bwMode="auto">
          <a:xfrm>
            <a:off x="-19050" y="203200"/>
            <a:ext cx="9180513" cy="647700"/>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grpSp>
    </p:spTree>
  </p:cSld>
  <p:clrMap bg1="lt1" tx1="dk1" bg2="lt2" tx2="dk2" accent1="accent1" accent2="accent2" accent3="accent3" accent4="accent4" accent5="accent5" accent6="accent6" hlink="hlink" folHlink="folHlink"/>
  <p:sldLayoutIdLst>
    <p:sldLayoutId id="2147483719" r:id="rId1"/>
    <p:sldLayoutId id="2147483711" r:id="rId2"/>
    <p:sldLayoutId id="2147483720" r:id="rId3"/>
    <p:sldLayoutId id="2147483712" r:id="rId4"/>
    <p:sldLayoutId id="2147483713" r:id="rId5"/>
    <p:sldLayoutId id="2147483714" r:id="rId6"/>
    <p:sldLayoutId id="2147483715" r:id="rId7"/>
    <p:sldLayoutId id="2147483716" r:id="rId8"/>
    <p:sldLayoutId id="2147483721" r:id="rId9"/>
    <p:sldLayoutId id="2147483717" r:id="rId10"/>
    <p:sldLayoutId id="2147483718"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gif"/><Relationship Id="rId1" Type="http://schemas.openxmlformats.org/officeDocument/2006/relationships/slideLayout" Target="../slideLayouts/slideLayout7.xml"/><Relationship Id="rId5" Type="http://schemas.openxmlformats.org/officeDocument/2006/relationships/image" Target="../media/image16.jpeg"/><Relationship Id="rId4" Type="http://schemas.openxmlformats.org/officeDocument/2006/relationships/image" Target="../media/image15.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6.xml"/><Relationship Id="rId4" Type="http://schemas.openxmlformats.org/officeDocument/2006/relationships/image" Target="../media/image19.jpeg"/></Relationships>
</file>

<file path=ppt/slides/_rels/slide14.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7.xml"/><Relationship Id="rId4" Type="http://schemas.openxmlformats.org/officeDocument/2006/relationships/image" Target="../media/image22.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elmiranik1971@mail.ru" TargetMode="External"/><Relationship Id="rId2" Type="http://schemas.openxmlformats.org/officeDocument/2006/relationships/hyperlink" Target="mailto:aidar1990@bk.r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Bregje_crolla_Europacup_2007.jpg"/>
          <p:cNvPicPr>
            <a:picLocks noChangeAspect="1"/>
          </p:cNvPicPr>
          <p:nvPr/>
        </p:nvPicPr>
        <p:blipFill>
          <a:blip r:embed="rId2" cstate="print"/>
          <a:stretch>
            <a:fillRect/>
          </a:stretch>
        </p:blipFill>
        <p:spPr>
          <a:xfrm>
            <a:off x="6444208" y="4545953"/>
            <a:ext cx="2491358" cy="2340000"/>
          </a:xfrm>
          <a:prstGeom prst="rect">
            <a:avLst/>
          </a:prstGeom>
          <a:ln>
            <a:noFill/>
          </a:ln>
          <a:effectLst>
            <a:softEdge rad="112500"/>
          </a:effectLst>
        </p:spPr>
      </p:pic>
      <p:pic>
        <p:nvPicPr>
          <p:cNvPr id="5" name="Рисунок 4" descr="2.jpg"/>
          <p:cNvPicPr>
            <a:picLocks noChangeAspect="1"/>
          </p:cNvPicPr>
          <p:nvPr/>
        </p:nvPicPr>
        <p:blipFill>
          <a:blip r:embed="rId3" cstate="print"/>
          <a:stretch>
            <a:fillRect/>
          </a:stretch>
        </p:blipFill>
        <p:spPr>
          <a:xfrm>
            <a:off x="3304707" y="4761953"/>
            <a:ext cx="2832000" cy="2124000"/>
          </a:xfrm>
          <a:prstGeom prst="rect">
            <a:avLst/>
          </a:prstGeom>
          <a:ln>
            <a:noFill/>
          </a:ln>
          <a:effectLst>
            <a:softEdge rad="112500"/>
          </a:effectLst>
        </p:spPr>
      </p:pic>
      <p:pic>
        <p:nvPicPr>
          <p:cNvPr id="6" name="Рисунок 5" descr="4282.jpg"/>
          <p:cNvPicPr>
            <a:picLocks noChangeAspect="1"/>
          </p:cNvPicPr>
          <p:nvPr/>
        </p:nvPicPr>
        <p:blipFill>
          <a:blip r:embed="rId4" cstate="print"/>
          <a:stretch>
            <a:fillRect/>
          </a:stretch>
        </p:blipFill>
        <p:spPr>
          <a:xfrm>
            <a:off x="156880" y="4905953"/>
            <a:ext cx="2984343" cy="1980000"/>
          </a:xfrm>
          <a:prstGeom prst="rect">
            <a:avLst/>
          </a:prstGeom>
          <a:ln>
            <a:noFill/>
          </a:ln>
          <a:effectLst>
            <a:softEdge rad="112500"/>
          </a:effectLst>
        </p:spPr>
      </p:pic>
      <p:sp>
        <p:nvSpPr>
          <p:cNvPr id="2" name="Заголовок 1"/>
          <p:cNvSpPr>
            <a:spLocks noGrp="1"/>
          </p:cNvSpPr>
          <p:nvPr>
            <p:ph type="ctrTitle"/>
          </p:nvPr>
        </p:nvSpPr>
        <p:spPr>
          <a:xfrm>
            <a:off x="611560" y="260648"/>
            <a:ext cx="7851648" cy="7200800"/>
          </a:xfrm>
        </p:spPr>
        <p:txBody>
          <a:bodyPr>
            <a:normAutofit/>
          </a:bodyPr>
          <a:lstStyle/>
          <a:p>
            <a:r>
              <a:rPr lang="ru-RU" dirty="0">
                <a:effectLst/>
              </a:rPr>
              <a:t>Развитие двигательных качеств</a:t>
            </a:r>
            <a:br>
              <a:rPr lang="ru-RU" dirty="0">
                <a:effectLst/>
              </a:rPr>
            </a:br>
            <a:r>
              <a:rPr lang="ru-RU" dirty="0">
                <a:effectLst/>
              </a:rPr>
              <a:t>Повторение упражнений в метании   мяча, прыжковые и беговые упражнения в легкой атлетике, </a:t>
            </a:r>
            <a:br>
              <a:rPr lang="ru-RU" dirty="0">
                <a:effectLst/>
              </a:rPr>
            </a:b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3.gif"/>
          <p:cNvPicPr>
            <a:picLocks noChangeAspect="1"/>
          </p:cNvPicPr>
          <p:nvPr/>
        </p:nvPicPr>
        <p:blipFill>
          <a:blip r:embed="rId2" cstate="print"/>
          <a:stretch>
            <a:fillRect/>
          </a:stretch>
        </p:blipFill>
        <p:spPr>
          <a:xfrm>
            <a:off x="467544" y="980728"/>
            <a:ext cx="3672408" cy="2520280"/>
          </a:xfrm>
          <a:prstGeom prst="rect">
            <a:avLst/>
          </a:prstGeom>
          <a:ln>
            <a:noFill/>
          </a:ln>
          <a:effectLst>
            <a:outerShdw blurRad="292100" dist="139700" dir="2700000" algn="tl" rotWithShape="0">
              <a:srgbClr val="333333">
                <a:alpha val="65000"/>
              </a:srgbClr>
            </a:outerShdw>
          </a:effectLst>
        </p:spPr>
      </p:pic>
      <p:pic>
        <p:nvPicPr>
          <p:cNvPr id="4" name="Рисунок 3" descr="13-27.jpg"/>
          <p:cNvPicPr>
            <a:picLocks noChangeAspect="1"/>
          </p:cNvPicPr>
          <p:nvPr/>
        </p:nvPicPr>
        <p:blipFill>
          <a:blip r:embed="rId3" cstate="print"/>
          <a:stretch>
            <a:fillRect/>
          </a:stretch>
        </p:blipFill>
        <p:spPr>
          <a:xfrm>
            <a:off x="4139952" y="4005064"/>
            <a:ext cx="4392488" cy="2232248"/>
          </a:xfrm>
          <a:prstGeom prst="rect">
            <a:avLst/>
          </a:prstGeom>
        </p:spPr>
      </p:pic>
      <p:pic>
        <p:nvPicPr>
          <p:cNvPr id="5" name="Рисунок 4" descr="Техника метания гранаты в легкой атлетике.jpg"/>
          <p:cNvPicPr>
            <a:picLocks noChangeAspect="1"/>
          </p:cNvPicPr>
          <p:nvPr/>
        </p:nvPicPr>
        <p:blipFill>
          <a:blip r:embed="rId4" cstate="print"/>
          <a:stretch>
            <a:fillRect/>
          </a:stretch>
        </p:blipFill>
        <p:spPr>
          <a:xfrm>
            <a:off x="323528" y="3933056"/>
            <a:ext cx="3810000" cy="2448272"/>
          </a:xfrm>
          <a:prstGeom prst="rect">
            <a:avLst/>
          </a:prstGeom>
        </p:spPr>
      </p:pic>
      <p:pic>
        <p:nvPicPr>
          <p:cNvPr id="6" name="Рисунок 5" descr="20-metanie-tennisnogo-mjacha-granaty-tolkanie-jadra-chast-1.jpg"/>
          <p:cNvPicPr>
            <a:picLocks noChangeAspect="1"/>
          </p:cNvPicPr>
          <p:nvPr/>
        </p:nvPicPr>
        <p:blipFill>
          <a:blip r:embed="rId5" cstate="print"/>
          <a:stretch>
            <a:fillRect/>
          </a:stretch>
        </p:blipFill>
        <p:spPr>
          <a:xfrm>
            <a:off x="5004048" y="908720"/>
            <a:ext cx="3264024" cy="2862064"/>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88640"/>
            <a:ext cx="8784976" cy="6617196"/>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ru-RU" sz="2400" dirty="0" smtClean="0"/>
              <a:t>Способы  метания гранат</a:t>
            </a:r>
          </a:p>
          <a:p>
            <a:pPr algn="just"/>
            <a:r>
              <a:rPr lang="ru-RU" sz="1600" b="1" dirty="0" smtClean="0"/>
              <a:t>Метание гранаты способом “из-за спины через плечо”</a:t>
            </a:r>
          </a:p>
          <a:p>
            <a:pPr algn="just"/>
            <a:r>
              <a:rPr lang="ru-RU" sz="1600" dirty="0" smtClean="0"/>
              <a:t>Этот способ метания гранаты является основным, так как обеспечивает наибольшую дальность и меткость броска и может применяться в самых разнообразных условиях. </a:t>
            </a:r>
            <a:r>
              <a:rPr lang="ru-RU" sz="1600" dirty="0" err="1" smtClean="0"/>
              <a:t>Из‑за</a:t>
            </a:r>
            <a:r>
              <a:rPr lang="ru-RU" sz="1600" dirty="0" smtClean="0"/>
              <a:t> спины через плечо гранаты метают по траншеям и огневым точкам, в окна и двери, по живой силе и бронетехнике, снизу вверх и сверху вниз (например, с верхних этажей зданий), по неподвижным и двигающимся целям.</a:t>
            </a:r>
          </a:p>
          <a:p>
            <a:pPr algn="just"/>
            <a:r>
              <a:rPr lang="ru-RU" sz="1600" b="1" dirty="0" smtClean="0"/>
              <a:t>Метание одной рукой с места без шага. </a:t>
            </a:r>
            <a:r>
              <a:rPr lang="ru-RU" sz="1600" dirty="0" smtClean="0"/>
              <a:t>Слегка откинув корпус назад, отвести правую руку по дуге вверх назад через плечо, сделать замах и резким движением корпуса вперед, разгибая локоть, бросить гранату с рывком кистью.</a:t>
            </a:r>
          </a:p>
          <a:p>
            <a:pPr algn="just"/>
            <a:r>
              <a:rPr lang="ru-RU" sz="1600" dirty="0" smtClean="0"/>
              <a:t>В момент броска граната должна проноситься над плечом (а не сбоку) и выпускаться в наиболее высоком положении кисти над плечом.</a:t>
            </a:r>
          </a:p>
          <a:p>
            <a:pPr algn="just"/>
            <a:r>
              <a:rPr lang="ru-RU" sz="1600" b="1" dirty="0" smtClean="0"/>
              <a:t>Метание гранаты с места с шагом. </a:t>
            </a:r>
            <a:r>
              <a:rPr lang="ru-RU" sz="1600" dirty="0" smtClean="0"/>
              <a:t>Отставляя правую ногу назад, согнуть ее в колене и, повернув туловище вправо, сделать замах по дуге вниз назад. Затем, выпрямляя правую ногу, резко повернуться грудью к цели и бросить гранату так же, как при метании с места без шага. Этим способом удобно метать гранаты </a:t>
            </a:r>
            <a:r>
              <a:rPr lang="ru-RU" sz="1600" dirty="0" err="1" smtClean="0"/>
              <a:t>из‑за</a:t>
            </a:r>
            <a:r>
              <a:rPr lang="ru-RU" sz="1600" dirty="0" smtClean="0"/>
              <a:t> забора, стены, бронетехники, а так же из окопа или ямы.</a:t>
            </a:r>
          </a:p>
          <a:p>
            <a:pPr algn="just"/>
            <a:r>
              <a:rPr lang="ru-RU" sz="1600" b="1" dirty="0" smtClean="0"/>
              <a:t>Метание гранаты на ходу. </a:t>
            </a:r>
            <a:r>
              <a:rPr lang="ru-RU" sz="1600" dirty="0" smtClean="0"/>
              <a:t>При движении шагом (или бегом) на шаге правой ногой вперед поставить ее на каблук, разворачивая носком наружу. Одновременно замахнуться рукой с гранатой вниз назад. Не задерживая движения и заканчивая замах, выставить вперед левую ногу; с постановкой левой ноги на землю бросить гранату так же, как и при метании с места.</a:t>
            </a:r>
          </a:p>
          <a:p>
            <a:pPr algn="just"/>
            <a:r>
              <a:rPr lang="ru-RU" sz="1600" b="1" dirty="0" smtClean="0"/>
              <a:t>Метание гранаты с колена. </a:t>
            </a:r>
            <a:r>
              <a:rPr lang="ru-RU" sz="1600" dirty="0" smtClean="0"/>
              <a:t>Стать на левое или правое колено, повернуть туловище вправо, произвести замах по дуге вверх назад через плечо и, резко поворачиваясь грудью к цели, произвести бросок.</a:t>
            </a:r>
          </a:p>
          <a:p>
            <a:pPr algn="just"/>
            <a:r>
              <a:rPr lang="ru-RU" sz="1600" dirty="0" smtClean="0"/>
              <a:t>Если обстановка позволяет, то в момент броска целесообразно быстро приподняться и бросить гранату как из положения «стоя на месте».</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88640"/>
            <a:ext cx="8229600" cy="1143000"/>
          </a:xfrm>
        </p:spPr>
        <p:style>
          <a:lnRef idx="1">
            <a:schemeClr val="accent4"/>
          </a:lnRef>
          <a:fillRef idx="2">
            <a:schemeClr val="accent4"/>
          </a:fillRef>
          <a:effectRef idx="1">
            <a:schemeClr val="accent4"/>
          </a:effectRef>
          <a:fontRef idx="minor">
            <a:schemeClr val="dk1"/>
          </a:fontRef>
        </p:style>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3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Методика и последовательность обучения</a:t>
            </a:r>
            <a:endParaRPr lang="ru-RU"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Содержимое 2"/>
          <p:cNvSpPr>
            <a:spLocks noGrp="1"/>
          </p:cNvSpPr>
          <p:nvPr>
            <p:ph idx="1"/>
          </p:nvPr>
        </p:nvSpPr>
        <p:spPr>
          <a:xfrm>
            <a:off x="251520" y="1484784"/>
            <a:ext cx="8640960" cy="5112568"/>
          </a:xfrm>
        </p:spPr>
        <p:style>
          <a:lnRef idx="1">
            <a:schemeClr val="accent4"/>
          </a:lnRef>
          <a:fillRef idx="2">
            <a:schemeClr val="accent4"/>
          </a:fillRef>
          <a:effectRef idx="1">
            <a:schemeClr val="accent4"/>
          </a:effectRef>
          <a:fontRef idx="minor">
            <a:schemeClr val="dk1"/>
          </a:fontRef>
        </p:style>
        <p:txBody>
          <a:bodyPr/>
          <a:lstStyle/>
          <a:p>
            <a:pPr algn="just">
              <a:buNone/>
            </a:pPr>
            <a:r>
              <a:rPr lang="ru-RU" sz="1400" dirty="0" smtClean="0"/>
              <a:t>       </a:t>
            </a:r>
            <a:r>
              <a:rPr lang="ru-RU" sz="1600" dirty="0" smtClean="0"/>
              <a:t>Главными составляющими основ техники являются правильное выполнение </a:t>
            </a:r>
            <a:r>
              <a:rPr lang="ru-RU" sz="1600" dirty="0" err="1" smtClean="0"/>
              <a:t>хлестообразного</a:t>
            </a:r>
            <a:r>
              <a:rPr lang="ru-RU" sz="1600" dirty="0" smtClean="0"/>
              <a:t> движения рукой и последовательность работы звеньев тела, позволяющие использовать усилия всего опорно-двигательного аппарата. Из-за различной физической подготовленности школьников при обучении метанию могут возникать некоторые сложности, которые необходимо учитывать при планировании работы с классом.</a:t>
            </a:r>
          </a:p>
          <a:p>
            <a:pPr algn="just">
              <a:buNone/>
            </a:pPr>
            <a:r>
              <a:rPr lang="ru-RU" sz="1600" dirty="0" smtClean="0"/>
              <a:t>      Начинать обучение лучше всего с метания больших по размеру, но не тяжелых мячей, позволяющих правильно выполнить заданное упражнение. Положение кисти при держании относительно большого мяча позволяет ребятам лучше его чувствовать. С первых уроков обращайте внимание на четкую организацию занятий, добиваясь необходимой дисциплины. Дети очень эмоциональны и, испытывая желание лучше, быстрее, дальше бросить мяч, поймать его, выбегают со своих мест, мешают одноклассникам. Учитывайте и то, что однообразные упражнения детям быстро надоедают, поэтому дозировку упражнений ограничивайте до 6–10 повторений. Большинство упражнений в бросках, ловле мячей лучше всего выполнять в парах. Это способствует воспитанию взаимной координации движений, значительно повышает интерес к занятиям. Следите за удобным и рациональным размещением занимающихся на площадке на достаточном расстоянии друг от друга. После того как одно упражнение будет освоено, переходите к изучению следующего, постоянно совершенствуя предыдущее.</a:t>
            </a:r>
          </a:p>
          <a:p>
            <a:pPr>
              <a:buNone/>
            </a:pPr>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32656"/>
            <a:ext cx="8305800" cy="794352"/>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Ошибки во время метания</a:t>
            </a:r>
            <a:endParaRPr lang="ru-RU" sz="4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 name="Прямоугольник 3"/>
          <p:cNvSpPr/>
          <p:nvPr/>
        </p:nvSpPr>
        <p:spPr>
          <a:xfrm>
            <a:off x="2411760" y="1772814"/>
            <a:ext cx="4572000" cy="707886"/>
          </a:xfrm>
          <a:prstGeom prst="rect">
            <a:avLst/>
          </a:prstGeom>
        </p:spPr>
        <p:style>
          <a:lnRef idx="1">
            <a:schemeClr val="accent4"/>
          </a:lnRef>
          <a:fillRef idx="2">
            <a:schemeClr val="accent4"/>
          </a:fillRef>
          <a:effectRef idx="1">
            <a:schemeClr val="accent4"/>
          </a:effectRef>
          <a:fontRef idx="minor">
            <a:schemeClr val="dk1"/>
          </a:fontRef>
        </p:style>
        <p:txBody>
          <a:bodyPr>
            <a:spAutoFit/>
          </a:bodyPr>
          <a:lstStyle/>
          <a:p>
            <a:r>
              <a:rPr lang="ru-RU" sz="2000" dirty="0" smtClean="0"/>
              <a:t>Таз и правая нога слишком вывернуты вправо. </a:t>
            </a:r>
            <a:endParaRPr lang="ru-RU" sz="2000" dirty="0"/>
          </a:p>
        </p:txBody>
      </p:sp>
      <p:sp>
        <p:nvSpPr>
          <p:cNvPr id="6" name="Прямоугольник 5"/>
          <p:cNvSpPr/>
          <p:nvPr/>
        </p:nvSpPr>
        <p:spPr>
          <a:xfrm>
            <a:off x="1547664" y="3429000"/>
            <a:ext cx="4572000" cy="707886"/>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r>
              <a:rPr lang="ru-RU" sz="2000" dirty="0" smtClean="0"/>
              <a:t>Метающая рука не полностью выпрямлена. </a:t>
            </a:r>
            <a:endParaRPr lang="ru-RU" sz="2000" dirty="0"/>
          </a:p>
        </p:txBody>
      </p:sp>
      <p:sp>
        <p:nvSpPr>
          <p:cNvPr id="8" name="Прямоугольник 7"/>
          <p:cNvSpPr/>
          <p:nvPr/>
        </p:nvSpPr>
        <p:spPr>
          <a:xfrm>
            <a:off x="3203848" y="5229200"/>
            <a:ext cx="4572000" cy="707886"/>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r>
              <a:rPr lang="ru-RU" sz="2000" dirty="0" smtClean="0"/>
              <a:t>При броске метающая рука слишком отводится в сторону от туловища. </a:t>
            </a:r>
            <a:endParaRPr lang="ru-RU" sz="2000" dirty="0"/>
          </a:p>
        </p:txBody>
      </p:sp>
      <p:pic>
        <p:nvPicPr>
          <p:cNvPr id="1026" name="Picture 2" descr="C:\Users\user\Desktop\Рисунок1.jpg"/>
          <p:cNvPicPr>
            <a:picLocks noChangeAspect="1" noChangeArrowheads="1"/>
          </p:cNvPicPr>
          <p:nvPr/>
        </p:nvPicPr>
        <p:blipFill>
          <a:blip r:embed="rId2" cstate="print"/>
          <a:srcRect/>
          <a:stretch>
            <a:fillRect/>
          </a:stretch>
        </p:blipFill>
        <p:spPr bwMode="auto">
          <a:xfrm>
            <a:off x="467544" y="1340768"/>
            <a:ext cx="1649413" cy="1549400"/>
          </a:xfrm>
          <a:prstGeom prst="rect">
            <a:avLst/>
          </a:prstGeom>
          <a:noFill/>
        </p:spPr>
      </p:pic>
      <p:pic>
        <p:nvPicPr>
          <p:cNvPr id="3" name="Picture 2" descr="C:\Users\user\Desktop\Рисунок2.jpg"/>
          <p:cNvPicPr>
            <a:picLocks noChangeAspect="1" noChangeArrowheads="1"/>
          </p:cNvPicPr>
          <p:nvPr/>
        </p:nvPicPr>
        <p:blipFill>
          <a:blip r:embed="rId3" cstate="print"/>
          <a:srcRect/>
          <a:stretch>
            <a:fillRect/>
          </a:stretch>
        </p:blipFill>
        <p:spPr bwMode="auto">
          <a:xfrm>
            <a:off x="6766570" y="2996952"/>
            <a:ext cx="1693862" cy="1631950"/>
          </a:xfrm>
          <a:prstGeom prst="rect">
            <a:avLst/>
          </a:prstGeom>
          <a:noFill/>
        </p:spPr>
      </p:pic>
      <p:pic>
        <p:nvPicPr>
          <p:cNvPr id="1027" name="Picture 3" descr="C:\Users\user\Desktop\Рисунок3.jpg"/>
          <p:cNvPicPr>
            <a:picLocks noChangeAspect="1" noChangeArrowheads="1"/>
          </p:cNvPicPr>
          <p:nvPr/>
        </p:nvPicPr>
        <p:blipFill>
          <a:blip r:embed="rId4" cstate="print"/>
          <a:srcRect/>
          <a:stretch>
            <a:fillRect/>
          </a:stretch>
        </p:blipFill>
        <p:spPr bwMode="auto">
          <a:xfrm>
            <a:off x="1043608" y="4869160"/>
            <a:ext cx="1476375" cy="1570037"/>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051720" y="1196752"/>
            <a:ext cx="6264696" cy="707886"/>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ru-RU" sz="2000" dirty="0" smtClean="0"/>
              <a:t>При броске голова и верхняя часть туловища отклоняются влево. </a:t>
            </a:r>
            <a:endParaRPr lang="ru-RU" sz="2000" dirty="0"/>
          </a:p>
        </p:txBody>
      </p:sp>
      <p:sp>
        <p:nvSpPr>
          <p:cNvPr id="5" name="Прямоугольник 4"/>
          <p:cNvSpPr/>
          <p:nvPr/>
        </p:nvSpPr>
        <p:spPr>
          <a:xfrm>
            <a:off x="755576" y="2708919"/>
            <a:ext cx="5904656" cy="707886"/>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ru-RU" sz="2000" dirty="0" smtClean="0"/>
              <a:t>Левая нога «стопорит», в результате чего метатель сгибается в пояснице. </a:t>
            </a:r>
            <a:endParaRPr lang="ru-RU" sz="2000" dirty="0"/>
          </a:p>
        </p:txBody>
      </p:sp>
      <p:sp>
        <p:nvSpPr>
          <p:cNvPr id="8" name="Прямоугольник 7"/>
          <p:cNvSpPr/>
          <p:nvPr/>
        </p:nvSpPr>
        <p:spPr>
          <a:xfrm>
            <a:off x="2483768" y="4509119"/>
            <a:ext cx="5904656" cy="707886"/>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ru-RU" sz="2000" dirty="0" smtClean="0"/>
              <a:t>Правая нога выставлена вперед, поэтому невозможно нормальное перенесение усилия. </a:t>
            </a:r>
            <a:endParaRPr lang="ru-RU" sz="2000" dirty="0"/>
          </a:p>
        </p:txBody>
      </p:sp>
      <p:pic>
        <p:nvPicPr>
          <p:cNvPr id="2050" name="Picture 2" descr="C:\Users\user\Desktop\Рисунок4.jpg"/>
          <p:cNvPicPr>
            <a:picLocks noChangeAspect="1" noChangeArrowheads="1"/>
          </p:cNvPicPr>
          <p:nvPr/>
        </p:nvPicPr>
        <p:blipFill>
          <a:blip r:embed="rId2" cstate="print"/>
          <a:srcRect/>
          <a:stretch>
            <a:fillRect/>
          </a:stretch>
        </p:blipFill>
        <p:spPr bwMode="auto">
          <a:xfrm>
            <a:off x="323528" y="947118"/>
            <a:ext cx="1603375" cy="1401762"/>
          </a:xfrm>
          <a:prstGeom prst="rect">
            <a:avLst/>
          </a:prstGeom>
          <a:noFill/>
        </p:spPr>
      </p:pic>
      <p:pic>
        <p:nvPicPr>
          <p:cNvPr id="2051" name="Picture 3" descr="C:\Users\user\Desktop\Рисунок5.jpg"/>
          <p:cNvPicPr>
            <a:picLocks noChangeAspect="1" noChangeArrowheads="1"/>
          </p:cNvPicPr>
          <p:nvPr/>
        </p:nvPicPr>
        <p:blipFill>
          <a:blip r:embed="rId3" cstate="print"/>
          <a:srcRect/>
          <a:stretch>
            <a:fillRect/>
          </a:stretch>
        </p:blipFill>
        <p:spPr bwMode="auto">
          <a:xfrm>
            <a:off x="6915150" y="2524125"/>
            <a:ext cx="1627188" cy="1352550"/>
          </a:xfrm>
          <a:prstGeom prst="rect">
            <a:avLst/>
          </a:prstGeom>
          <a:noFill/>
        </p:spPr>
      </p:pic>
      <p:pic>
        <p:nvPicPr>
          <p:cNvPr id="2052" name="Picture 4" descr="C:\Users\user\Desktop\Рисунок6.jpg"/>
          <p:cNvPicPr>
            <a:picLocks noChangeAspect="1" noChangeArrowheads="1"/>
          </p:cNvPicPr>
          <p:nvPr/>
        </p:nvPicPr>
        <p:blipFill>
          <a:blip r:embed="rId4" cstate="print"/>
          <a:srcRect/>
          <a:stretch>
            <a:fillRect/>
          </a:stretch>
        </p:blipFill>
        <p:spPr bwMode="auto">
          <a:xfrm>
            <a:off x="528638" y="4371975"/>
            <a:ext cx="1687512" cy="1470025"/>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88640"/>
            <a:ext cx="8229600" cy="1215008"/>
          </a:xfrm>
        </p:spPr>
        <p:style>
          <a:lnRef idx="1">
            <a:schemeClr val="accent4"/>
          </a:lnRef>
          <a:fillRef idx="2">
            <a:schemeClr val="accent4"/>
          </a:fillRef>
          <a:effectRef idx="1">
            <a:schemeClr val="accent4"/>
          </a:effectRef>
          <a:fontRef idx="minor">
            <a:schemeClr val="dk1"/>
          </a:fontRef>
        </p:style>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4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Упражнения </a:t>
            </a:r>
            <a:br>
              <a:rPr lang="ru-RU" sz="4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ru-RU" sz="4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при тренировках метания</a:t>
            </a:r>
            <a:endParaRPr lang="ru-RU" sz="4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Содержимое 2"/>
          <p:cNvSpPr>
            <a:spLocks noGrp="1"/>
          </p:cNvSpPr>
          <p:nvPr>
            <p:ph idx="1"/>
          </p:nvPr>
        </p:nvSpPr>
        <p:spPr>
          <a:xfrm>
            <a:off x="323528" y="1484784"/>
            <a:ext cx="8229600" cy="5184000"/>
          </a:xfrm>
        </p:spPr>
        <p:style>
          <a:lnRef idx="1">
            <a:schemeClr val="accent3"/>
          </a:lnRef>
          <a:fillRef idx="2">
            <a:schemeClr val="accent3"/>
          </a:fillRef>
          <a:effectRef idx="1">
            <a:schemeClr val="accent3"/>
          </a:effectRef>
          <a:fontRef idx="minor">
            <a:schemeClr val="dk1"/>
          </a:fontRef>
        </p:style>
        <p:txBody>
          <a:bodyPr/>
          <a:lstStyle/>
          <a:p>
            <a:pPr algn="ctr">
              <a:buNone/>
            </a:pPr>
            <a:r>
              <a:rPr lang="ru-RU"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Специальные бросковые упражнения</a:t>
            </a:r>
            <a:endParaRPr lang="ru-RU" sz="1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buNone/>
            </a:pPr>
            <a:r>
              <a:rPr lang="ru-RU" sz="1600" dirty="0" smtClean="0"/>
              <a:t>1. Ноги на ширине плеч, мяч за головой. Бросок выполняется вперед-вверх в цель при пружинистой работе ног, разгибанием туловища и </a:t>
            </a:r>
            <a:r>
              <a:rPr lang="ru-RU" sz="1600" dirty="0" err="1" smtClean="0"/>
              <a:t>захлестом</a:t>
            </a:r>
            <a:r>
              <a:rPr lang="ru-RU" sz="1600" dirty="0" smtClean="0"/>
              <a:t> предплечьями и кистями.</a:t>
            </a:r>
          </a:p>
          <a:p>
            <a:pPr>
              <a:buNone/>
            </a:pPr>
            <a:r>
              <a:rPr lang="ru-RU" sz="1600" dirty="0" smtClean="0"/>
              <a:t>2. То же из и.п. стоя в шаге.</a:t>
            </a:r>
          </a:p>
          <a:p>
            <a:pPr>
              <a:buNone/>
            </a:pPr>
            <a:r>
              <a:rPr lang="ru-RU" sz="1600" dirty="0" smtClean="0"/>
              <a:t>3. Тот же бросок с постановкой левой ноги на грунт из и.п. стоя на слегка согнутой правой ноге, мяч за головой.</a:t>
            </a:r>
          </a:p>
          <a:p>
            <a:pPr>
              <a:buNone/>
            </a:pPr>
            <a:r>
              <a:rPr lang="ru-RU" sz="1600" dirty="0" smtClean="0"/>
              <a:t>4. Метание тяжелых снарядов с трех шагов.</a:t>
            </a:r>
          </a:p>
          <a:p>
            <a:pPr>
              <a:buNone/>
            </a:pPr>
            <a:r>
              <a:rPr lang="ru-RU" sz="1600" dirty="0" smtClean="0"/>
              <a:t>5. Стоя в шаге, в руках блин от штанги. Выполнить замах </a:t>
            </a:r>
            <a:r>
              <a:rPr lang="ru-RU" sz="1600" dirty="0" err="1" smtClean="0"/>
              <a:t>вправо-вниз-назад</a:t>
            </a:r>
            <a:r>
              <a:rPr lang="ru-RU" sz="1600" dirty="0" smtClean="0"/>
              <a:t>, занять положение натянутого лука.</a:t>
            </a:r>
          </a:p>
          <a:p>
            <a:pPr>
              <a:buNone/>
            </a:pPr>
            <a:r>
              <a:rPr lang="ru-RU" sz="1600" dirty="0" smtClean="0"/>
              <a:t>6. Стоя в шаге, в правой руке гантель или предмет (весом 1–2 кг). Выполнить замах </a:t>
            </a:r>
            <a:r>
              <a:rPr lang="ru-RU" sz="1600" dirty="0" err="1" smtClean="0"/>
              <a:t>вперед-вниз-назад</a:t>
            </a:r>
            <a:r>
              <a:rPr lang="ru-RU" sz="1600" dirty="0" smtClean="0"/>
              <a:t>, обращая внимание на поворотное движение правого бедра влево.</a:t>
            </a:r>
          </a:p>
          <a:p>
            <a:pPr>
              <a:buNone/>
            </a:pPr>
            <a:r>
              <a:rPr lang="ru-RU" sz="1600" dirty="0" smtClean="0"/>
              <a:t>7. Стоя в шаге, в правой руке ядро (предмет 1–2 кг). Выполнить замах и метнуть его в цель. </a:t>
            </a:r>
          </a:p>
          <a:p>
            <a:pPr>
              <a:buNone/>
            </a:pPr>
            <a:r>
              <a:rPr lang="ru-RU" sz="1600" dirty="0" smtClean="0"/>
              <a:t>8. Метание тяжелых снарядов с трех шагов и с </a:t>
            </a:r>
            <a:r>
              <a:rPr lang="ru-RU" sz="1600" dirty="0" err="1" smtClean="0"/>
              <a:t>подбега</a:t>
            </a:r>
            <a:r>
              <a:rPr lang="ru-RU" sz="1600" dirty="0" smtClean="0"/>
              <a:t>.</a:t>
            </a:r>
          </a:p>
          <a:p>
            <a:pPr>
              <a:buNone/>
            </a:pPr>
            <a:r>
              <a:rPr lang="ru-RU" sz="1600" dirty="0" smtClean="0"/>
              <a:t>9. Дыхательная гимнастика – диафрагмальное дыхание без </a:t>
            </a:r>
            <a:r>
              <a:rPr lang="ru-RU" sz="1600" dirty="0" err="1" smtClean="0"/>
              <a:t>задействования</a:t>
            </a:r>
            <a:r>
              <a:rPr lang="ru-RU" sz="1600" dirty="0" smtClean="0"/>
              <a:t> межреберных мышц.</a:t>
            </a:r>
            <a:endParaRPr lang="ru-RU" sz="16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p4_letnyaya-spartakiada-106.jpg"/>
          <p:cNvPicPr>
            <a:picLocks noChangeAspect="1"/>
          </p:cNvPicPr>
          <p:nvPr/>
        </p:nvPicPr>
        <p:blipFill>
          <a:blip r:embed="rId2" cstate="print">
            <a:lum bright="30000"/>
          </a:blip>
          <a:stretch>
            <a:fillRect/>
          </a:stretch>
        </p:blipFill>
        <p:spPr>
          <a:xfrm>
            <a:off x="395536" y="1412776"/>
            <a:ext cx="8424936" cy="5184576"/>
          </a:xfrm>
          <a:prstGeom prst="rect">
            <a:avLst/>
          </a:prstGeom>
        </p:spPr>
      </p:pic>
      <p:sp>
        <p:nvSpPr>
          <p:cNvPr id="2" name="Заголовок 1"/>
          <p:cNvSpPr>
            <a:spLocks noGrp="1"/>
          </p:cNvSpPr>
          <p:nvPr>
            <p:ph type="title"/>
          </p:nvPr>
        </p:nvSpPr>
        <p:spPr>
          <a:xfrm>
            <a:off x="251520" y="188640"/>
            <a:ext cx="8640960" cy="867122"/>
          </a:xfrm>
        </p:spPr>
        <p:style>
          <a:lnRef idx="1">
            <a:schemeClr val="accent3"/>
          </a:lnRef>
          <a:fillRef idx="2">
            <a:schemeClr val="accent3"/>
          </a:fillRef>
          <a:effectRef idx="1">
            <a:schemeClr val="accent3"/>
          </a:effectRef>
          <a:fontRef idx="minor">
            <a:schemeClr val="dk1"/>
          </a:fontRef>
        </p:style>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Факторы, влияющие на результат</a:t>
            </a:r>
            <a:endParaRPr lang="ru-RU"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Содержимое 2"/>
          <p:cNvSpPr>
            <a:spLocks noGrp="1"/>
          </p:cNvSpPr>
          <p:nvPr>
            <p:ph idx="1"/>
          </p:nvPr>
        </p:nvSpPr>
        <p:spPr>
          <a:xfrm>
            <a:off x="378004" y="1196752"/>
            <a:ext cx="8387992" cy="5400000"/>
          </a:xfrm>
        </p:spPr>
        <p:txBody>
          <a:bodyPr/>
          <a:lstStyle/>
          <a:p>
            <a:pPr algn="just"/>
            <a:r>
              <a:rPr lang="ru-RU" sz="1600" dirty="0" smtClean="0">
                <a:effectLst>
                  <a:outerShdw blurRad="38100" dist="38100" dir="2700000" algn="tl">
                    <a:srgbClr val="000000">
                      <a:alpha val="43137"/>
                    </a:srgbClr>
                  </a:outerShdw>
                </a:effectLst>
              </a:rPr>
              <a:t>От чего зависит дальность полета снаряда в метаниях?</a:t>
            </a:r>
          </a:p>
          <a:p>
            <a:pPr algn="just"/>
            <a:r>
              <a:rPr lang="ru-RU" sz="1600" dirty="0" smtClean="0">
                <a:effectLst>
                  <a:outerShdw blurRad="38100" dist="38100" dir="2700000" algn="tl">
                    <a:srgbClr val="000000">
                      <a:alpha val="43137"/>
                    </a:srgbClr>
                  </a:outerShdw>
                </a:effectLst>
              </a:rPr>
              <a:t>Во-первых, от начальной скорости вылета снаряда, которую ему задает спортсмен и которая зависит от пути приложения силы к снаряду и скорости прохождения этого пути. Чем больше путь активного воздействия спортсменом на снаряд и чем меньше понадобится времени для преодоления этого пути, тем выше начальная скорость вылета снаряда и выше результат.</a:t>
            </a:r>
          </a:p>
          <a:p>
            <a:pPr algn="just"/>
            <a:r>
              <a:rPr lang="ru-RU" sz="1600" dirty="0" smtClean="0">
                <a:effectLst>
                  <a:outerShdw blurRad="38100" dist="38100" dir="2700000" algn="tl">
                    <a:srgbClr val="000000">
                      <a:alpha val="43137"/>
                    </a:srgbClr>
                  </a:outerShdw>
                </a:effectLst>
              </a:rPr>
              <a:t>Во-вторых, от угла вылета снаряда. Анализ </a:t>
            </a:r>
            <a:r>
              <a:rPr lang="ru-RU" sz="1600" dirty="0" err="1" smtClean="0">
                <a:effectLst>
                  <a:outerShdw blurRad="38100" dist="38100" dir="2700000" algn="tl">
                    <a:srgbClr val="000000">
                      <a:alpha val="43137"/>
                    </a:srgbClr>
                  </a:outerShdw>
                </a:effectLst>
              </a:rPr>
              <a:t>кинограмм</a:t>
            </a:r>
            <a:r>
              <a:rPr lang="ru-RU" sz="1600" dirty="0" smtClean="0">
                <a:effectLst>
                  <a:outerShdw blurRad="38100" dist="38100" dir="2700000" algn="tl">
                    <a:srgbClr val="000000">
                      <a:alpha val="43137"/>
                    </a:srgbClr>
                  </a:outerShdw>
                </a:effectLst>
              </a:rPr>
              <a:t> сильнейших метателей копья показывает, что оптимальным является угол в 40°. Чем дальше может метнуть снаряд спортсмен (а значит, создать снаряду высокую начальную скорость вылета), тем ближе к оптимальному должен быть угол вылета снаряда. </a:t>
            </a:r>
          </a:p>
          <a:p>
            <a:pPr algn="just"/>
            <a:r>
              <a:rPr lang="ru-RU" sz="1600" dirty="0" smtClean="0">
                <a:effectLst>
                  <a:outerShdw blurRad="38100" dist="38100" dir="2700000" algn="tl">
                    <a:srgbClr val="000000">
                      <a:alpha val="43137"/>
                    </a:srgbClr>
                  </a:outerShdw>
                </a:effectLst>
              </a:rPr>
              <a:t>В-третьих, на дальность полета влияет сопротивление воздушной среды, которое зависит от площади поперечного сечения снаряда, находящегося в полете. Например, если спортсмен может метнуть снаряд только на 30 м, а придает снаряду угол вылета, который необходим при броске на 90 м, то снаряд, выпущенный метателем и имеющий малую начальную скорость вылета, испытывает большое сопротивление воздуха. Снаряд, выпущенный под необходимым к горизонту углом, опирается на подъемные, более плотные слои воздуха под ним, что дает ему возможность планировать.</a:t>
            </a:r>
          </a:p>
          <a:p>
            <a:pPr algn="just"/>
            <a:r>
              <a:rPr lang="ru-RU" sz="1600" dirty="0" smtClean="0">
                <a:effectLst>
                  <a:outerShdw blurRad="38100" dist="38100" dir="2700000" algn="tl">
                    <a:srgbClr val="000000">
                      <a:alpha val="43137"/>
                    </a:srgbClr>
                  </a:outerShdw>
                </a:effectLst>
              </a:rPr>
              <a:t>В-четвертых, от начальной точки вылета снаряда. При всех прочих равных возможностях лучший результат будет у того метателя, у которого наивысшая точка вылета снаряда.</a:t>
            </a:r>
          </a:p>
          <a:p>
            <a:pPr>
              <a:buNone/>
            </a:pPr>
            <a:endParaRPr lang="ru-RU"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8229600" cy="579090"/>
          </a:xfrm>
        </p:spPr>
        <p:style>
          <a:lnRef idx="1">
            <a:schemeClr val="accent3"/>
          </a:lnRef>
          <a:fillRef idx="2">
            <a:schemeClr val="accent3"/>
          </a:fillRef>
          <a:effectRef idx="1">
            <a:schemeClr val="accent3"/>
          </a:effectRef>
          <a:fontRef idx="minor">
            <a:schemeClr val="dk1"/>
          </a:fontRef>
        </p:style>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Лучшие результаты в метаниях</a:t>
            </a:r>
            <a:endParaRPr lang="ru-RU"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Содержимое 2"/>
          <p:cNvSpPr>
            <a:spLocks noGrp="1"/>
          </p:cNvSpPr>
          <p:nvPr>
            <p:ph idx="1"/>
          </p:nvPr>
        </p:nvSpPr>
        <p:spPr>
          <a:xfrm>
            <a:off x="251520" y="980728"/>
            <a:ext cx="8568952" cy="5616623"/>
          </a:xfrm>
        </p:spPr>
        <p:style>
          <a:lnRef idx="1">
            <a:schemeClr val="accent3"/>
          </a:lnRef>
          <a:fillRef idx="2">
            <a:schemeClr val="accent3"/>
          </a:fillRef>
          <a:effectRef idx="1">
            <a:schemeClr val="accent3"/>
          </a:effectRef>
          <a:fontRef idx="minor">
            <a:schemeClr val="dk1"/>
          </a:fontRef>
        </p:style>
        <p:txBody>
          <a:bodyPr/>
          <a:lstStyle/>
          <a:p>
            <a:pPr algn="just">
              <a:buNone/>
            </a:pPr>
            <a:r>
              <a:rPr lang="ru-RU" sz="2000" b="1" i="1" dirty="0" smtClean="0">
                <a:latin typeface="Times New Roman" pitchFamily="18" charset="0"/>
                <a:cs typeface="Times New Roman" pitchFamily="18" charset="0"/>
              </a:rPr>
              <a:t>    </a:t>
            </a:r>
            <a:r>
              <a:rPr lang="ru-RU" sz="2400" b="1" i="1" dirty="0" smtClean="0">
                <a:latin typeface="Times New Roman" pitchFamily="18" charset="0"/>
                <a:cs typeface="Times New Roman" pitchFamily="18" charset="0"/>
              </a:rPr>
              <a:t>	Метание копья</a:t>
            </a:r>
            <a:r>
              <a:rPr lang="ru-RU" sz="2400" dirty="0" smtClean="0">
                <a:latin typeface="Times New Roman" pitchFamily="18" charset="0"/>
                <a:cs typeface="Times New Roman" pitchFamily="18" charset="0"/>
              </a:rPr>
              <a:t>: Мировой рекорд у мужчин равен 98,48 м (1996 год) и принадлежит Яну </a:t>
            </a:r>
            <a:r>
              <a:rPr lang="ru-RU" sz="2400" dirty="0" err="1" smtClean="0">
                <a:latin typeface="Times New Roman" pitchFamily="18" charset="0"/>
                <a:cs typeface="Times New Roman" pitchFamily="18" charset="0"/>
              </a:rPr>
              <a:t>Железны</a:t>
            </a:r>
            <a:r>
              <a:rPr lang="ru-RU" sz="2400" dirty="0" smtClean="0">
                <a:latin typeface="Times New Roman" pitchFamily="18" charset="0"/>
                <a:cs typeface="Times New Roman" pitchFamily="18" charset="0"/>
              </a:rPr>
              <a:t> из Чехии. Рекорд у женщин составляет 72.28 м (2008) и был установлен Барбарой </a:t>
            </a:r>
            <a:r>
              <a:rPr lang="ru-RU" sz="2400" dirty="0" err="1" smtClean="0">
                <a:latin typeface="Times New Roman" pitchFamily="18" charset="0"/>
                <a:cs typeface="Times New Roman" pitchFamily="18" charset="0"/>
              </a:rPr>
              <a:t>Шпотаковой</a:t>
            </a:r>
            <a:r>
              <a:rPr lang="ru-RU" sz="2400" dirty="0" smtClean="0">
                <a:latin typeface="Times New Roman" pitchFamily="18" charset="0"/>
                <a:cs typeface="Times New Roman" pitchFamily="18" charset="0"/>
              </a:rPr>
              <a:t> из Чехии. Олимпийский рекорд у мужчин 90,57 м (2008) установил Андреас </a:t>
            </a:r>
            <a:r>
              <a:rPr lang="ru-RU" sz="2400" dirty="0" err="1" smtClean="0">
                <a:latin typeface="Times New Roman" pitchFamily="18" charset="0"/>
                <a:cs typeface="Times New Roman" pitchFamily="18" charset="0"/>
              </a:rPr>
              <a:t>Торкильдсен</a:t>
            </a:r>
            <a:r>
              <a:rPr lang="ru-RU" sz="2400" dirty="0" smtClean="0">
                <a:latin typeface="Times New Roman" pitchFamily="18" charset="0"/>
                <a:cs typeface="Times New Roman" pitchFamily="18" charset="0"/>
              </a:rPr>
              <a:t> из Норвегии. Рекорды мира на копье старого образца: Уве Хон — 104,80 м и Петра </a:t>
            </a:r>
            <a:r>
              <a:rPr lang="ru-RU" sz="2400" dirty="0" err="1" smtClean="0">
                <a:latin typeface="Times New Roman" pitchFamily="18" charset="0"/>
                <a:cs typeface="Times New Roman" pitchFamily="18" charset="0"/>
              </a:rPr>
              <a:t>Фёльке-Мейер</a:t>
            </a:r>
            <a:r>
              <a:rPr lang="ru-RU" sz="2400" dirty="0" smtClean="0">
                <a:latin typeface="Times New Roman" pitchFamily="18" charset="0"/>
                <a:cs typeface="Times New Roman" pitchFamily="18" charset="0"/>
              </a:rPr>
              <a:t> 80,00 м.Мировой рекорд </a:t>
            </a:r>
            <a:r>
              <a:rPr lang="ru-RU" sz="2400" dirty="0" err="1" smtClean="0">
                <a:latin typeface="Times New Roman" pitchFamily="18" charset="0"/>
                <a:cs typeface="Times New Roman" pitchFamily="18" charset="0"/>
              </a:rPr>
              <a:t>Сеппо</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Рети</a:t>
            </a:r>
            <a:r>
              <a:rPr lang="ru-RU" sz="2400" dirty="0" smtClean="0">
                <a:latin typeface="Times New Roman" pitchFamily="18" charset="0"/>
                <a:cs typeface="Times New Roman" pitchFamily="18" charset="0"/>
              </a:rPr>
              <a:t> в 1991 г. — 96, 96 м.</a:t>
            </a:r>
          </a:p>
          <a:p>
            <a:pPr indent="-4763" algn="just">
              <a:buNone/>
            </a:pPr>
            <a:r>
              <a:rPr lang="ru-RU" sz="2400" dirty="0" smtClean="0">
                <a:latin typeface="Times New Roman" pitchFamily="18" charset="0"/>
                <a:cs typeface="Times New Roman" pitchFamily="18" charset="0"/>
              </a:rPr>
              <a:t>    </a:t>
            </a:r>
            <a:r>
              <a:rPr lang="ru-RU" sz="2400" b="1" i="1" dirty="0" smtClean="0">
                <a:latin typeface="Times New Roman" pitchFamily="18" charset="0"/>
                <a:cs typeface="Times New Roman" pitchFamily="18" charset="0"/>
              </a:rPr>
              <a:t>Метание молота</a:t>
            </a:r>
            <a:r>
              <a:rPr lang="ru-RU" sz="2400" dirty="0" smtClean="0">
                <a:latin typeface="Times New Roman" pitchFamily="18" charset="0"/>
                <a:cs typeface="Times New Roman" pitchFamily="18" charset="0"/>
              </a:rPr>
              <a:t>: Мировой рекорд у мужчин равен 86,74м (1986 г) и принадлежит Юрию Седых СССР, рекорд у женщин составляет 79,42м (2011г) и был установлен Бетти </a:t>
            </a:r>
            <a:r>
              <a:rPr lang="ru-RU" sz="2400" dirty="0" err="1" smtClean="0">
                <a:latin typeface="Times New Roman" pitchFamily="18" charset="0"/>
                <a:cs typeface="Times New Roman" pitchFamily="18" charset="0"/>
              </a:rPr>
              <a:t>Хайдлер</a:t>
            </a:r>
            <a:r>
              <a:rPr lang="ru-RU" sz="2400" dirty="0" smtClean="0">
                <a:latin typeface="Times New Roman" pitchFamily="18" charset="0"/>
                <a:cs typeface="Times New Roman" pitchFamily="18" charset="0"/>
              </a:rPr>
              <a:t> из Германии.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Олимпийский рекорд у мужчин 84,80м (1988г) установил Сергей Литвинов СССР в Корее. А у женщин 76,34 (2008) установила Оксана </a:t>
            </a:r>
            <a:r>
              <a:rPr lang="ru-RU" sz="2400" dirty="0" err="1" smtClean="0">
                <a:latin typeface="Times New Roman" pitchFamily="18" charset="0"/>
                <a:cs typeface="Times New Roman" pitchFamily="18" charset="0"/>
              </a:rPr>
              <a:t>Менькова</a:t>
            </a:r>
            <a:r>
              <a:rPr lang="ru-RU" sz="2400" dirty="0" smtClean="0">
                <a:latin typeface="Times New Roman" pitchFamily="18" charset="0"/>
                <a:cs typeface="Times New Roman" pitchFamily="18" charset="0"/>
              </a:rPr>
              <a:t> из Белоруссии в Китае.</a:t>
            </a:r>
          </a:p>
          <a:p>
            <a:pPr algn="just">
              <a:buNone/>
            </a:pP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Домашнее задание</a:t>
            </a:r>
            <a:endParaRPr lang="ru-RU" dirty="0"/>
          </a:p>
        </p:txBody>
      </p:sp>
      <p:sp>
        <p:nvSpPr>
          <p:cNvPr id="3" name="Объект 2"/>
          <p:cNvSpPr>
            <a:spLocks noGrp="1"/>
          </p:cNvSpPr>
          <p:nvPr>
            <p:ph idx="1"/>
          </p:nvPr>
        </p:nvSpPr>
        <p:spPr/>
        <p:txBody>
          <a:bodyPr/>
          <a:lstStyle/>
          <a:p>
            <a:r>
              <a:rPr lang="ru-RU" dirty="0" smtClean="0"/>
              <a:t>Комплекс ОРУ</a:t>
            </a:r>
            <a:endParaRPr lang="ru-RU" dirty="0"/>
          </a:p>
        </p:txBody>
      </p:sp>
      <p:sp>
        <p:nvSpPr>
          <p:cNvPr id="4" name="Прямоугольник 3"/>
          <p:cNvSpPr/>
          <p:nvPr/>
        </p:nvSpPr>
        <p:spPr>
          <a:xfrm>
            <a:off x="2667000" y="4953000"/>
            <a:ext cx="6096000" cy="1477328"/>
          </a:xfrm>
          <a:prstGeom prst="rect">
            <a:avLst/>
          </a:prstGeom>
        </p:spPr>
        <p:txBody>
          <a:bodyPr>
            <a:spAutoFit/>
          </a:bodyPr>
          <a:lstStyle/>
          <a:p>
            <a:pPr algn="r">
              <a:defRPr/>
            </a:pPr>
            <a:r>
              <a:rPr lang="ru-RU" altLang="ru-RU" dirty="0"/>
              <a:t>Контакты: </a:t>
            </a:r>
            <a:r>
              <a:rPr lang="ru-RU" altLang="ru-RU" dirty="0" err="1"/>
              <a:t>Хакимуллин</a:t>
            </a:r>
            <a:r>
              <a:rPr lang="ru-RU" altLang="ru-RU" dirty="0"/>
              <a:t> Айдар </a:t>
            </a:r>
            <a:r>
              <a:rPr lang="ru-RU" altLang="ru-RU" dirty="0" err="1"/>
              <a:t>Маулитгараевич</a:t>
            </a:r>
            <a:endParaRPr lang="ru-RU" altLang="ru-RU" dirty="0"/>
          </a:p>
          <a:p>
            <a:pPr algn="r">
              <a:defRPr/>
            </a:pPr>
            <a:r>
              <a:rPr lang="ru-RU" altLang="ru-RU" dirty="0"/>
              <a:t> </a:t>
            </a:r>
            <a:r>
              <a:rPr lang="en-US" altLang="ru-RU" dirty="0"/>
              <a:t>Email – </a:t>
            </a:r>
            <a:r>
              <a:rPr lang="en-US" altLang="ru-RU" dirty="0">
                <a:hlinkClick r:id="rId2"/>
              </a:rPr>
              <a:t>aidar1990@bk.ru</a:t>
            </a:r>
            <a:r>
              <a:rPr lang="ru-RU" altLang="ru-RU" dirty="0"/>
              <a:t> </a:t>
            </a:r>
            <a:endParaRPr lang="en-US" altLang="ru-RU" dirty="0"/>
          </a:p>
          <a:p>
            <a:pPr algn="r">
              <a:defRPr/>
            </a:pPr>
            <a:r>
              <a:rPr lang="en-US" altLang="ru-RU" dirty="0"/>
              <a:t> WhatsApp – 89600317709</a:t>
            </a:r>
          </a:p>
          <a:p>
            <a:pPr algn="r">
              <a:defRPr/>
            </a:pPr>
            <a:r>
              <a:rPr lang="ru-RU" altLang="ru-RU" dirty="0" err="1"/>
              <a:t>Минимуллин</a:t>
            </a:r>
            <a:r>
              <a:rPr lang="ru-RU" altLang="ru-RU" dirty="0"/>
              <a:t> Эльмира Николаевна</a:t>
            </a:r>
          </a:p>
          <a:p>
            <a:pPr algn="r">
              <a:defRPr/>
            </a:pPr>
            <a:r>
              <a:rPr lang="ru-RU" altLang="ru-RU" dirty="0"/>
              <a:t> </a:t>
            </a:r>
            <a:r>
              <a:rPr lang="en-US" altLang="ru-RU" dirty="0"/>
              <a:t>Email – </a:t>
            </a:r>
            <a:r>
              <a:rPr lang="en-US" altLang="ru-RU" dirty="0">
                <a:hlinkClick r:id="rId3"/>
              </a:rPr>
              <a:t>elmiranik1971@mail.ru</a:t>
            </a:r>
            <a:endParaRPr lang="ru-RU" altLang="ru-RU" dirty="0"/>
          </a:p>
        </p:txBody>
      </p:sp>
    </p:spTree>
    <p:extLst>
      <p:ext uri="{BB962C8B-B14F-4D97-AF65-F5344CB8AC3E}">
        <p14:creationId xmlns:p14="http://schemas.microsoft.com/office/powerpoint/2010/main" val="1130697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229600" cy="1143000"/>
          </a:xfrm>
        </p:spPr>
        <p:style>
          <a:lnRef idx="1">
            <a:schemeClr val="accent3"/>
          </a:lnRef>
          <a:fillRef idx="2">
            <a:schemeClr val="accent3"/>
          </a:fillRef>
          <a:effectRef idx="1">
            <a:schemeClr val="accent3"/>
          </a:effectRef>
          <a:fontRef idx="minor">
            <a:schemeClr val="dk1"/>
          </a:fontRef>
        </p:style>
        <p:txBody>
          <a:bodyPr>
            <a:normAutofit/>
          </a:bodyPr>
          <a:lstStyle/>
          <a:p>
            <a:pPr algn="ctr" fontAlgn="auto">
              <a:spcAft>
                <a:spcPts val="0"/>
              </a:spcAft>
              <a:defRPr/>
            </a:pP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Содержание:</a:t>
            </a:r>
            <a:endParaRPr lang="ru-RU"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pic>
        <p:nvPicPr>
          <p:cNvPr id="4" name="Рисунок 3" descr="Astapkovich-1.jpg"/>
          <p:cNvPicPr>
            <a:picLocks noChangeAspect="1"/>
          </p:cNvPicPr>
          <p:nvPr/>
        </p:nvPicPr>
        <p:blipFill>
          <a:blip r:embed="rId2" cstate="print"/>
          <a:stretch>
            <a:fillRect/>
          </a:stretch>
        </p:blipFill>
        <p:spPr>
          <a:xfrm>
            <a:off x="4932040" y="2132856"/>
            <a:ext cx="3594648" cy="4068000"/>
          </a:xfrm>
          <a:prstGeom prst="rect">
            <a:avLst/>
          </a:prstGeom>
          <a:ln>
            <a:noFill/>
          </a:ln>
          <a:effectLst>
            <a:softEdge rad="112500"/>
          </a:effectLst>
        </p:spPr>
      </p:pic>
      <p:sp>
        <p:nvSpPr>
          <p:cNvPr id="3" name="Содержимое 2"/>
          <p:cNvSpPr>
            <a:spLocks noGrp="1"/>
          </p:cNvSpPr>
          <p:nvPr>
            <p:ph idx="1"/>
          </p:nvPr>
        </p:nvSpPr>
        <p:spPr>
          <a:xfrm>
            <a:off x="468313" y="1700213"/>
            <a:ext cx="8229600" cy="4896000"/>
          </a:xfrm>
          <a:noFill/>
        </p:spPr>
        <p:style>
          <a:lnRef idx="1">
            <a:schemeClr val="accent3"/>
          </a:lnRef>
          <a:fillRef idx="2">
            <a:schemeClr val="accent3"/>
          </a:fillRef>
          <a:effectRef idx="1">
            <a:schemeClr val="accent3"/>
          </a:effectRef>
          <a:fontRef idx="minor">
            <a:schemeClr val="dk1"/>
          </a:fontRef>
        </p:style>
        <p:txBody>
          <a:bodyPr>
            <a:normAutofit lnSpcReduction="10000"/>
          </a:bodyPr>
          <a:lstStyle/>
          <a:p>
            <a:pPr marL="514350" indent="-514350" fontAlgn="auto">
              <a:spcAft>
                <a:spcPts val="0"/>
              </a:spcAft>
              <a:buClr>
                <a:schemeClr val="accent3"/>
              </a:buClr>
              <a:buFont typeface="+mj-lt"/>
              <a:buAutoNum type="arabicPeriod"/>
              <a:defRPr/>
            </a:pPr>
            <a:r>
              <a:rPr lang="ru-RU" sz="2800" dirty="0" smtClean="0">
                <a:effectLst>
                  <a:outerShdw blurRad="38100" dist="38100" dir="2700000" algn="tl">
                    <a:srgbClr val="000000">
                      <a:alpha val="43137"/>
                    </a:srgbClr>
                  </a:outerShdw>
                </a:effectLst>
              </a:rPr>
              <a:t>Виды метания.</a:t>
            </a:r>
          </a:p>
          <a:p>
            <a:pPr marL="514350" indent="-514350" fontAlgn="auto">
              <a:spcAft>
                <a:spcPts val="0"/>
              </a:spcAft>
              <a:buClr>
                <a:schemeClr val="accent3"/>
              </a:buClr>
              <a:buFont typeface="+mj-lt"/>
              <a:buAutoNum type="arabicPeriod"/>
              <a:defRPr/>
            </a:pPr>
            <a:r>
              <a:rPr lang="ru-RU" sz="2800" dirty="0" smtClean="0">
                <a:effectLst>
                  <a:outerShdw blurRad="38100" dist="38100" dir="2700000" algn="tl">
                    <a:srgbClr val="000000">
                      <a:alpha val="43137"/>
                    </a:srgbClr>
                  </a:outerShdw>
                </a:effectLst>
              </a:rPr>
              <a:t>История метания.</a:t>
            </a:r>
          </a:p>
          <a:p>
            <a:pPr marL="514350" indent="-514350" fontAlgn="auto">
              <a:spcAft>
                <a:spcPts val="0"/>
              </a:spcAft>
              <a:buClr>
                <a:schemeClr val="accent3"/>
              </a:buClr>
              <a:buFont typeface="+mj-lt"/>
              <a:buAutoNum type="arabicPeriod"/>
              <a:defRPr/>
            </a:pPr>
            <a:r>
              <a:rPr lang="ru-RU" sz="2800" dirty="0" smtClean="0">
                <a:effectLst>
                  <a:outerShdw blurRad="38100" dist="38100" dir="2700000" algn="tl">
                    <a:srgbClr val="000000">
                      <a:alpha val="43137"/>
                    </a:srgbClr>
                  </a:outerShdw>
                </a:effectLst>
              </a:rPr>
              <a:t>Метание  гранаты в школе.</a:t>
            </a:r>
          </a:p>
          <a:p>
            <a:pPr marL="514350" indent="-514350" fontAlgn="auto">
              <a:spcAft>
                <a:spcPts val="0"/>
              </a:spcAft>
              <a:buClr>
                <a:schemeClr val="accent3"/>
              </a:buClr>
              <a:buFont typeface="+mj-lt"/>
              <a:buAutoNum type="arabicPeriod"/>
              <a:defRPr/>
            </a:pPr>
            <a:r>
              <a:rPr lang="ru-RU" sz="2800" dirty="0" smtClean="0">
                <a:effectLst>
                  <a:outerShdw blurRad="38100" dist="38100" dir="2700000" algn="tl">
                    <a:srgbClr val="000000">
                      <a:alpha val="43137"/>
                    </a:srgbClr>
                  </a:outerShdw>
                </a:effectLst>
              </a:rPr>
              <a:t>Техника гранаты.</a:t>
            </a:r>
          </a:p>
          <a:p>
            <a:pPr marL="514350" indent="-514350" fontAlgn="auto">
              <a:spcAft>
                <a:spcPts val="0"/>
              </a:spcAft>
              <a:buClr>
                <a:schemeClr val="accent3"/>
              </a:buClr>
              <a:buFont typeface="+mj-lt"/>
              <a:buAutoNum type="arabicPeriod"/>
              <a:defRPr/>
            </a:pPr>
            <a:r>
              <a:rPr lang="ru-RU" sz="2800" dirty="0" smtClean="0">
                <a:effectLst>
                  <a:outerShdw blurRad="38100" dist="38100" dir="2700000" algn="tl">
                    <a:srgbClr val="000000">
                      <a:alpha val="43137"/>
                    </a:srgbClr>
                  </a:outerShdw>
                </a:effectLst>
              </a:rPr>
              <a:t>Методика и последовательность обучения.</a:t>
            </a:r>
          </a:p>
          <a:p>
            <a:pPr marL="514350" indent="-514350" fontAlgn="auto">
              <a:spcAft>
                <a:spcPts val="0"/>
              </a:spcAft>
              <a:buClr>
                <a:schemeClr val="accent3"/>
              </a:buClr>
              <a:buFont typeface="+mj-lt"/>
              <a:buAutoNum type="arabicPeriod"/>
              <a:defRPr/>
            </a:pPr>
            <a:r>
              <a:rPr lang="ru-RU" sz="2800" dirty="0" smtClean="0">
                <a:effectLst>
                  <a:outerShdw blurRad="38100" dist="38100" dir="2700000" algn="tl">
                    <a:srgbClr val="000000">
                      <a:alpha val="43137"/>
                    </a:srgbClr>
                  </a:outerShdw>
                </a:effectLst>
              </a:rPr>
              <a:t>Ошибки во время метания.</a:t>
            </a:r>
          </a:p>
          <a:p>
            <a:pPr marL="514350" indent="-514350" fontAlgn="auto">
              <a:spcAft>
                <a:spcPts val="0"/>
              </a:spcAft>
              <a:buClr>
                <a:schemeClr val="accent3"/>
              </a:buClr>
              <a:buFont typeface="+mj-lt"/>
              <a:buAutoNum type="arabicPeriod"/>
              <a:defRPr/>
            </a:pPr>
            <a:r>
              <a:rPr lang="ru-RU" sz="2800" dirty="0" smtClean="0">
                <a:effectLst>
                  <a:outerShdw blurRad="38100" dist="38100" dir="2700000" algn="tl">
                    <a:srgbClr val="000000">
                      <a:alpha val="43137"/>
                    </a:srgbClr>
                  </a:outerShdw>
                </a:effectLst>
              </a:rPr>
              <a:t>Упражнения при тренировки метания.</a:t>
            </a:r>
          </a:p>
          <a:p>
            <a:pPr marL="514350" indent="-514350" fontAlgn="auto">
              <a:spcAft>
                <a:spcPts val="0"/>
              </a:spcAft>
              <a:buClr>
                <a:schemeClr val="accent3"/>
              </a:buClr>
              <a:buFont typeface="+mj-lt"/>
              <a:buAutoNum type="arabicPeriod"/>
              <a:defRPr/>
            </a:pPr>
            <a:r>
              <a:rPr lang="ru-RU" sz="2800" dirty="0" smtClean="0">
                <a:effectLst>
                  <a:outerShdw blurRad="38100" dist="38100" dir="2700000" algn="tl">
                    <a:srgbClr val="000000">
                      <a:alpha val="43137"/>
                    </a:srgbClr>
                  </a:outerShdw>
                </a:effectLst>
              </a:rPr>
              <a:t>Факторы, влияющие на результат метания.</a:t>
            </a:r>
          </a:p>
          <a:p>
            <a:pPr marL="514350" indent="-514350" fontAlgn="auto">
              <a:spcAft>
                <a:spcPts val="0"/>
              </a:spcAft>
              <a:buClr>
                <a:schemeClr val="accent3"/>
              </a:buClr>
              <a:buFont typeface="+mj-lt"/>
              <a:buAutoNum type="arabicPeriod"/>
              <a:defRPr/>
            </a:pPr>
            <a:r>
              <a:rPr lang="ru-RU" sz="2800" dirty="0" smtClean="0">
                <a:effectLst>
                  <a:outerShdw blurRad="38100" dist="38100" dir="2700000" algn="tl">
                    <a:srgbClr val="000000">
                      <a:alpha val="43137"/>
                    </a:srgbClr>
                  </a:outerShdw>
                </a:effectLst>
              </a:rPr>
              <a:t>Лучшие результаты в метании копья, молота и диска.</a:t>
            </a:r>
          </a:p>
          <a:p>
            <a:pPr marL="514350" indent="-514350" fontAlgn="auto">
              <a:spcAft>
                <a:spcPts val="0"/>
              </a:spcAft>
              <a:buClr>
                <a:schemeClr val="accent3"/>
              </a:buClr>
              <a:buFont typeface="+mj-lt"/>
              <a:buAutoNum type="arabicPeriod"/>
              <a:defRPr/>
            </a:pPr>
            <a:endParaRPr lang="ru-RU"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32656"/>
            <a:ext cx="8229600" cy="1143000"/>
          </a:xfrm>
          <a:ln/>
        </p:spPr>
        <p:style>
          <a:lnRef idx="1">
            <a:schemeClr val="accent3"/>
          </a:lnRef>
          <a:fillRef idx="2">
            <a:schemeClr val="accent3"/>
          </a:fillRef>
          <a:effectRef idx="1">
            <a:schemeClr val="accent3"/>
          </a:effectRef>
          <a:fontRef idx="minor">
            <a:schemeClr val="dk1"/>
          </a:fontRef>
        </p:style>
        <p:txBody>
          <a:bodyPr>
            <a:normAutofit/>
          </a:bodyPr>
          <a:lstStyle/>
          <a:p>
            <a:pPr algn="ctr" fontAlgn="auto">
              <a:spcAft>
                <a:spcPts val="0"/>
              </a:spcAft>
              <a:defRPr/>
            </a:pPr>
            <a:r>
              <a:rPr lang="ru-RU"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ВИДЫ МЕТАНИЯ</a:t>
            </a:r>
            <a:endParaRPr lang="ru-RU"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3" name="Содержимое 2"/>
          <p:cNvSpPr>
            <a:spLocks noGrp="1"/>
          </p:cNvSpPr>
          <p:nvPr>
            <p:ph idx="1"/>
          </p:nvPr>
        </p:nvSpPr>
        <p:spPr>
          <a:xfrm>
            <a:off x="457200" y="1935480"/>
            <a:ext cx="8229600" cy="4389120"/>
          </a:xfrm>
          <a:ln/>
        </p:spPr>
        <p:style>
          <a:lnRef idx="1">
            <a:schemeClr val="accent4"/>
          </a:lnRef>
          <a:fillRef idx="2">
            <a:schemeClr val="accent4"/>
          </a:fillRef>
          <a:effectRef idx="1">
            <a:schemeClr val="accent4"/>
          </a:effectRef>
          <a:fontRef idx="minor">
            <a:schemeClr val="dk1"/>
          </a:fontRef>
        </p:style>
        <p:txBody>
          <a:bodyPr>
            <a:normAutofit fontScale="92500" lnSpcReduction="10000"/>
          </a:bodyPr>
          <a:lstStyle/>
          <a:p>
            <a:pPr marL="274320" indent="-274320" algn="just" fontAlgn="auto">
              <a:spcAft>
                <a:spcPts val="0"/>
              </a:spcAft>
              <a:buClr>
                <a:schemeClr val="accent3"/>
              </a:buClr>
              <a:buFont typeface="Wingdings 2"/>
              <a:buChar char=""/>
              <a:defRPr/>
            </a:pPr>
            <a:r>
              <a:rPr lang="ru-RU" sz="2400" b="1" dirty="0" smtClean="0"/>
              <a:t>Метания</a:t>
            </a:r>
            <a:r>
              <a:rPr lang="ru-RU" sz="2400" dirty="0" smtClean="0"/>
              <a:t> характеризуются кратковременными, но максимальными нервно-мышечными усилиями, при которых в работу вовлекаются не только мышцы рук, плечевого пояса и туловища, но и ног. Чтобы метать снаряды, необходим высокий уровень развития силы, быстроты, ловкости и умения концентрировать свои усилия. Метания представляют собой упражнения в метании гранаты и мяча, а также в толкании ядра на дальность. В зависимости от способа выполнения легкоатлетические метания делятся на:</a:t>
            </a:r>
          </a:p>
          <a:p>
            <a:pPr marL="641033" lvl="1" indent="-274320" algn="just" fontAlgn="auto">
              <a:spcAft>
                <a:spcPts val="0"/>
              </a:spcAft>
              <a:buClr>
                <a:schemeClr val="accent3"/>
              </a:buClr>
              <a:buFont typeface="Wingdings 2"/>
              <a:buChar char=""/>
              <a:defRPr/>
            </a:pPr>
            <a:r>
              <a:rPr lang="ru-RU" dirty="0" smtClean="0"/>
              <a:t>броски из-за головы (граната, мяч);</a:t>
            </a:r>
          </a:p>
          <a:p>
            <a:pPr marL="641033" lvl="1" indent="-274320" algn="just" fontAlgn="auto">
              <a:spcAft>
                <a:spcPts val="0"/>
              </a:spcAft>
              <a:buClr>
                <a:schemeClr val="accent3"/>
              </a:buClr>
              <a:buFont typeface="Wingdings 2"/>
              <a:buChar char=""/>
              <a:defRPr/>
            </a:pPr>
            <a:r>
              <a:rPr lang="ru-RU" dirty="0" smtClean="0"/>
              <a:t>толчком (ядро);</a:t>
            </a:r>
          </a:p>
          <a:p>
            <a:pPr marL="641033" lvl="1" indent="-274320" algn="just" fontAlgn="auto">
              <a:spcAft>
                <a:spcPts val="0"/>
              </a:spcAft>
              <a:buClr>
                <a:schemeClr val="accent3"/>
              </a:buClr>
              <a:buFont typeface="Wingdings 2"/>
              <a:buChar char=""/>
              <a:defRPr/>
            </a:pPr>
            <a:r>
              <a:rPr lang="ru-RU" dirty="0" smtClean="0"/>
              <a:t>метания (молота, диска, копья). </a:t>
            </a:r>
          </a:p>
          <a:p>
            <a:pPr marL="274320" indent="-274320" fontAlgn="auto">
              <a:spcAft>
                <a:spcPts val="0"/>
              </a:spcAft>
              <a:buClr>
                <a:schemeClr val="accent3"/>
              </a:buClr>
              <a:buFont typeface="Wingdings 2"/>
              <a:buNone/>
              <a:defRPr/>
            </a:pP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Рисунок 4" descr="350x250_4e58c0d787647.jpg"/>
          <p:cNvPicPr>
            <a:picLocks noChangeAspect="1"/>
          </p:cNvPicPr>
          <p:nvPr/>
        </p:nvPicPr>
        <p:blipFill>
          <a:blip r:embed="rId2" cstate="print">
            <a:lum bright="40000"/>
          </a:blip>
          <a:srcRect/>
          <a:stretch>
            <a:fillRect/>
          </a:stretch>
        </p:blipFill>
        <p:spPr bwMode="auto">
          <a:xfrm>
            <a:off x="827088" y="2060575"/>
            <a:ext cx="4032250" cy="3816350"/>
          </a:xfrm>
          <a:prstGeom prst="rect">
            <a:avLst/>
          </a:prstGeom>
          <a:noFill/>
          <a:ln w="9525">
            <a:noFill/>
            <a:miter lim="800000"/>
            <a:headEnd/>
            <a:tailEnd/>
          </a:ln>
        </p:spPr>
      </p:pic>
      <p:pic>
        <p:nvPicPr>
          <p:cNvPr id="8195" name="Рисунок 3" descr="3008_257.gif"/>
          <p:cNvPicPr>
            <a:picLocks noChangeAspect="1"/>
          </p:cNvPicPr>
          <p:nvPr/>
        </p:nvPicPr>
        <p:blipFill>
          <a:blip r:embed="rId3" cstate="print">
            <a:lum bright="30000"/>
          </a:blip>
          <a:srcRect/>
          <a:stretch>
            <a:fillRect/>
          </a:stretch>
        </p:blipFill>
        <p:spPr bwMode="auto">
          <a:xfrm>
            <a:off x="5724525" y="2060575"/>
            <a:ext cx="2857500" cy="3810000"/>
          </a:xfrm>
          <a:prstGeom prst="rect">
            <a:avLst/>
          </a:prstGeom>
          <a:noFill/>
          <a:ln w="9525">
            <a:noFill/>
            <a:miter lim="800000"/>
            <a:headEnd/>
            <a:tailEnd/>
          </a:ln>
        </p:spPr>
      </p:pic>
      <p:sp>
        <p:nvSpPr>
          <p:cNvPr id="2" name="Заголовок 1"/>
          <p:cNvSpPr>
            <a:spLocks noGrp="1"/>
          </p:cNvSpPr>
          <p:nvPr>
            <p:ph type="title"/>
          </p:nvPr>
        </p:nvSpPr>
        <p:spPr>
          <a:xfrm>
            <a:off x="467544" y="260648"/>
            <a:ext cx="8229600" cy="794352"/>
          </a:xfrm>
        </p:spPr>
        <p:style>
          <a:lnRef idx="1">
            <a:schemeClr val="accent4"/>
          </a:lnRef>
          <a:fillRef idx="2">
            <a:schemeClr val="accent4"/>
          </a:fillRef>
          <a:effectRef idx="1">
            <a:schemeClr val="accent4"/>
          </a:effectRef>
          <a:fontRef idx="minor">
            <a:schemeClr val="dk1"/>
          </a:fontRef>
        </p:style>
        <p:txBody>
          <a:bodyPr>
            <a:normAutofit fontScale="90000"/>
          </a:bodyPr>
          <a:lstStyle/>
          <a:p>
            <a:pPr algn="ctr" fontAlgn="auto">
              <a:spcAft>
                <a:spcPts val="0"/>
              </a:spcAft>
              <a:defRPr/>
            </a:pPr>
            <a:r>
              <a:rPr lang="ru-RU"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История метания</a:t>
            </a:r>
            <a:endParaRPr lang="ru-RU"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8197" name="Содержимое 2"/>
          <p:cNvSpPr>
            <a:spLocks noGrp="1"/>
          </p:cNvSpPr>
          <p:nvPr>
            <p:ph idx="1"/>
          </p:nvPr>
        </p:nvSpPr>
        <p:spPr>
          <a:xfrm>
            <a:off x="-252536" y="1124744"/>
            <a:ext cx="9396536" cy="5544616"/>
          </a:xfrm>
        </p:spPr>
        <p:txBody>
          <a:bodyPr/>
          <a:lstStyle/>
          <a:p>
            <a:pPr algn="just">
              <a:spcBef>
                <a:spcPct val="0"/>
              </a:spcBef>
              <a:buFont typeface="Wingdings 2" pitchFamily="18" charset="2"/>
              <a:buNone/>
            </a:pPr>
            <a:r>
              <a:rPr lang="ru-RU" sz="2000" dirty="0" smtClean="0">
                <a:effectLst>
                  <a:outerShdw blurRad="38100" dist="38100" dir="2700000" algn="tl">
                    <a:srgbClr val="000000">
                      <a:alpha val="43137"/>
                    </a:srgbClr>
                  </a:outerShdw>
                </a:effectLst>
              </a:rPr>
              <a:t>     Метание - древнейший вид легкой атлетики, имевший большую популярность еще в Древней Греции и включали в себя метание диска и копья. Раскопки показали, что диски в древности изготовлялись из различного материала: камня, плотного дерева, железа, свинца. В VI в до н.э. стали появляться спортивные диски линзообразной формы разной массы и объема.</a:t>
            </a:r>
          </a:p>
          <a:p>
            <a:pPr algn="just">
              <a:spcBef>
                <a:spcPct val="0"/>
              </a:spcBef>
              <a:buFont typeface="Wingdings 2" pitchFamily="18" charset="2"/>
              <a:buNone/>
            </a:pPr>
            <a:r>
              <a:rPr lang="ru-RU" sz="2000" dirty="0" smtClean="0">
                <a:effectLst>
                  <a:outerShdw blurRad="38100" dist="38100" dir="2700000" algn="tl">
                    <a:srgbClr val="000000">
                      <a:alpha val="43137"/>
                    </a:srgbClr>
                  </a:outerShdw>
                </a:effectLst>
              </a:rPr>
              <a:t>      Метание копья входило в программу соревнований на Олимпийских играх в Древней Греции. Сначала копье метали на точность, а затем - и на дальность. В современных Олимпийских играх метание копья было включено (у мужчин) с 1908 г. Первым олимпийским чемпионом в метании копья стал швед Э.Лемминг - 54 м 44 см. У женщин в программу Олимпийских игр метание копья включили в 1932 г. Первой чемпионкой стала американская спортсменка </a:t>
            </a:r>
            <a:r>
              <a:rPr lang="ru-RU" sz="2000" dirty="0" err="1" smtClean="0">
                <a:effectLst>
                  <a:outerShdw blurRad="38100" dist="38100" dir="2700000" algn="tl">
                    <a:srgbClr val="000000">
                      <a:alpha val="43137"/>
                    </a:srgbClr>
                  </a:outerShdw>
                </a:effectLst>
              </a:rPr>
              <a:t>М.Дидриксон</a:t>
            </a:r>
            <a:r>
              <a:rPr lang="ru-RU" sz="2000" dirty="0" smtClean="0">
                <a:effectLst>
                  <a:outerShdw blurRad="38100" dist="38100" dir="2700000" algn="tl">
                    <a:srgbClr val="000000">
                      <a:alpha val="43137"/>
                    </a:srgbClr>
                  </a:outerShdw>
                </a:effectLst>
              </a:rPr>
              <a:t> - 43 м 68 см. Метание копья долгое время считалось элитным видом легкой атлетики. Им занимались члены аристократических и богатых семей. В настоящее время метание копья широко распространено в Европе, США, на Кубе. В странах Южной Америки, на Азиатском и Африканском континентах метание копья широкого распространения не получило.</a:t>
            </a:r>
            <a:endParaRPr lang="ru-RU" sz="3200" dirty="0" smtClean="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Рисунок 2" descr="nazarov_nachinaet_mir_turne.jpg"/>
          <p:cNvPicPr>
            <a:picLocks noChangeAspect="1"/>
          </p:cNvPicPr>
          <p:nvPr/>
        </p:nvPicPr>
        <p:blipFill>
          <a:blip r:embed="rId2" cstate="print">
            <a:lum bright="20000" contrast="-20000"/>
          </a:blip>
          <a:srcRect/>
          <a:stretch>
            <a:fillRect/>
          </a:stretch>
        </p:blipFill>
        <p:spPr bwMode="auto">
          <a:xfrm>
            <a:off x="539750" y="1052513"/>
            <a:ext cx="8064500" cy="5165725"/>
          </a:xfrm>
          <a:prstGeom prst="rect">
            <a:avLst/>
          </a:prstGeom>
          <a:noFill/>
          <a:ln w="9525">
            <a:noFill/>
            <a:miter lim="800000"/>
            <a:headEnd/>
            <a:tailEnd/>
          </a:ln>
        </p:spPr>
      </p:pic>
      <p:sp>
        <p:nvSpPr>
          <p:cNvPr id="9219" name="Прямоугольник 1"/>
          <p:cNvSpPr>
            <a:spLocks noChangeArrowheads="1"/>
          </p:cNvSpPr>
          <p:nvPr/>
        </p:nvSpPr>
        <p:spPr bwMode="auto">
          <a:xfrm>
            <a:off x="575469" y="2060848"/>
            <a:ext cx="7993062" cy="3170099"/>
          </a:xfrm>
          <a:prstGeom prst="rect">
            <a:avLst/>
          </a:prstGeom>
          <a:noFill/>
          <a:ln w="9525">
            <a:noFill/>
            <a:miter lim="800000"/>
            <a:headEnd/>
            <a:tailEnd/>
          </a:ln>
        </p:spPr>
        <p:txBody>
          <a:bodyPr>
            <a:spAutoFit/>
          </a:bodyPr>
          <a:lstStyle/>
          <a:p>
            <a:pPr algn="just"/>
            <a:r>
              <a:rPr lang="ru-RU" sz="2000" dirty="0">
                <a:effectLst>
                  <a:outerShdw blurRad="38100" dist="38100" dir="2700000" algn="tl">
                    <a:srgbClr val="000000">
                      <a:alpha val="43137"/>
                    </a:srgbClr>
                  </a:outerShdw>
                </a:effectLst>
                <a:latin typeface="Constantia" pitchFamily="18" charset="0"/>
              </a:rPr>
              <a:t>Метание молота - сравнительно молодой вид легкой атлетики. Его история начинается в середине XVIII в. В те времена кузнецы Ирландии и Шотландии часто соревновались в ловкости и силе, бросая на дальность обыкновенный молот - свое основное орудие производства. Со временем это увлечение стало очень популярным и было включено в программу легкоатлетических соревнований. Первый чемпионат Англии состоялся в 1866 г. Победителем стал Р.Джеймс, показавший результат 24,50 м. Первый мировой рекорд был зафиксирован в 1877 г. - 33,53 м, установил его англичанин </a:t>
            </a:r>
            <a:r>
              <a:rPr lang="ru-RU" sz="2000" dirty="0" err="1">
                <a:effectLst>
                  <a:outerShdw blurRad="38100" dist="38100" dir="2700000" algn="tl">
                    <a:srgbClr val="000000">
                      <a:alpha val="43137"/>
                    </a:srgbClr>
                  </a:outerShdw>
                </a:effectLst>
                <a:latin typeface="Constantia" pitchFamily="18" charset="0"/>
              </a:rPr>
              <a:t>Г.Халес</a:t>
            </a:r>
            <a:r>
              <a:rPr lang="ru-RU" sz="2000" dirty="0">
                <a:effectLst>
                  <a:outerShdw blurRad="38100" dist="38100" dir="2700000" algn="tl">
                    <a:srgbClr val="000000">
                      <a:alpha val="43137"/>
                    </a:srgbClr>
                  </a:outerShdw>
                </a:effectLst>
                <a:latin typeface="Constantia" pitchFamily="18" charset="0"/>
              </a:rPr>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big_1219130183.jpg"/>
          <p:cNvPicPr>
            <a:picLocks noChangeAspect="1"/>
          </p:cNvPicPr>
          <p:nvPr/>
        </p:nvPicPr>
        <p:blipFill>
          <a:blip r:embed="rId2" cstate="print">
            <a:lum bright="-20000"/>
          </a:blip>
          <a:stretch>
            <a:fillRect/>
          </a:stretch>
        </p:blipFill>
        <p:spPr>
          <a:xfrm>
            <a:off x="539552" y="1628800"/>
            <a:ext cx="8208912" cy="4968552"/>
          </a:xfrm>
          <a:prstGeom prst="rect">
            <a:avLst/>
          </a:prstGeom>
        </p:spPr>
      </p:pic>
      <p:sp>
        <p:nvSpPr>
          <p:cNvPr id="2" name="Заголовок 1"/>
          <p:cNvSpPr>
            <a:spLocks noGrp="1"/>
          </p:cNvSpPr>
          <p:nvPr>
            <p:ph type="title"/>
          </p:nvPr>
        </p:nvSpPr>
        <p:spPr>
          <a:xfrm>
            <a:off x="467544" y="260648"/>
            <a:ext cx="8229600" cy="720080"/>
          </a:xfrm>
        </p:spPr>
        <p:style>
          <a:lnRef idx="1">
            <a:schemeClr val="accent4"/>
          </a:lnRef>
          <a:fillRef idx="2">
            <a:schemeClr val="accent4"/>
          </a:fillRef>
          <a:effectRef idx="1">
            <a:schemeClr val="accent4"/>
          </a:effectRef>
          <a:fontRef idx="minor">
            <a:schemeClr val="dk1"/>
          </a:fontRef>
        </p:style>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Техника  метания  гранаты</a:t>
            </a:r>
            <a:endParaRPr lang="ru-RU"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Содержимое 2"/>
          <p:cNvSpPr>
            <a:spLocks noGrp="1"/>
          </p:cNvSpPr>
          <p:nvPr>
            <p:ph idx="1"/>
          </p:nvPr>
        </p:nvSpPr>
        <p:spPr>
          <a:xfrm>
            <a:off x="539552" y="1628800"/>
            <a:ext cx="8208912" cy="4968552"/>
          </a:xfrm>
        </p:spPr>
        <p:txBody>
          <a:bodyPr/>
          <a:lstStyle/>
          <a:p>
            <a:pPr algn="ctr">
              <a:buNone/>
            </a:pPr>
            <a:r>
              <a:rPr lang="ru-RU" dirty="0" smtClean="0">
                <a:ln w="18415" cmpd="sng">
                  <a:solidFill>
                    <a:srgbClr val="FFFFFF"/>
                  </a:solidFill>
                  <a:prstDash val="solid"/>
                </a:ln>
                <a:solidFill>
                  <a:srgbClr val="FFFFFF"/>
                </a:solidFill>
                <a:effectLst>
                  <a:outerShdw blurRad="38100" dist="38100" dir="2700000" algn="tl">
                    <a:srgbClr val="000000">
                      <a:alpha val="43137"/>
                    </a:srgbClr>
                  </a:outerShdw>
                </a:effectLst>
              </a:rPr>
              <a:t>Техника метания малого мяча и гранаты.</a:t>
            </a:r>
          </a:p>
          <a:p>
            <a:pPr algn="just">
              <a:buNone/>
            </a:pPr>
            <a:r>
              <a:rPr lang="ru-RU" dirty="0" smtClean="0">
                <a:ln w="18415" cmpd="sng">
                  <a:solidFill>
                    <a:srgbClr val="FFFFFF"/>
                  </a:solidFill>
                  <a:prstDash val="solid"/>
                </a:ln>
                <a:solidFill>
                  <a:srgbClr val="FFFFFF"/>
                </a:solidFill>
                <a:effectLst>
                  <a:outerShdw blurRad="38100" dist="38100" dir="2700000" algn="tl">
                    <a:srgbClr val="000000">
                      <a:alpha val="43137"/>
                    </a:srgbClr>
                  </a:outerShdw>
                </a:effectLst>
              </a:rPr>
              <a:t>   Техника метания этих двух снарядов на отличается друг от друга.  Единственное отличие в технике – это держание снаряда. Техника метания состоит из:</a:t>
            </a:r>
          </a:p>
          <a:p>
            <a:pPr algn="just"/>
            <a:r>
              <a:rPr lang="ru-RU" dirty="0" smtClean="0">
                <a:ln w="18415" cmpd="sng">
                  <a:solidFill>
                    <a:srgbClr val="FFFFFF"/>
                  </a:solidFill>
                  <a:prstDash val="solid"/>
                </a:ln>
                <a:solidFill>
                  <a:srgbClr val="FFFFFF"/>
                </a:solidFill>
                <a:effectLst>
                  <a:outerShdw blurRad="38100" dist="38100" dir="2700000" algn="tl">
                    <a:srgbClr val="000000">
                      <a:alpha val="43137"/>
                    </a:srgbClr>
                  </a:outerShdw>
                </a:effectLst>
              </a:rPr>
              <a:t>Держание мяча или гранаты;</a:t>
            </a:r>
          </a:p>
          <a:p>
            <a:pPr algn="just"/>
            <a:r>
              <a:rPr lang="ru-RU" dirty="0" smtClean="0">
                <a:ln w="18415" cmpd="sng">
                  <a:solidFill>
                    <a:srgbClr val="FFFFFF"/>
                  </a:solidFill>
                  <a:prstDash val="solid"/>
                </a:ln>
                <a:solidFill>
                  <a:srgbClr val="FFFFFF"/>
                </a:solidFill>
                <a:effectLst>
                  <a:outerShdw blurRad="38100" dist="38100" dir="2700000" algn="tl">
                    <a:srgbClr val="000000">
                      <a:alpha val="43137"/>
                    </a:srgbClr>
                  </a:outerShdw>
                </a:effectLst>
              </a:rPr>
              <a:t>Разбега (если метание выполняется с разбега или с трех шагов);</a:t>
            </a:r>
          </a:p>
          <a:p>
            <a:pPr algn="just"/>
            <a:r>
              <a:rPr lang="ru-RU" dirty="0" smtClean="0">
                <a:ln w="18415" cmpd="sng">
                  <a:solidFill>
                    <a:srgbClr val="FFFFFF"/>
                  </a:solidFill>
                  <a:prstDash val="solid"/>
                </a:ln>
                <a:solidFill>
                  <a:srgbClr val="FFFFFF"/>
                </a:solidFill>
                <a:effectLst>
                  <a:outerShdw blurRad="38100" dist="38100" dir="2700000" algn="tl">
                    <a:srgbClr val="000000">
                      <a:alpha val="43137"/>
                    </a:srgbClr>
                  </a:outerShdw>
                </a:effectLst>
              </a:rPr>
              <a:t>Замаха;</a:t>
            </a:r>
          </a:p>
          <a:p>
            <a:pPr algn="just"/>
            <a:r>
              <a:rPr lang="ru-RU" dirty="0" smtClean="0">
                <a:ln w="18415" cmpd="sng">
                  <a:solidFill>
                    <a:srgbClr val="FFFFFF"/>
                  </a:solidFill>
                  <a:prstDash val="solid"/>
                </a:ln>
                <a:solidFill>
                  <a:srgbClr val="FFFFFF"/>
                </a:solidFill>
                <a:effectLst>
                  <a:outerShdw blurRad="38100" dist="38100" dir="2700000" algn="tl">
                    <a:srgbClr val="000000">
                      <a:alpha val="43137"/>
                    </a:srgbClr>
                  </a:outerShdw>
                </a:effectLst>
              </a:rPr>
              <a:t>Броска.</a:t>
            </a:r>
            <a:endParaRPr lang="ru-RU" dirty="0">
              <a:ln w="18415" cmpd="sng">
                <a:solidFill>
                  <a:srgbClr val="FFFFFF"/>
                </a:solidFill>
                <a:prstDash val="solid"/>
              </a:ln>
              <a:solidFill>
                <a:srgbClr val="FFFFFF"/>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67544" y="548680"/>
            <a:ext cx="8305800" cy="720080"/>
          </a:xfrm>
        </p:spPr>
        <p:txBody>
          <a:bodyPr>
            <a:normAutofit/>
          </a:bodyPr>
          <a:lstStyle/>
          <a:p>
            <a:pPr algn="ctr"/>
            <a:r>
              <a:rPr lang="ru-RU" sz="3200" dirty="0" smtClean="0">
                <a:solidFill>
                  <a:schemeClr val="tx1"/>
                </a:solidFill>
              </a:rPr>
              <a:t>Техника держания гранаты.</a:t>
            </a:r>
            <a:endParaRPr lang="ru-RU" sz="3200" dirty="0">
              <a:solidFill>
                <a:schemeClr val="tx1"/>
              </a:solidFill>
            </a:endParaRPr>
          </a:p>
        </p:txBody>
      </p:sp>
      <p:sp>
        <p:nvSpPr>
          <p:cNvPr id="2049" name="Rectangle 1"/>
          <p:cNvSpPr>
            <a:spLocks noChangeArrowheads="1"/>
          </p:cNvSpPr>
          <p:nvPr/>
        </p:nvSpPr>
        <p:spPr bwMode="auto">
          <a:xfrm>
            <a:off x="611560" y="4091880"/>
            <a:ext cx="7848872" cy="2123658"/>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ru-RU"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Граната держится плотным хватом, удобнее всего держать снаряд ближе к концу, чтобы мизинец упирался в конец ручки. </a:t>
            </a: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ru-RU"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Рука, удерживающая снаряд, не напряжена. </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 name="Рисунок 5" descr="40c18d4bd14c.jpg"/>
          <p:cNvPicPr>
            <a:picLocks noChangeAspect="1"/>
          </p:cNvPicPr>
          <p:nvPr/>
        </p:nvPicPr>
        <p:blipFill>
          <a:blip r:embed="rId2" cstate="print"/>
          <a:stretch>
            <a:fillRect/>
          </a:stretch>
        </p:blipFill>
        <p:spPr>
          <a:xfrm>
            <a:off x="2195737" y="1390650"/>
            <a:ext cx="4896543" cy="2470398"/>
          </a:xfrm>
          <a:prstGeom prst="rect">
            <a:avLst/>
          </a:prstGeom>
        </p:spPr>
        <p:style>
          <a:lnRef idx="1">
            <a:schemeClr val="accent3"/>
          </a:lnRef>
          <a:fillRef idx="2">
            <a:schemeClr val="accent3"/>
          </a:fillRef>
          <a:effectRef idx="1">
            <a:schemeClr val="accent3"/>
          </a:effectRef>
          <a:fontRef idx="minor">
            <a:schemeClr val="dk1"/>
          </a:fontRef>
        </p:style>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476672"/>
            <a:ext cx="8305800" cy="794352"/>
          </a:xfrm>
        </p:spPr>
        <p:style>
          <a:lnRef idx="1">
            <a:schemeClr val="accent3"/>
          </a:lnRef>
          <a:fillRef idx="2">
            <a:schemeClr val="accent3"/>
          </a:fillRef>
          <a:effectRef idx="1">
            <a:schemeClr val="accent3"/>
          </a:effectRef>
          <a:fontRef idx="minor">
            <a:schemeClr val="dk1"/>
          </a:fontRef>
        </p:style>
        <p:txBody>
          <a:bodyPr>
            <a:normAutofit fontScale="90000"/>
          </a:bodyPr>
          <a:lstStyle/>
          <a:p>
            <a:pPr algn="ctr"/>
            <a:r>
              <a:rPr lang="ru-RU" dirty="0" smtClean="0"/>
              <a:t>Метание гранаты с места</a:t>
            </a:r>
            <a:endParaRPr lang="ru-RU" dirty="0"/>
          </a:p>
        </p:txBody>
      </p:sp>
      <p:sp>
        <p:nvSpPr>
          <p:cNvPr id="3" name="Прямоугольник 2"/>
          <p:cNvSpPr/>
          <p:nvPr/>
        </p:nvSpPr>
        <p:spPr>
          <a:xfrm>
            <a:off x="395536" y="1412776"/>
            <a:ext cx="8424936" cy="2800767"/>
          </a:xfrm>
          <a:prstGeom prst="rect">
            <a:avLst/>
          </a:prstGeom>
        </p:spPr>
        <p:txBody>
          <a:bodyPr wrap="square">
            <a:spAutoFit/>
          </a:bodyPr>
          <a:lstStyle/>
          <a:p>
            <a:pPr algn="just"/>
            <a:r>
              <a:rPr lang="ru-RU" sz="1600" dirty="0" smtClean="0"/>
              <a:t>При метании гранаты с места, техника двигательных действий такова. В исходном положении стать левым боком к цели, ноги по ширине плеч. Сгибая правую ногу, наклонить туловище вправо. Правая рука с мячом отведена вправо, левая рука согнута перед грудью. Из этого исходного положения выполнить бросок за счет активного разгибания правой ноги, поворота грудью в сторону метания и переноса массы тела на левую ногу. При этом метающий принимает положение "натянутый лук": обе ноги выпрямлены в коленных суставах, правая ставится с носка, левая стоит на всей стопе, рука с мячом согнута под углом около 120 градусов и отведена назад. Из этого положения без задержки и фиксирования его выпрямить туловище и пронести руку с мячом над плечом. После выпуска снаряда туловище повернуть налево и левую руку отвести в сторону.</a:t>
            </a:r>
            <a:endParaRPr lang="ru-RU" sz="1600" dirty="0"/>
          </a:p>
        </p:txBody>
      </p:sp>
      <p:pic>
        <p:nvPicPr>
          <p:cNvPr id="4" name="Рисунок 3" descr="9.3-9.4.jpg"/>
          <p:cNvPicPr>
            <a:picLocks noChangeAspect="1"/>
          </p:cNvPicPr>
          <p:nvPr/>
        </p:nvPicPr>
        <p:blipFill>
          <a:blip r:embed="rId2" cstate="print"/>
          <a:stretch>
            <a:fillRect/>
          </a:stretch>
        </p:blipFill>
        <p:spPr>
          <a:xfrm>
            <a:off x="4283968" y="4581128"/>
            <a:ext cx="4464496" cy="1728192"/>
          </a:xfrm>
          <a:prstGeom prst="rect">
            <a:avLst/>
          </a:prstGeom>
          <a:ln>
            <a:noFill/>
          </a:ln>
          <a:effectLst>
            <a:softEdge rad="112500"/>
          </a:effectLst>
        </p:spPr>
      </p:pic>
      <p:pic>
        <p:nvPicPr>
          <p:cNvPr id="5" name="Рисунок 4" descr="images.jpeg"/>
          <p:cNvPicPr>
            <a:picLocks noChangeAspect="1"/>
          </p:cNvPicPr>
          <p:nvPr/>
        </p:nvPicPr>
        <p:blipFill>
          <a:blip r:embed="rId3" cstate="print"/>
          <a:stretch>
            <a:fillRect/>
          </a:stretch>
        </p:blipFill>
        <p:spPr>
          <a:xfrm>
            <a:off x="539552" y="4149352"/>
            <a:ext cx="3528392" cy="2592016"/>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19100" y="260648"/>
            <a:ext cx="8305800" cy="722344"/>
          </a:xfrm>
        </p:spPr>
        <p:style>
          <a:lnRef idx="1">
            <a:schemeClr val="accent4"/>
          </a:lnRef>
          <a:fillRef idx="2">
            <a:schemeClr val="accent4"/>
          </a:fillRef>
          <a:effectRef idx="1">
            <a:schemeClr val="accent4"/>
          </a:effectRef>
          <a:fontRef idx="minor">
            <a:schemeClr val="dk1"/>
          </a:fontRef>
        </p:style>
        <p:txBody>
          <a:bodyPr>
            <a:normAutofit fontScale="90000"/>
          </a:bodyPr>
          <a:lstStyle/>
          <a:p>
            <a:pPr algn="ctr"/>
            <a:r>
              <a:rPr lang="ru-RU" dirty="0" smtClean="0"/>
              <a:t>Метание гранаты с разбега</a:t>
            </a:r>
            <a:endParaRPr lang="ru-RU" dirty="0"/>
          </a:p>
        </p:txBody>
      </p:sp>
      <p:sp>
        <p:nvSpPr>
          <p:cNvPr id="1028" name="Rectangle 4"/>
          <p:cNvSpPr>
            <a:spLocks noChangeArrowheads="1"/>
          </p:cNvSpPr>
          <p:nvPr/>
        </p:nvSpPr>
        <p:spPr bwMode="auto">
          <a:xfrm>
            <a:off x="323528" y="1160160"/>
            <a:ext cx="8496944" cy="5509200"/>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При выполнении разбега: </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разбег выполняется строго по прямой линии с 10–12 м (длина разбега строго индивидуальна);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разбег выполняется с ускорением, но следует помнить, что слишком большая скорость затрудняет правильное выполнение броска. </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Замах</a:t>
            </a:r>
            <a:endPar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При выполнении замаха: </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 конце разбега разогнуть руку и выполнить замах назад;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одновременно поворачивать туловище направо;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затем выполняется «</a:t>
            </a:r>
            <a:r>
              <a:rPr kumimoji="0" lang="ru-RU"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скрестный</a:t>
            </a: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шаг», т.е. выполняется шаг правой ногой носком кнаружи, с поворотом таза в ту же сторону;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этот шаг выполняется значительно быстрее других, чтобы обогнать туловище.</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Бросок</a:t>
            </a:r>
            <a:endPar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При выполнении броска: </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левая нога ставится немного влево от линии разбега;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туловище энергично поворачивается грудью к направлению разбега;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рука, слегка сгибаясь в локте, проходит над правым плечом, и снаряд выбрасывается </a:t>
            </a:r>
            <a:r>
              <a:rPr kumimoji="0" lang="ru-RU"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вверх-вперед</a:t>
            </a: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tabLst/>
            </a:pP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Особое внимание надо обращать на то, чтобы рука со снарядом сначала отставала от туловища, создавая этим условия для броска. Эти движения в сочетании с выпрямлением ног способствуют мощному броску. </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449</TotalTime>
  <Words>1795</Words>
  <Application>Microsoft Office PowerPoint</Application>
  <PresentationFormat>Экран (4:3)</PresentationFormat>
  <Paragraphs>96</Paragraphs>
  <Slides>18</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18</vt:i4>
      </vt:variant>
    </vt:vector>
  </HeadingPairs>
  <TitlesOfParts>
    <vt:vector size="24" baseType="lpstr">
      <vt:lpstr>Arial</vt:lpstr>
      <vt:lpstr>Calibri</vt:lpstr>
      <vt:lpstr>Constantia</vt:lpstr>
      <vt:lpstr>Times New Roman</vt:lpstr>
      <vt:lpstr>Wingdings 2</vt:lpstr>
      <vt:lpstr>Поток</vt:lpstr>
      <vt:lpstr>Развитие двигательных качеств Повторение упражнений в метании   мяча, прыжковые и беговые упражнения в легкой атлетике,  </vt:lpstr>
      <vt:lpstr>Содержание:</vt:lpstr>
      <vt:lpstr>ВИДЫ МЕТАНИЯ</vt:lpstr>
      <vt:lpstr>История метания</vt:lpstr>
      <vt:lpstr>Презентация PowerPoint</vt:lpstr>
      <vt:lpstr>Техника  метания  гранаты</vt:lpstr>
      <vt:lpstr>Техника держания гранаты.</vt:lpstr>
      <vt:lpstr>Метание гранаты с места</vt:lpstr>
      <vt:lpstr>Метание гранаты с разбега</vt:lpstr>
      <vt:lpstr>Презентация PowerPoint</vt:lpstr>
      <vt:lpstr>Презентация PowerPoint</vt:lpstr>
      <vt:lpstr>Методика и последовательность обучения</vt:lpstr>
      <vt:lpstr>Ошибки во время метания</vt:lpstr>
      <vt:lpstr>Презентация PowerPoint</vt:lpstr>
      <vt:lpstr>Упражнения  при тренировках метания</vt:lpstr>
      <vt:lpstr>Факторы, влияющие на результат</vt:lpstr>
      <vt:lpstr>Лучшие результаты в метаниях</vt:lpstr>
      <vt:lpstr>Домашнее задание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Легкая атлетика в школе</dc:title>
  <dc:creator>Galina</dc:creator>
  <cp:lastModifiedBy>АЙДАР</cp:lastModifiedBy>
  <cp:revision>52</cp:revision>
  <dcterms:created xsi:type="dcterms:W3CDTF">2011-11-17T19:58:20Z</dcterms:created>
  <dcterms:modified xsi:type="dcterms:W3CDTF">2020-05-21T16:33:02Z</dcterms:modified>
</cp:coreProperties>
</file>