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5" r:id="rId13"/>
    <p:sldId id="273" r:id="rId14"/>
    <p:sldId id="277" r:id="rId15"/>
    <p:sldId id="283" r:id="rId16"/>
    <p:sldId id="28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85"/>
          <p:cNvSpPr/>
          <p:nvPr userDrawn="1"/>
        </p:nvSpPr>
        <p:spPr>
          <a:xfrm>
            <a:off x="714348" y="285728"/>
            <a:ext cx="8215370" cy="6357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642556"/>
            <a:ext cx="150016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kern="1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© Фокина Лидия Петровна </a:t>
            </a:r>
            <a:endParaRPr lang="ru-RU" sz="800" kern="1200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 userDrawn="1"/>
        </p:nvGrpSpPr>
        <p:grpSpPr>
          <a:xfrm rot="10800000">
            <a:off x="357158" y="6147194"/>
            <a:ext cx="821538" cy="250033"/>
            <a:chOff x="2714612" y="1428736"/>
            <a:chExt cx="2857520" cy="785818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9" name="Овал 8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 userDrawn="1"/>
        </p:nvGrpSpPr>
        <p:grpSpPr>
          <a:xfrm rot="10800000">
            <a:off x="357158" y="5436391"/>
            <a:ext cx="821538" cy="250033"/>
            <a:chOff x="2714612" y="1428736"/>
            <a:chExt cx="2857520" cy="785818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5" name="Овал 14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 userDrawn="1"/>
        </p:nvGrpSpPr>
        <p:grpSpPr>
          <a:xfrm rot="10800000">
            <a:off x="357158" y="4725588"/>
            <a:ext cx="821538" cy="250033"/>
            <a:chOff x="2714612" y="1428736"/>
            <a:chExt cx="2857520" cy="785818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88" name="Овал 8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Скругленный прямоугольник 9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3" name="Группа 92"/>
          <p:cNvGrpSpPr/>
          <p:nvPr userDrawn="1"/>
        </p:nvGrpSpPr>
        <p:grpSpPr>
          <a:xfrm rot="10800000">
            <a:off x="357158" y="4014785"/>
            <a:ext cx="821538" cy="250033"/>
            <a:chOff x="2714612" y="1428736"/>
            <a:chExt cx="2857520" cy="785818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94" name="Овал 9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 userDrawn="1"/>
        </p:nvGrpSpPr>
        <p:grpSpPr>
          <a:xfrm rot="10800000">
            <a:off x="357158" y="3303982"/>
            <a:ext cx="821538" cy="250033"/>
            <a:chOff x="2714612" y="1428736"/>
            <a:chExt cx="2857520" cy="785818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00" name="Овал 99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5" name="Группа 104"/>
          <p:cNvGrpSpPr/>
          <p:nvPr userDrawn="1"/>
        </p:nvGrpSpPr>
        <p:grpSpPr>
          <a:xfrm rot="10800000">
            <a:off x="357158" y="2593179"/>
            <a:ext cx="821538" cy="250033"/>
            <a:chOff x="2714612" y="1428736"/>
            <a:chExt cx="2857520" cy="785818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06" name="Овал 105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 userDrawn="1"/>
        </p:nvGrpSpPr>
        <p:grpSpPr>
          <a:xfrm rot="10800000">
            <a:off x="357158" y="1882376"/>
            <a:ext cx="821538" cy="250033"/>
            <a:chOff x="2714612" y="1428736"/>
            <a:chExt cx="2857520" cy="785818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12" name="Овал 111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7" name="Группа 116"/>
          <p:cNvGrpSpPr/>
          <p:nvPr userDrawn="1"/>
        </p:nvGrpSpPr>
        <p:grpSpPr>
          <a:xfrm rot="10800000">
            <a:off x="357158" y="1171573"/>
            <a:ext cx="821538" cy="250033"/>
            <a:chOff x="2714612" y="1428736"/>
            <a:chExt cx="2857520" cy="785818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18" name="Овал 11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3" name="Группа 122"/>
          <p:cNvGrpSpPr/>
          <p:nvPr userDrawn="1"/>
        </p:nvGrpSpPr>
        <p:grpSpPr>
          <a:xfrm rot="10800000">
            <a:off x="357158" y="460770"/>
            <a:ext cx="821538" cy="250033"/>
            <a:chOff x="2714612" y="1428736"/>
            <a:chExt cx="2857520" cy="785818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24" name="Овал 12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1"/>
          <p:cNvSpPr txBox="1">
            <a:spLocks/>
          </p:cNvSpPr>
          <p:nvPr/>
        </p:nvSpPr>
        <p:spPr>
          <a:xfrm>
            <a:off x="683568" y="2060848"/>
            <a:ext cx="7862428" cy="2160240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6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Повторение.</a:t>
            </a:r>
          </a:p>
          <a:p>
            <a:r>
              <a:rPr lang="ru-RU" sz="66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Текст</a:t>
            </a:r>
            <a:endParaRPr lang="ru-RU" sz="66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068960"/>
            <a:ext cx="2226805" cy="234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Учимся   определять  </a:t>
            </a: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тему  и  </a:t>
            </a: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главную   </a:t>
            </a: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мысль  </a:t>
            </a: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текста!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213727"/>
            <a:ext cx="7627912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Берегите  Россию – 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Нет России другой. 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Берегите её  тишину и  покой,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Это  небо и  солнце,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Этот  хлеб на  столе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И родное  оконце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В  позабытом селе …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(Е. Синицын)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89432" y="5324822"/>
            <a:ext cx="5040560" cy="55075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Тема  текста -  … .  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27984" y="5373479"/>
            <a:ext cx="1800200" cy="4534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Россия.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314651" y="5860849"/>
            <a:ext cx="7573290" cy="99715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Запишите  предложение – главную  мысль  текста  сами!  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62606" y="1196752"/>
            <a:ext cx="4367248" cy="50405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Берегите   Россию!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752945"/>
            <a:ext cx="1880794" cy="124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4953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778098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Как будем  работать   с  текстами   учебника?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64088" y="6022268"/>
            <a:ext cx="3312368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. 116 упр. 194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7573" r="23758" b="64536"/>
          <a:stretch/>
        </p:blipFill>
        <p:spPr bwMode="auto">
          <a:xfrm>
            <a:off x="2411760" y="5013176"/>
            <a:ext cx="2222472" cy="1513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3797"/>
          <a:stretch/>
        </p:blipFill>
        <p:spPr bwMode="auto">
          <a:xfrm>
            <a:off x="1403648" y="1432992"/>
            <a:ext cx="7136790" cy="1635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2123728" y="3098780"/>
            <a:ext cx="5040560" cy="4912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Это  текст - описание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70330" y="3933056"/>
            <a:ext cx="6186045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Докажите,  что  это  текст – описание.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1439" y="4537279"/>
            <a:ext cx="963613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160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778098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Как будем  работать   с  текстами   учебника?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64088" y="6022268"/>
            <a:ext cx="3312368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. 116 упр. 194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7573" r="23758" b="64536"/>
          <a:stretch/>
        </p:blipFill>
        <p:spPr bwMode="auto">
          <a:xfrm>
            <a:off x="2411760" y="5013176"/>
            <a:ext cx="2222472" cy="1513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0000"/>
          <a:stretch/>
        </p:blipFill>
        <p:spPr bwMode="auto">
          <a:xfrm>
            <a:off x="1259632" y="1340768"/>
            <a:ext cx="7242755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2113952" y="2901700"/>
            <a:ext cx="5914432" cy="4912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Это  текст - повествование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0807" y="3789040"/>
            <a:ext cx="6480721" cy="9361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Докажите,  что  это 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текст –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повествование.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3846" y="4824253"/>
            <a:ext cx="846735" cy="1161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7633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778098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Как будем  работать   с  текстами   учебника?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64088" y="6022268"/>
            <a:ext cx="3312368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. 116 упр. 194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112" t="3083" r="55733" b="60754"/>
          <a:stretch/>
        </p:blipFill>
        <p:spPr bwMode="auto">
          <a:xfrm>
            <a:off x="2051720" y="4956526"/>
            <a:ext cx="2160240" cy="1461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0000"/>
          <a:stretch/>
        </p:blipFill>
        <p:spPr bwMode="auto">
          <a:xfrm>
            <a:off x="1331640" y="1321949"/>
            <a:ext cx="7601253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2113952" y="2901700"/>
            <a:ext cx="5914432" cy="4912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Это  текст - рассуждение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30807" y="3789040"/>
            <a:ext cx="6480721" cy="9361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Докажите,  что  это 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текст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–рассуждение.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05016" y="4860274"/>
            <a:ext cx="846735" cy="1161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7790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9288" y="260648"/>
            <a:ext cx="7283152" cy="778098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Какие  правила  оформления  текста  надо  использовать?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26782" y="1160748"/>
            <a:ext cx="61926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Запись   текста  с  красной  строки.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88029" y="2132856"/>
            <a:ext cx="6173373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Предложения   текста   с  заглавной  буквы.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05372" y="3140968"/>
            <a:ext cx="6173373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Знаки  препинания  в  конце  предложений  текста.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29329" y="4149080"/>
            <a:ext cx="6173373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Записываю,  проверяя  себя  по  тексту  учебника.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15378" y="5065216"/>
            <a:ext cx="6893453" cy="5960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Оформляю  работу  аккуратно!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488664" y="5949280"/>
            <a:ext cx="4406788" cy="5960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Успешной   работы!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219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ru-RU" dirty="0" smtClean="0"/>
              <a:t>Работа по учебнику стр.116 </a:t>
            </a:r>
            <a:br>
              <a:rPr lang="ru-RU" dirty="0" smtClean="0"/>
            </a:br>
            <a:r>
              <a:rPr lang="ru-RU" dirty="0" smtClean="0"/>
              <a:t>упр. 194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19672" y="1844824"/>
            <a:ext cx="6917656" cy="194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Спишите текст - рассуждение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810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938019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1691680" y="2498778"/>
            <a:ext cx="6480720" cy="172231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. 116 упр. 194</a:t>
            </a:r>
          </a:p>
          <a:p>
            <a:pPr algn="ctr"/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(спишите текст- описание  ИЛИ текст-повествование)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23014" y="4657026"/>
            <a:ext cx="6449385" cy="20843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Контакты: 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Arial Black" pitchFamily="34" charset="0"/>
              </a:rPr>
              <a:t>Email –liliya.z.f@mail.ru   </a:t>
            </a:r>
            <a:r>
              <a:rPr lang="ru-RU" sz="1600" dirty="0" err="1">
                <a:solidFill>
                  <a:srgbClr val="FF0000"/>
                </a:solidFill>
                <a:latin typeface="Arial Black" pitchFamily="34" charset="0"/>
              </a:rPr>
              <a:t>Закирзянова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 Л.Ф.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Arial Black" pitchFamily="34" charset="0"/>
              </a:rPr>
              <a:t>WhatsApp - 89674646624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Arial Black" pitchFamily="34" charset="0"/>
              </a:rPr>
              <a:t>Email – m_aliya_21@mail.ru </a:t>
            </a:r>
            <a:r>
              <a:rPr lang="ru-RU" sz="1600" dirty="0" err="1">
                <a:solidFill>
                  <a:srgbClr val="FF0000"/>
                </a:solidFill>
                <a:latin typeface="Arial Black" pitchFamily="34" charset="0"/>
              </a:rPr>
              <a:t>Хабибрахманова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 А.И.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Arial Black" pitchFamily="34" charset="0"/>
              </a:rPr>
              <a:t>WhatsApp - 89625600403</a:t>
            </a:r>
          </a:p>
          <a:p>
            <a:pPr algn="ctr"/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56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18704"/>
            <a:ext cx="6851104" cy="1454111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Постараемся  вспомнить!</a:t>
            </a:r>
            <a:endParaRPr lang="ru-RU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340768"/>
            <a:ext cx="6851104" cy="72008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Что  такое  текст?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941167"/>
            <a:ext cx="1420030" cy="1493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36366" y="2276872"/>
            <a:ext cx="6756597" cy="230425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ТЕКСТ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– это высказывание, состоящее   из  двух</a:t>
            </a:r>
            <a:r>
              <a:rPr kumimoji="0" lang="ru-RU" sz="3200" b="0" i="0" u="none" strike="noStrike" kern="0" cap="none" spc="0" normalizeH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или  нескольких</a:t>
            </a:r>
            <a:r>
              <a:rPr kumimoji="0" lang="ru-RU" sz="3200" b="0" i="0" u="none" strike="noStrike" kern="0" cap="none" spc="0" normalizeH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 предложений связанных  по  смыслу.</a:t>
            </a:r>
          </a:p>
        </p:txBody>
      </p:sp>
    </p:spTree>
    <p:extLst>
      <p:ext uri="{BB962C8B-B14F-4D97-AF65-F5344CB8AC3E}">
        <p14:creationId xmlns:p14="http://schemas.microsoft.com/office/powerpoint/2010/main" xmlns="" val="422274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18705"/>
            <a:ext cx="6851104" cy="648072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Постараемся  вспомнить!</a:t>
            </a:r>
            <a:endParaRPr lang="ru-RU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2705" y="980728"/>
            <a:ext cx="6851104" cy="72008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Что  такое  тема  текста?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1628800"/>
            <a:ext cx="7191968" cy="377083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lvl="0"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</a:endParaRPr>
          </a:p>
          <a:p>
            <a:pPr lvl="0"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Тема</a:t>
            </a:r>
            <a:r>
              <a:rPr kumimoji="0" lang="ru-RU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  текста  </a:t>
            </a:r>
            <a:r>
              <a:rPr lang="ru-RU" sz="2800" kern="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– это </a:t>
            </a:r>
            <a:r>
              <a:rPr lang="ru-RU" sz="28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то</a:t>
            </a:r>
            <a:r>
              <a:rPr lang="ru-RU" sz="2800" kern="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,  </a:t>
            </a:r>
            <a:r>
              <a:rPr lang="ru-RU" sz="28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о ком  или  о чём  </a:t>
            </a:r>
            <a:r>
              <a:rPr lang="ru-RU" sz="2800" kern="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говорится в  тексте.</a:t>
            </a:r>
          </a:p>
          <a:p>
            <a:pPr lvl="0">
              <a:defRPr/>
            </a:pPr>
            <a:endParaRPr lang="ru-RU" sz="2800" kern="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lvl="0">
              <a:defRPr/>
            </a:pPr>
            <a:r>
              <a:rPr lang="ru-RU" sz="2800" kern="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Можно  задать  вопрос:  о  чём  (о ком)  говорится в тексте?</a:t>
            </a:r>
          </a:p>
          <a:p>
            <a:pPr lvl="0">
              <a:defRPr/>
            </a:pPr>
            <a:endParaRPr lang="ru-RU" sz="2800" kern="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lvl="0">
              <a:defRPr/>
            </a:pPr>
            <a:r>
              <a:rPr lang="ru-RU" sz="2800" kern="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Очень  часто тема  текста  </a:t>
            </a:r>
            <a:r>
              <a:rPr lang="ru-RU" sz="28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отражается  </a:t>
            </a:r>
            <a:r>
              <a:rPr lang="ru-RU" sz="2800" kern="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в  его  заглавии.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53136"/>
            <a:ext cx="1884363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5989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18705"/>
            <a:ext cx="6851104" cy="648072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Постараемся  вспомнить!</a:t>
            </a:r>
            <a:endParaRPr lang="ru-RU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2072" y="1124744"/>
            <a:ext cx="6851104" cy="72008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Что  такое  главная  мысль   текста?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2204864"/>
            <a:ext cx="7191968" cy="331236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lvl="0"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</a:endParaRPr>
          </a:p>
          <a:p>
            <a:pPr lvl="0">
              <a:defRPr/>
            </a:pPr>
            <a:endParaRPr lang="ru-RU" sz="2800" kern="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lvl="0">
              <a:defRPr/>
            </a:pPr>
            <a:r>
              <a:rPr lang="ru-RU" sz="2800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Главная  </a:t>
            </a:r>
            <a:r>
              <a:rPr lang="ru-RU" sz="2800" kern="0" dirty="0">
                <a:solidFill>
                  <a:srgbClr val="FF0000"/>
                </a:solidFill>
                <a:latin typeface="Arial Black" panose="020B0A04020102020204" pitchFamily="34" charset="0"/>
              </a:rPr>
              <a:t>мысль  текста </a:t>
            </a:r>
            <a:r>
              <a:rPr lang="ru-RU" sz="2800" kern="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– это  то, что  хотел  сказать  автор,  вывод, самая  главная важная мысль</a:t>
            </a:r>
            <a:r>
              <a:rPr lang="ru-RU" sz="28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.</a:t>
            </a:r>
          </a:p>
          <a:p>
            <a:pPr lvl="0">
              <a:defRPr/>
            </a:pPr>
            <a:endParaRPr lang="ru-RU" sz="2800" kern="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lvl="0">
              <a:defRPr/>
            </a:pPr>
            <a:r>
              <a:rPr lang="ru-RU" sz="2800" kern="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Можно  задать  вопрос: Чему учит  текст? С какой целью  написал  его  автор?</a:t>
            </a:r>
          </a:p>
          <a:p>
            <a:pPr lvl="0">
              <a:defRPr/>
            </a:pPr>
            <a:endParaRPr lang="ru-RU" sz="2800" kern="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96171" y="5229200"/>
            <a:ext cx="1336456" cy="140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3329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18705"/>
            <a:ext cx="6851104" cy="648072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Постараемся  вспомнить!</a:t>
            </a:r>
            <a:endParaRPr lang="ru-RU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2072" y="1124744"/>
            <a:ext cx="6851104" cy="72008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Что  может  быть  у текста?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916832"/>
            <a:ext cx="6768752" cy="280831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2800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Заголовок (заглавие) </a:t>
            </a:r>
            <a:r>
              <a:rPr lang="ru-RU" sz="28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– </a:t>
            </a:r>
            <a:r>
              <a:rPr lang="ru-RU" sz="2800" kern="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это  название  </a:t>
            </a:r>
            <a:r>
              <a:rPr lang="ru-RU" sz="28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текста. Заглавие </a:t>
            </a:r>
            <a:r>
              <a:rPr lang="ru-RU" sz="2800" kern="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отражает  либо ТЕМУ,  либо ОСНОВНУЮ  МЫСЛЬ  текста</a:t>
            </a:r>
            <a:r>
              <a:rPr lang="ru-RU" sz="28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.</a:t>
            </a:r>
          </a:p>
          <a:p>
            <a:endParaRPr lang="ru-RU" sz="2800" kern="0" dirty="0" smtClean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У  текста  может  быть  </a:t>
            </a:r>
            <a:r>
              <a:rPr lang="ru-RU" sz="2800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автор</a:t>
            </a:r>
            <a:r>
              <a:rPr lang="ru-RU" sz="28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. </a:t>
            </a:r>
            <a:endParaRPr lang="ru-RU" sz="2800" kern="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609419" cy="1689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244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18705"/>
            <a:ext cx="6851104" cy="648072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Постараемся  вспомнить!</a:t>
            </a:r>
            <a:endParaRPr lang="ru-RU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052736"/>
            <a:ext cx="7246392" cy="72008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Какие  части  можно  выделить  в  тексте?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2348880"/>
            <a:ext cx="7344816" cy="223224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32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Начало  текста (вступление)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32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Основная  часть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32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Концовка</a:t>
            </a:r>
            <a:endParaRPr lang="ru-RU" sz="3200" kern="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70384" y="4581128"/>
            <a:ext cx="1815597" cy="190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6775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18705"/>
            <a:ext cx="6851104" cy="648072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Постараемся  вспомнить!</a:t>
            </a:r>
            <a:endParaRPr lang="ru-RU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052736"/>
            <a:ext cx="7246392" cy="57606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Какие  бывают   тексты? Почему эти  тексты  так  называются?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764408"/>
            <a:ext cx="6480720" cy="1800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32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Текст  -  повествование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32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Текст  -  описание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32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Текст  -  рассуждение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70384" y="4581128"/>
            <a:ext cx="1815597" cy="190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052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18705"/>
            <a:ext cx="6851104" cy="648072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Постараемся  вспомнить!</a:t>
            </a:r>
            <a:endParaRPr lang="ru-RU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052736"/>
            <a:ext cx="7416824" cy="201622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К  какому  из  текстов  можно  поставить  вопрос 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КАКОЙ?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(предмет), к какому  -   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ЧТО ПРОИЗОШЛО?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к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 какому  -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ПОЧЕМУ?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63374" y="3717032"/>
            <a:ext cx="6192688" cy="1800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32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Текст  -  повествование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32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Текст  -  описание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3200" kern="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Текст  -  рассуждение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34632" y="4797152"/>
            <a:ext cx="1644037" cy="172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2757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Учимся   определять  </a:t>
            </a: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тему  и  </a:t>
            </a: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главную   </a:t>
            </a: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мысль  </a:t>
            </a: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текста!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340768"/>
            <a:ext cx="7627912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 Мила  берёза 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русскому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человеку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.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Она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и в песнях, и в загадках, и в сказках. А  сколько  рек,  деревень  названо в честь  нашей  зелёной  красавицы! Любит  наш   народ берёзку и  за красоту  её,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и 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за пользу,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которую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она  приносит. </a:t>
            </a:r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437112"/>
            <a:ext cx="1435224" cy="1973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1475656" y="4581128"/>
            <a:ext cx="5040560" cy="55075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Тема  текста -  … .  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72001" y="4629785"/>
            <a:ext cx="1800200" cy="4534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solidFill>
                  <a:srgbClr val="FF0000"/>
                </a:solidFill>
                <a:latin typeface="Arial Black" pitchFamily="34" charset="0"/>
              </a:rPr>
              <a:t>б</a:t>
            </a: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ерёза.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238363" y="5400251"/>
            <a:ext cx="6712079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Найдите  и  запишите  предложение, в  котором заключена  главная   мысль  текста!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75656" y="1340767"/>
            <a:ext cx="7404416" cy="50405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086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Мо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8080"/>
      </a:accent1>
      <a:accent2>
        <a:srgbClr val="990000"/>
      </a:accent2>
      <a:accent3>
        <a:srgbClr val="FFFF00"/>
      </a:accent3>
      <a:accent4>
        <a:srgbClr val="006600"/>
      </a:accent4>
      <a:accent5>
        <a:srgbClr val="0000FF"/>
      </a:accent5>
      <a:accent6>
        <a:srgbClr val="FF0000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522</Words>
  <Application>Microsoft Office PowerPoint</Application>
  <PresentationFormat>Экран (4:3)</PresentationFormat>
  <Paragraphs>91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Постараемся  вспомнить!</vt:lpstr>
      <vt:lpstr>Постараемся  вспомнить!</vt:lpstr>
      <vt:lpstr>Постараемся  вспомнить!</vt:lpstr>
      <vt:lpstr>Постараемся  вспомнить!</vt:lpstr>
      <vt:lpstr>Постараемся  вспомнить!</vt:lpstr>
      <vt:lpstr>Постараемся  вспомнить!</vt:lpstr>
      <vt:lpstr>Постараемся  вспомнить!</vt:lpstr>
      <vt:lpstr>Учимся   определять  тему  и  главную   мысль  текста!</vt:lpstr>
      <vt:lpstr>Учимся   определять  тему  и  главную   мысль  текста!</vt:lpstr>
      <vt:lpstr>Как будем  работать   с  текстами   учебника?</vt:lpstr>
      <vt:lpstr>Как будем  работать   с  текстами   учебника?</vt:lpstr>
      <vt:lpstr>Как будем  работать   с  текстами   учебника?</vt:lpstr>
      <vt:lpstr>Какие  правила  оформления  текста  надо  использовать?</vt:lpstr>
      <vt:lpstr>Работа по учебнику стр.116  упр. 194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39</cp:revision>
  <dcterms:created xsi:type="dcterms:W3CDTF">2014-11-22T17:16:34Z</dcterms:created>
  <dcterms:modified xsi:type="dcterms:W3CDTF">2020-05-07T09:09:48Z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774972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