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44CC-509A-4265-B35C-CE0167FB7C88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E24697C-2144-434C-B33A-76B6CD15F8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44CC-509A-4265-B35C-CE0167FB7C88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697C-2144-434C-B33A-76B6CD15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44CC-509A-4265-B35C-CE0167FB7C88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697C-2144-434C-B33A-76B6CD15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44CC-509A-4265-B35C-CE0167FB7C88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697C-2144-434C-B33A-76B6CD15F8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44CC-509A-4265-B35C-CE0167FB7C88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E24697C-2144-434C-B33A-76B6CD15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44CC-509A-4265-B35C-CE0167FB7C88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697C-2144-434C-B33A-76B6CD15F8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44CC-509A-4265-B35C-CE0167FB7C88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697C-2144-434C-B33A-76B6CD15F8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44CC-509A-4265-B35C-CE0167FB7C88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697C-2144-434C-B33A-76B6CD15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44CC-509A-4265-B35C-CE0167FB7C88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697C-2144-434C-B33A-76B6CD15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44CC-509A-4265-B35C-CE0167FB7C88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4697C-2144-434C-B33A-76B6CD15F8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44CC-509A-4265-B35C-CE0167FB7C88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E24697C-2144-434C-B33A-76B6CD15F8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E044CC-509A-4265-B35C-CE0167FB7C88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E24697C-2144-434C-B33A-76B6CD15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8229600" cy="1470025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Тема урока: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Повторение по теме «Окружающий мир. Природа: растения и животные».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Повторение по теме «Режим труда и отдыха».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Урок-обобщение пройденного за курс 5 класса.</a:t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Проверь себя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186766" cy="4572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My dad </a:t>
            </a:r>
            <a:r>
              <a:rPr lang="en-US" dirty="0" smtClean="0">
                <a:solidFill>
                  <a:srgbClr val="FF0000"/>
                </a:solidFill>
              </a:rPr>
              <a:t>is painting </a:t>
            </a:r>
            <a:r>
              <a:rPr lang="en-US" dirty="0" smtClean="0"/>
              <a:t>the house today.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children </a:t>
            </a:r>
            <a:r>
              <a:rPr lang="en-US" dirty="0" smtClean="0">
                <a:solidFill>
                  <a:srgbClr val="FF0000"/>
                </a:solidFill>
              </a:rPr>
              <a:t>aren’t </a:t>
            </a:r>
            <a:r>
              <a:rPr lang="en-US" dirty="0" smtClean="0">
                <a:solidFill>
                  <a:srgbClr val="FF0000"/>
                </a:solidFill>
              </a:rPr>
              <a:t>watching  </a:t>
            </a:r>
            <a:r>
              <a:rPr lang="en-US" dirty="0" smtClean="0"/>
              <a:t>TV now.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They </a:t>
            </a:r>
            <a:r>
              <a:rPr lang="en-US" dirty="0" smtClean="0">
                <a:solidFill>
                  <a:srgbClr val="FF0000"/>
                </a:solidFill>
              </a:rPr>
              <a:t>are doing </a:t>
            </a:r>
            <a:r>
              <a:rPr lang="en-US" dirty="0" smtClean="0"/>
              <a:t>their homework.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Is</a:t>
            </a:r>
            <a:r>
              <a:rPr lang="en-US" dirty="0" smtClean="0"/>
              <a:t> John </a:t>
            </a:r>
            <a:r>
              <a:rPr lang="en-US" dirty="0" smtClean="0">
                <a:solidFill>
                  <a:srgbClr val="FF0000"/>
                </a:solidFill>
              </a:rPr>
              <a:t>repairing</a:t>
            </a:r>
            <a:r>
              <a:rPr lang="en-US" dirty="0" smtClean="0"/>
              <a:t> his car? – Yes, he is.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 </a:t>
            </a:r>
            <a:r>
              <a:rPr lang="en-US" dirty="0" smtClean="0">
                <a:solidFill>
                  <a:srgbClr val="FF0000"/>
                </a:solidFill>
              </a:rPr>
              <a:t>are</a:t>
            </a:r>
            <a:r>
              <a:rPr lang="en-US" dirty="0" smtClean="0"/>
              <a:t> you </a:t>
            </a:r>
            <a:r>
              <a:rPr lang="en-US" dirty="0" smtClean="0">
                <a:solidFill>
                  <a:srgbClr val="FF0000"/>
                </a:solidFill>
              </a:rPr>
              <a:t>doing</a:t>
            </a:r>
            <a:r>
              <a:rPr lang="en-US" dirty="0" smtClean="0"/>
              <a:t>, Mike?</a:t>
            </a:r>
          </a:p>
          <a:p>
            <a:pPr marL="514350" indent="-514350">
              <a:buNone/>
            </a:pPr>
            <a:r>
              <a:rPr lang="en-US" dirty="0" smtClean="0"/>
              <a:t>      I  </a:t>
            </a:r>
            <a:r>
              <a:rPr lang="en-US" dirty="0" smtClean="0">
                <a:solidFill>
                  <a:srgbClr val="FF0000"/>
                </a:solidFill>
              </a:rPr>
              <a:t>am writing </a:t>
            </a:r>
            <a:r>
              <a:rPr lang="en-US" dirty="0" smtClean="0"/>
              <a:t>an email to my friend.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Homework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Изучить презентацию, повторить </a:t>
            </a:r>
            <a:r>
              <a:rPr lang="ru-RU" smtClean="0"/>
              <a:t>лексико-грамматический материал.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66552" y="5223924"/>
            <a:ext cx="1581838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 deer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3215464" y="2652446"/>
            <a:ext cx="1745540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cobra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6249472" y="2627930"/>
            <a:ext cx="2250010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rhino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2519544"/>
            <a:ext cx="2088232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lion</a:t>
            </a: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7" name="Рисунок 16" descr="http://picz.in/data/media/1/Lion-013-2048x2048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552" y="404664"/>
            <a:ext cx="2161232" cy="2114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 descr="http://smotrifotos.ru/img-q5y5x5n4g40414p5r474k4p5v5j5q4t2r4z5/images/557593_kobra-zmeya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638" r="12620"/>
          <a:stretch/>
        </p:blipFill>
        <p:spPr bwMode="auto">
          <a:xfrm>
            <a:off x="3215465" y="404664"/>
            <a:ext cx="1732488" cy="21602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9" name="Рисунок 18" descr="http://www.youthconnect.in/wp-content/uploads/2015/06/Rhino.jp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854" t="6613" r="5847" b="6127"/>
          <a:stretch/>
        </p:blipFill>
        <p:spPr bwMode="auto">
          <a:xfrm>
            <a:off x="6249473" y="476672"/>
            <a:ext cx="2250009" cy="20882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0" name="Рисунок 19" descr="http://ds04.infourok.ru/uploads/ex/05f6/0007456d-ef2b1858/12/hello_html_m79053b6b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6552" y="3365035"/>
            <a:ext cx="1581837" cy="1705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Рисунок 20" descr="http://dreamicus.com/data/camel/camel-03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455" t="15988" r="19169" b="3596"/>
          <a:stretch/>
        </p:blipFill>
        <p:spPr bwMode="auto">
          <a:xfrm>
            <a:off x="2493004" y="4055667"/>
            <a:ext cx="1823405" cy="17102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493004" y="5877272"/>
            <a:ext cx="1823405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 camel</a:t>
            </a:r>
            <a:endParaRPr lang="ru-RU" sz="1600" dirty="0"/>
          </a:p>
        </p:txBody>
      </p:sp>
      <p:pic>
        <p:nvPicPr>
          <p:cNvPr id="22" name="Рисунок 21" descr="http://res.cloudinary.com/dk-find-out/image/upload/q_80,h_700/DCTM_Penguin_UK_DK_AL503500_hmkkcm2_ev0gpx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88985"/>
            <a:ext cx="2232248" cy="6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4644007" y="3871001"/>
            <a:ext cx="1616617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 crocodile</a:t>
            </a:r>
            <a:endParaRPr lang="ru-RU" sz="2400" dirty="0"/>
          </a:p>
        </p:txBody>
      </p:sp>
      <p:pic>
        <p:nvPicPr>
          <p:cNvPr id="23" name="Рисунок 22" descr="http://img.desmotivaciones.es/201105/zebra_2.jpg"/>
          <p:cNvPicPr/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486" t="20106" r="56727" b="61330"/>
          <a:stretch/>
        </p:blipFill>
        <p:spPr bwMode="auto">
          <a:xfrm>
            <a:off x="6987830" y="3598544"/>
            <a:ext cx="1589552" cy="100657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6987830" y="4562273"/>
            <a:ext cx="1589552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stripes</a:t>
            </a:r>
            <a:endParaRPr lang="ru-RU" sz="2400" dirty="0"/>
          </a:p>
        </p:txBody>
      </p:sp>
      <p:pic>
        <p:nvPicPr>
          <p:cNvPr id="1026" name="Picture 2" descr="http://st.depositphotos.com/1763191/2729/v/450/depositphotos_27298519-A-male-deer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61004" y="4605122"/>
            <a:ext cx="1536105" cy="162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4961003" y="6269391"/>
            <a:ext cx="1536105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horn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57634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568953" cy="175432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Present Simple</a:t>
            </a:r>
          </a:p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обозначает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58435450"/>
              </p:ext>
            </p:extLst>
          </p:nvPr>
        </p:nvGraphicFramePr>
        <p:xfrm>
          <a:off x="416351" y="2420888"/>
          <a:ext cx="8352927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4309">
                  <a:extLst>
                    <a:ext uri="{9D8B030D-6E8A-4147-A177-3AD203B41FA5}">
                      <a16:colId xmlns:a16="http://schemas.microsoft.com/office/drawing/2014/main" xmlns="" val="1710425718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xmlns="" val="3339263019"/>
                    </a:ext>
                  </a:extLst>
                </a:gridCol>
                <a:gridCol w="2784309">
                  <a:extLst>
                    <a:ext uri="{9D8B030D-6E8A-4147-A177-3AD203B41FA5}">
                      <a16:colId xmlns:a16="http://schemas.microsoft.com/office/drawing/2014/main" xmlns="" val="2354726956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Permanent state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постоянное</a:t>
                      </a:r>
                      <a:r>
                        <a:rPr lang="ru-RU" sz="2800" b="1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состояние)</a:t>
                      </a:r>
                      <a:endParaRPr lang="ru-RU" sz="2800" b="1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Repeated action</a:t>
                      </a:r>
                      <a:endParaRPr lang="ru-RU" sz="2800" b="1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(повторяющееся действие)</a:t>
                      </a:r>
                    </a:p>
                    <a:p>
                      <a:pPr algn="ctr"/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Habits</a:t>
                      </a:r>
                      <a:endParaRPr lang="ru-RU" sz="2800" b="1" dirty="0" smtClean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(привычка) </a:t>
                      </a:r>
                    </a:p>
                    <a:p>
                      <a:pPr algn="ctr"/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237791"/>
                  </a:ext>
                </a:extLst>
              </a:tr>
              <a:tr h="11341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 live in Russia</a:t>
                      </a:r>
                      <a:endParaRPr lang="ru-RU" sz="2800" b="0" dirty="0" smtClean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 plays tennis every Monday</a:t>
                      </a:r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 have coffee in the morning</a:t>
                      </a:r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9919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480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7158" y="285728"/>
            <a:ext cx="8358246" cy="626868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Сигнальные слова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always</a:t>
            </a:r>
          </a:p>
          <a:p>
            <a:r>
              <a:rPr lang="en-US" dirty="0" smtClean="0"/>
              <a:t>usually</a:t>
            </a:r>
          </a:p>
          <a:p>
            <a:r>
              <a:rPr lang="en-US" dirty="0" smtClean="0"/>
              <a:t>often</a:t>
            </a:r>
          </a:p>
          <a:p>
            <a:r>
              <a:rPr lang="en-US" dirty="0" smtClean="0"/>
              <a:t>sometimes</a:t>
            </a:r>
          </a:p>
          <a:p>
            <a:r>
              <a:rPr lang="en-US" dirty="0" smtClean="0"/>
              <a:t>every day(week/month/year)</a:t>
            </a:r>
          </a:p>
          <a:p>
            <a:r>
              <a:rPr lang="en-US" dirty="0" smtClean="0"/>
              <a:t>in the morning/afternoon/evening</a:t>
            </a:r>
          </a:p>
          <a:p>
            <a:r>
              <a:rPr lang="en-US" dirty="0" smtClean="0"/>
              <a:t>on Monday(s), Sunday(s)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Раскрой скобки, употребляя </a:t>
            </a:r>
            <a:r>
              <a:rPr lang="en-US" b="1" dirty="0" smtClean="0">
                <a:solidFill>
                  <a:srgbClr val="0070C0"/>
                </a:solidFill>
              </a:rPr>
              <a:t>Present Simple.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Rhinos ……. (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eat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plants.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Bengal tiger …… (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live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in India.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lion ……. (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sleep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during the day.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Crocodiles  ……. (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swim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in rivers.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Elephants  …….  (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like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bananas.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Проверь себя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447800"/>
            <a:ext cx="8329642" cy="45720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Rhinos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eat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plants.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Bengal tiger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lives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 India.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lion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sleeps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during the day.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Crocodiles 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swim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 rivers.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Elephants 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like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bananas.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86183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Present Continuous Tense</a:t>
            </a:r>
            <a:br>
              <a:rPr lang="en-US" sz="3600" b="1" dirty="0">
                <a:solidFill>
                  <a:srgbClr val="86183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600" b="1" dirty="0">
                <a:solidFill>
                  <a:srgbClr val="86183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ru-RU" sz="3600" b="1" dirty="0">
                <a:solidFill>
                  <a:srgbClr val="86183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Настоящее длительное время</a:t>
            </a:r>
            <a:r>
              <a:rPr lang="en-US" sz="3600" b="1" dirty="0">
                <a:solidFill>
                  <a:srgbClr val="86183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ru-RU" sz="3600" b="1" dirty="0">
              <a:solidFill>
                <a:srgbClr val="86183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609600" y="1022350"/>
            <a:ext cx="7924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</a:t>
            </a:r>
            <a:r>
              <a:rPr lang="ru-RU" sz="2400" b="1" dirty="0">
                <a:solidFill>
                  <a:srgbClr val="000066"/>
                </a:solidFill>
                <a:latin typeface="Monotype Corsiva" pitchFamily="66" charset="0"/>
              </a:rPr>
              <a:t>употребляется</a:t>
            </a:r>
            <a:r>
              <a:rPr lang="en-US" sz="2400" b="1" dirty="0">
                <a:solidFill>
                  <a:srgbClr val="000066"/>
                </a:solidFill>
                <a:latin typeface="Monotype Corsiva" pitchFamily="66" charset="0"/>
              </a:rPr>
              <a:t> </a:t>
            </a:r>
            <a:r>
              <a:rPr lang="ru-RU" sz="2400" b="1" dirty="0">
                <a:solidFill>
                  <a:srgbClr val="000066"/>
                </a:solidFill>
                <a:latin typeface="Monotype Corsiva" pitchFamily="66" charset="0"/>
              </a:rPr>
              <a:t>для обозначения действия, происходящего в данный момент, в момент речи или в период времени, включающий данный момент.</a:t>
            </a:r>
            <a:r>
              <a:rPr lang="en-US" b="1" dirty="0">
                <a:solidFill>
                  <a:srgbClr val="000066"/>
                </a:solidFill>
              </a:rPr>
              <a:t>      </a:t>
            </a:r>
            <a:endParaRPr lang="ru-RU" b="1" dirty="0">
              <a:solidFill>
                <a:srgbClr val="000066"/>
              </a:solidFill>
            </a:endParaRPr>
          </a:p>
        </p:txBody>
      </p:sp>
      <p:pic>
        <p:nvPicPr>
          <p:cNvPr id="6164" name="Picture 20" descr="j04326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</p:spPr>
      </p:pic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52400" y="5105400"/>
            <a:ext cx="1524000" cy="1497013"/>
            <a:chOff x="912" y="2112"/>
            <a:chExt cx="1344" cy="1615"/>
          </a:xfrm>
        </p:grpSpPr>
        <p:graphicFrame>
          <p:nvGraphicFramePr>
            <p:cNvPr id="6167" name="Object 23"/>
            <p:cNvGraphicFramePr>
              <a:graphicFrameLocks noChangeAspect="1"/>
            </p:cNvGraphicFramePr>
            <p:nvPr/>
          </p:nvGraphicFramePr>
          <p:xfrm>
            <a:off x="1008" y="2448"/>
            <a:ext cx="1044" cy="1279"/>
          </p:xfrm>
          <a:graphic>
            <a:graphicData uri="http://schemas.openxmlformats.org/presentationml/2006/ole">
              <p:oleObj spid="_x0000_s1027" name="Clip" r:id="rId4" imgW="3212280" imgH="3935520" progId="">
                <p:embed/>
              </p:oleObj>
            </a:graphicData>
          </a:graphic>
        </p:graphicFrame>
        <p:sp>
          <p:nvSpPr>
            <p:cNvPr id="6168" name="AutoShape 24"/>
            <p:cNvSpPr>
              <a:spLocks noChangeArrowheads="1"/>
            </p:cNvSpPr>
            <p:nvPr/>
          </p:nvSpPr>
          <p:spPr bwMode="auto">
            <a:xfrm>
              <a:off x="912" y="2112"/>
              <a:ext cx="1344" cy="384"/>
            </a:xfrm>
            <a:prstGeom prst="flowChartAlternate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rgbClr val="0000CC"/>
                  </a:solidFill>
                  <a:latin typeface="Monotype Corsiva" pitchFamily="66" charset="0"/>
                </a:rPr>
                <a:t>NOW</a:t>
              </a:r>
              <a:endParaRPr lang="ru-RU" sz="2400" b="1">
                <a:latin typeface="Monotype Corsiva" pitchFamily="66" charset="0"/>
              </a:endParaRP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6172200" y="5029200"/>
            <a:ext cx="2819400" cy="1524000"/>
            <a:chOff x="2880" y="2112"/>
            <a:chExt cx="2400" cy="1539"/>
          </a:xfrm>
        </p:grpSpPr>
        <p:graphicFrame>
          <p:nvGraphicFramePr>
            <p:cNvPr id="6170" name="Object 26"/>
            <p:cNvGraphicFramePr>
              <a:graphicFrameLocks noChangeAspect="1"/>
            </p:cNvGraphicFramePr>
            <p:nvPr/>
          </p:nvGraphicFramePr>
          <p:xfrm>
            <a:off x="3552" y="2496"/>
            <a:ext cx="1233" cy="1155"/>
          </p:xfrm>
          <a:graphic>
            <a:graphicData uri="http://schemas.openxmlformats.org/presentationml/2006/ole">
              <p:oleObj spid="_x0000_s1026" name="Clip" r:id="rId5" imgW="4218480" imgH="3951360" progId="">
                <p:embed/>
              </p:oleObj>
            </a:graphicData>
          </a:graphic>
        </p:graphicFrame>
        <p:sp>
          <p:nvSpPr>
            <p:cNvPr id="6171" name="AutoShape 27"/>
            <p:cNvSpPr>
              <a:spLocks noChangeArrowheads="1"/>
            </p:cNvSpPr>
            <p:nvPr/>
          </p:nvSpPr>
          <p:spPr bwMode="auto">
            <a:xfrm>
              <a:off x="2880" y="2112"/>
              <a:ext cx="2400" cy="384"/>
            </a:xfrm>
            <a:prstGeom prst="flowChartAlternate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400" b="1">
                  <a:solidFill>
                    <a:srgbClr val="0000CC"/>
                  </a:solidFill>
                  <a:latin typeface="Monotype Corsiva" pitchFamily="66" charset="0"/>
                </a:rPr>
                <a:t>AT THE MOMENT</a:t>
              </a:r>
              <a:endParaRPr lang="ru-RU" sz="2400" b="1">
                <a:latin typeface="Monotype Corsiva" pitchFamily="66" charset="0"/>
              </a:endParaRPr>
            </a:p>
          </p:txBody>
        </p:sp>
      </p:grp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2590800" y="2514600"/>
            <a:ext cx="1752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000066"/>
                </a:solidFill>
                <a:latin typeface="Monotype Corsiva" pitchFamily="66" charset="0"/>
              </a:rPr>
              <a:t>TO BE</a:t>
            </a:r>
            <a:endParaRPr lang="ru-RU" sz="4800" b="1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6187" name="AutoShape 43"/>
          <p:cNvSpPr>
            <a:spLocks noChangeArrowheads="1"/>
          </p:cNvSpPr>
          <p:nvPr/>
        </p:nvSpPr>
        <p:spPr bwMode="auto">
          <a:xfrm>
            <a:off x="4419600" y="2590800"/>
            <a:ext cx="609600" cy="579438"/>
          </a:xfrm>
          <a:custGeom>
            <a:avLst/>
            <a:gdLst>
              <a:gd name="G0" fmla="+- 7859 0 0"/>
              <a:gd name="G1" fmla="+- 7859 0 0"/>
              <a:gd name="G2" fmla="+- 0 0 0"/>
              <a:gd name="G3" fmla="+- 9052 0 0"/>
              <a:gd name="G4" fmla="+- 21600 0 7859"/>
              <a:gd name="G5" fmla="+- 21600 0 9052"/>
              <a:gd name="G6" fmla="+- 7859 21600 0"/>
              <a:gd name="G7" fmla="*/ G6 1 2"/>
              <a:gd name="G8" fmla="+- 21600 0 7859"/>
              <a:gd name="G9" fmla="+- 21600 0 0"/>
              <a:gd name="T0" fmla="*/ G0 w 21600"/>
              <a:gd name="T1" fmla="*/ G0 h 21600"/>
              <a:gd name="T2" fmla="*/ G8 w 21600"/>
              <a:gd name="T3" fmla="*/ G8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7859" y="7859"/>
                </a:moveTo>
                <a:lnTo>
                  <a:pt x="9052" y="7859"/>
                </a:lnTo>
                <a:lnTo>
                  <a:pt x="9052" y="0"/>
                </a:lnTo>
                <a:lnTo>
                  <a:pt x="7859" y="0"/>
                </a:lnTo>
                <a:lnTo>
                  <a:pt x="10800" y="0"/>
                </a:lnTo>
                <a:lnTo>
                  <a:pt x="13741" y="0"/>
                </a:lnTo>
                <a:lnTo>
                  <a:pt x="12548" y="0"/>
                </a:lnTo>
                <a:lnTo>
                  <a:pt x="12548" y="7859"/>
                </a:lnTo>
                <a:lnTo>
                  <a:pt x="13741" y="7859"/>
                </a:lnTo>
                <a:lnTo>
                  <a:pt x="13741" y="9052"/>
                </a:lnTo>
                <a:lnTo>
                  <a:pt x="21600" y="9052"/>
                </a:lnTo>
                <a:lnTo>
                  <a:pt x="21600" y="7859"/>
                </a:lnTo>
                <a:lnTo>
                  <a:pt x="21600" y="10800"/>
                </a:lnTo>
                <a:lnTo>
                  <a:pt x="21600" y="13741"/>
                </a:lnTo>
                <a:lnTo>
                  <a:pt x="21600" y="12548"/>
                </a:lnTo>
                <a:lnTo>
                  <a:pt x="13741" y="12548"/>
                </a:lnTo>
                <a:lnTo>
                  <a:pt x="13741" y="13741"/>
                </a:lnTo>
                <a:lnTo>
                  <a:pt x="12548" y="13741"/>
                </a:lnTo>
                <a:lnTo>
                  <a:pt x="12548" y="21600"/>
                </a:lnTo>
                <a:lnTo>
                  <a:pt x="13741" y="21600"/>
                </a:lnTo>
                <a:lnTo>
                  <a:pt x="10800" y="21600"/>
                </a:lnTo>
                <a:lnTo>
                  <a:pt x="7859" y="21600"/>
                </a:lnTo>
                <a:lnTo>
                  <a:pt x="9052" y="21600"/>
                </a:lnTo>
                <a:lnTo>
                  <a:pt x="9052" y="13741"/>
                </a:lnTo>
                <a:lnTo>
                  <a:pt x="7859" y="13741"/>
                </a:lnTo>
                <a:lnTo>
                  <a:pt x="7859" y="12548"/>
                </a:lnTo>
                <a:lnTo>
                  <a:pt x="0" y="12548"/>
                </a:lnTo>
                <a:lnTo>
                  <a:pt x="0" y="13741"/>
                </a:lnTo>
                <a:lnTo>
                  <a:pt x="0" y="10800"/>
                </a:lnTo>
                <a:lnTo>
                  <a:pt x="0" y="7859"/>
                </a:lnTo>
                <a:lnTo>
                  <a:pt x="0" y="9052"/>
                </a:lnTo>
                <a:lnTo>
                  <a:pt x="7859" y="9052"/>
                </a:lnTo>
                <a:close/>
              </a:path>
            </a:pathLst>
          </a:custGeom>
          <a:solidFill>
            <a:srgbClr val="E25C7C">
              <a:alpha val="50000"/>
            </a:srgbClr>
          </a:solidFill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861832"/>
              </a:solidFill>
            </a:endParaRP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4953000" y="2362200"/>
            <a:ext cx="838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b="1" dirty="0">
                <a:solidFill>
                  <a:srgbClr val="000066"/>
                </a:solidFill>
                <a:latin typeface="Trebuchet MS" pitchFamily="34" charset="0"/>
              </a:rPr>
              <a:t>V</a:t>
            </a:r>
            <a:endParaRPr lang="ru-RU" sz="60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5410200" y="2743200"/>
            <a:ext cx="91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7E0C14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ing</a:t>
            </a:r>
            <a:endParaRPr lang="ru-RU" sz="3200" b="1" dirty="0">
              <a:solidFill>
                <a:srgbClr val="7E0C14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190" name="AutoShape 46"/>
          <p:cNvSpPr>
            <a:spLocks noChangeArrowheads="1"/>
          </p:cNvSpPr>
          <p:nvPr/>
        </p:nvSpPr>
        <p:spPr bwMode="auto">
          <a:xfrm>
            <a:off x="6019800" y="1981200"/>
            <a:ext cx="2133600" cy="990600"/>
          </a:xfrm>
          <a:prstGeom prst="cloudCallout">
            <a:avLst>
              <a:gd name="adj1" fmla="val -67111"/>
              <a:gd name="adj2" fmla="val 3638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000" b="1">
                <a:solidFill>
                  <a:srgbClr val="7E0C14"/>
                </a:solidFill>
              </a:rPr>
              <a:t>V – verb (</a:t>
            </a:r>
            <a:r>
              <a:rPr lang="ru-RU" sz="2000" b="1">
                <a:solidFill>
                  <a:srgbClr val="7E0C14"/>
                </a:solidFill>
              </a:rPr>
              <a:t>глагол</a:t>
            </a:r>
            <a:r>
              <a:rPr lang="en-US" sz="2000" b="1">
                <a:solidFill>
                  <a:srgbClr val="7E0C14"/>
                </a:solidFill>
              </a:rPr>
              <a:t>)</a:t>
            </a:r>
            <a:endParaRPr lang="ru-RU" sz="2000" b="1">
              <a:solidFill>
                <a:srgbClr val="7E0C14"/>
              </a:solidFill>
            </a:endParaRPr>
          </a:p>
        </p:txBody>
      </p:sp>
      <p:sp>
        <p:nvSpPr>
          <p:cNvPr id="6193" name="AutoShape 49"/>
          <p:cNvSpPr>
            <a:spLocks noChangeArrowheads="1"/>
          </p:cNvSpPr>
          <p:nvPr/>
        </p:nvSpPr>
        <p:spPr bwMode="auto">
          <a:xfrm>
            <a:off x="1600200" y="3581400"/>
            <a:ext cx="1143000" cy="838200"/>
          </a:xfrm>
          <a:prstGeom prst="cloudCallout">
            <a:avLst>
              <a:gd name="adj1" fmla="val 78056"/>
              <a:gd name="adj2" fmla="val -8106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600" b="1">
                <a:solidFill>
                  <a:srgbClr val="7E0C14"/>
                </a:solidFill>
                <a:latin typeface="Monotype Corsiva" pitchFamily="66" charset="0"/>
              </a:rPr>
              <a:t>am</a:t>
            </a:r>
            <a:endParaRPr lang="ru-RU" sz="3600" b="1">
              <a:solidFill>
                <a:srgbClr val="7E0C14"/>
              </a:solidFill>
              <a:latin typeface="Monotype Corsiva" pitchFamily="66" charset="0"/>
            </a:endParaRPr>
          </a:p>
        </p:txBody>
      </p:sp>
      <p:sp>
        <p:nvSpPr>
          <p:cNvPr id="6194" name="AutoShape 50"/>
          <p:cNvSpPr>
            <a:spLocks noChangeArrowheads="1"/>
          </p:cNvSpPr>
          <p:nvPr/>
        </p:nvSpPr>
        <p:spPr bwMode="auto">
          <a:xfrm>
            <a:off x="2819400" y="3886200"/>
            <a:ext cx="1143000" cy="838200"/>
          </a:xfrm>
          <a:prstGeom prst="cloudCallout">
            <a:avLst>
              <a:gd name="adj1" fmla="val 1667"/>
              <a:gd name="adj2" fmla="val -11723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600" b="1">
                <a:solidFill>
                  <a:srgbClr val="7E0C14"/>
                </a:solidFill>
                <a:latin typeface="Monotype Corsiva" pitchFamily="66" charset="0"/>
              </a:rPr>
              <a:t>are</a:t>
            </a:r>
            <a:endParaRPr lang="ru-RU" sz="3600" b="1">
              <a:solidFill>
                <a:srgbClr val="7E0C14"/>
              </a:solidFill>
              <a:latin typeface="Monotype Corsiva" pitchFamily="66" charset="0"/>
            </a:endParaRPr>
          </a:p>
        </p:txBody>
      </p:sp>
      <p:sp>
        <p:nvSpPr>
          <p:cNvPr id="6195" name="AutoShape 51"/>
          <p:cNvSpPr>
            <a:spLocks noChangeArrowheads="1"/>
          </p:cNvSpPr>
          <p:nvPr/>
        </p:nvSpPr>
        <p:spPr bwMode="auto">
          <a:xfrm>
            <a:off x="4191000" y="3657600"/>
            <a:ext cx="1143000" cy="838200"/>
          </a:xfrm>
          <a:prstGeom prst="cloudCallout">
            <a:avLst>
              <a:gd name="adj1" fmla="val -69167"/>
              <a:gd name="adj2" fmla="val -8579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3600" b="1">
                <a:solidFill>
                  <a:srgbClr val="7E0C14"/>
                </a:solidFill>
                <a:latin typeface="Monotype Corsiva" pitchFamily="66" charset="0"/>
              </a:rPr>
              <a:t>is</a:t>
            </a:r>
            <a:endParaRPr lang="ru-RU" sz="3600" b="1">
              <a:solidFill>
                <a:srgbClr val="7E0C14"/>
              </a:solidFill>
              <a:latin typeface="Monotype Corsiva" pitchFamily="66" charset="0"/>
            </a:endParaRP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1676400" y="4419600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66"/>
                </a:solidFill>
                <a:latin typeface="Monotype Corsiva" pitchFamily="66" charset="0"/>
              </a:rPr>
              <a:t>I</a:t>
            </a:r>
            <a:endParaRPr lang="ru-RU" sz="4000" b="1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2971800" y="4953000"/>
            <a:ext cx="990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  <a:latin typeface="Monotype Corsiva" pitchFamily="66" charset="0"/>
              </a:rPr>
              <a:t>you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  <a:latin typeface="Monotype Corsiva" pitchFamily="66" charset="0"/>
              </a:rPr>
              <a:t>we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3600" b="1">
                <a:solidFill>
                  <a:srgbClr val="000066"/>
                </a:solidFill>
                <a:latin typeface="Monotype Corsiva" pitchFamily="66" charset="0"/>
              </a:rPr>
              <a:t>they</a:t>
            </a:r>
            <a:endParaRPr lang="ru-RU" sz="3600" b="1">
              <a:solidFill>
                <a:srgbClr val="000066"/>
              </a:solidFill>
              <a:latin typeface="Monotype Corsiva" pitchFamily="66" charset="0"/>
            </a:endParaRP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4419600" y="4648200"/>
            <a:ext cx="990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4000" b="1">
                <a:solidFill>
                  <a:srgbClr val="000066"/>
                </a:solidFill>
                <a:latin typeface="Monotype Corsiva" pitchFamily="66" charset="0"/>
              </a:rPr>
              <a:t>he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4000" b="1">
                <a:solidFill>
                  <a:srgbClr val="000066"/>
                </a:solidFill>
                <a:latin typeface="Monotype Corsiva" pitchFamily="66" charset="0"/>
              </a:rPr>
              <a:t>she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4000" b="1">
                <a:solidFill>
                  <a:srgbClr val="000066"/>
                </a:solidFill>
                <a:latin typeface="Monotype Corsiva" pitchFamily="66" charset="0"/>
              </a:rPr>
              <a:t>it</a:t>
            </a:r>
            <a:endParaRPr lang="ru-RU" sz="4000" b="1">
              <a:solidFill>
                <a:srgbClr val="000066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Раскрой скобки, употребляя </a:t>
            </a:r>
            <a:r>
              <a:rPr lang="en-US" b="1" dirty="0" smtClean="0">
                <a:solidFill>
                  <a:srgbClr val="0070C0"/>
                </a:solidFill>
              </a:rPr>
              <a:t>Present Continuous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447800"/>
            <a:ext cx="8258204" cy="45720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My dad _____(paint) the house today.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children ____ (not watch)  TV now.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They ____ (do) their homework.</a:t>
            </a:r>
          </a:p>
          <a:p>
            <a:pPr marL="514350" indent="-514350">
              <a:buAutoNum type="arabicPeriod"/>
            </a:pPr>
            <a:r>
              <a:rPr lang="en-US" dirty="0" smtClean="0"/>
              <a:t>_____ (John/repair) his car? – Yes, he is.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____(you/do), Mike?</a:t>
            </a:r>
          </a:p>
          <a:p>
            <a:pPr marL="514350" indent="-514350">
              <a:buNone/>
            </a:pPr>
            <a:r>
              <a:rPr lang="en-US" dirty="0" smtClean="0"/>
              <a:t>      I _____ (write) an email to my friend.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</TotalTime>
  <Words>321</Words>
  <Application>Microsoft Office PowerPoint</Application>
  <PresentationFormat>Экран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Справедливость</vt:lpstr>
      <vt:lpstr>Clip</vt:lpstr>
      <vt:lpstr>Тема урока: Повторение по теме «Окружающий мир. Природа: растения и животные». Повторение по теме «Режим труда и отдыха». Урок-обобщение пройденного за курс 5 класса. </vt:lpstr>
      <vt:lpstr>Слайд 2</vt:lpstr>
      <vt:lpstr>Слайд 3</vt:lpstr>
      <vt:lpstr>Слайд 4</vt:lpstr>
      <vt:lpstr>Сигнальные слова</vt:lpstr>
      <vt:lpstr>Раскрой скобки, употребляя Present Simple.</vt:lpstr>
      <vt:lpstr>Проверь себя</vt:lpstr>
      <vt:lpstr>The Present Continuous Tense (Настоящее длительное время)</vt:lpstr>
      <vt:lpstr>Раскрой скобки, употребляя Present Continuous</vt:lpstr>
      <vt:lpstr>Проверь себя</vt:lpstr>
      <vt:lpstr>Homework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Повторение по теме «Окружающий мир. Природа: растения и животные». Повторение по теме «Режим труда и отдыха». Урок-обобщение пройденного за курс 5 класса.</dc:title>
  <dc:creator>Гульнира</dc:creator>
  <cp:lastModifiedBy>Гульнира</cp:lastModifiedBy>
  <cp:revision>5</cp:revision>
  <dcterms:created xsi:type="dcterms:W3CDTF">2020-05-17T17:53:30Z</dcterms:created>
  <dcterms:modified xsi:type="dcterms:W3CDTF">2020-05-18T06:59:16Z</dcterms:modified>
</cp:coreProperties>
</file>