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73" r:id="rId5"/>
    <p:sldId id="274" r:id="rId6"/>
    <p:sldId id="258" r:id="rId7"/>
    <p:sldId id="259" r:id="rId8"/>
    <p:sldId id="261" r:id="rId9"/>
    <p:sldId id="262" r:id="rId10"/>
    <p:sldId id="260" r:id="rId11"/>
    <p:sldId id="264" r:id="rId12"/>
    <p:sldId id="263" r:id="rId13"/>
    <p:sldId id="265" r:id="rId14"/>
    <p:sldId id="266" r:id="rId15"/>
    <p:sldId id="267" r:id="rId16"/>
    <p:sldId id="268" r:id="rId17"/>
    <p:sldId id="269" r:id="rId18"/>
    <p:sldId id="272" r:id="rId19"/>
    <p:sldId id="270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83F4937B-59F4-4864-8875-8F5F2DE4FF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89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8C592-187B-4EBC-87AC-0CC9EFA755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947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B5236-340A-4A54-887B-C2722AAD2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0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3E4282EF-9834-482B-AA45-562BA36AF4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2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10F23-D7AA-40EA-8254-7B21FC1846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171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6616F-FAF1-4485-9A67-F16A979A51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595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4F92B1C8-4EAC-403A-9DF2-36187FBA0A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72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A22D1-9636-4741-AC09-1D27B39AFC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458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D3C9A-F9B9-4655-890D-0BAE35C2FF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27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04676-E4E9-45E9-8845-EAC504D9C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653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712AC-2F21-4577-B271-5DED41A6DD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718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18F1F859-DE35-4ABD-8A7F-D357DDD4CF5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0" r:id="rId4"/>
    <p:sldLayoutId id="2147483686" r:id="rId5"/>
    <p:sldLayoutId id="2147483681" r:id="rId6"/>
    <p:sldLayoutId id="2147483687" r:id="rId7"/>
    <p:sldLayoutId id="2147483688" r:id="rId8"/>
    <p:sldLayoutId id="2147483689" r:id="rId9"/>
    <p:sldLayoutId id="2147483682" r:id="rId10"/>
    <p:sldLayoutId id="214748369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idar1990@bk.r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miranik1971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4hOh6W8gk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609600"/>
            <a:ext cx="8610600" cy="42473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1.Приемы борьбы стоя.</a:t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</a:b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2. Развитие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двигательных</a:t>
            </a:r>
          </a:p>
          <a:p>
            <a:pPr algn="ctr" eaLnBrk="0" hangingPunct="0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способностей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71" r="941" b="6384"/>
          <a:stretch>
            <a:fillRect/>
          </a:stretch>
        </p:blipFill>
        <p:spPr>
          <a:xfrm>
            <a:off x="1752600" y="304800"/>
            <a:ext cx="5486400" cy="5638800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0" b="89899"/>
          <a:stretch>
            <a:fillRect/>
          </a:stretch>
        </p:blipFill>
        <p:spPr bwMode="auto">
          <a:xfrm>
            <a:off x="1676400" y="5943600"/>
            <a:ext cx="5562600" cy="914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9435" r="51141" b="3017"/>
          <a:stretch>
            <a:fillRect/>
          </a:stretch>
        </p:blipFill>
        <p:spPr>
          <a:xfrm>
            <a:off x="228600" y="304800"/>
            <a:ext cx="4343400" cy="5715000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1" t="665" r="740" b="35356"/>
          <a:stretch>
            <a:fillRect/>
          </a:stretch>
        </p:blipFill>
        <p:spPr bwMode="auto">
          <a:xfrm>
            <a:off x="4648200" y="304800"/>
            <a:ext cx="4267200" cy="571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302169"/>
          </a:xfrm>
          <a:ln>
            <a:solidFill>
              <a:srgbClr val="FF0000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Быстрота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 способность  совершать  двигательные действия в  минимальный для  данных условий отрезок времени.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665" r="-200" b="4700"/>
          <a:stretch>
            <a:fillRect/>
          </a:stretch>
        </p:blipFill>
        <p:spPr>
          <a:xfrm>
            <a:off x="2133600" y="381000"/>
            <a:ext cx="4724400" cy="6119813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8534400" cy="2302169"/>
          </a:xfrm>
          <a:ln>
            <a:solidFill>
              <a:srgbClr val="FF0000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Выносливость 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 способность  к длительному  выполнению какой –либо деятельности без снижения ее эффективности.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49800" b="34338"/>
          <a:stretch>
            <a:fillRect/>
          </a:stretch>
        </p:blipFill>
        <p:spPr>
          <a:xfrm>
            <a:off x="1371600" y="0"/>
            <a:ext cx="6934200" cy="5516563"/>
          </a:xfrm>
          <a:noFill/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38057" r="-726" b="54948"/>
          <a:stretch>
            <a:fillRect/>
          </a:stretch>
        </p:blipFill>
        <p:spPr bwMode="auto">
          <a:xfrm>
            <a:off x="1371600" y="5486400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3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163943"/>
          </a:xfrm>
          <a:ln>
            <a:solidFill>
              <a:srgbClr val="FF0000"/>
            </a:solidFill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Ловкость -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 комплекс  определенных  психических и двигательных способностей,  обеспечивающих выполнение любой двигательной задачи правильно, точно, быстро, рационально, экономно и находчиво.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15994" r="50200" b="49490"/>
          <a:stretch>
            <a:fillRect/>
          </a:stretch>
        </p:blipFill>
        <p:spPr bwMode="auto">
          <a:xfrm>
            <a:off x="1371600" y="2667000"/>
            <a:ext cx="63738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71379" b="72044"/>
          <a:stretch>
            <a:fillRect/>
          </a:stretch>
        </p:blipFill>
        <p:spPr bwMode="auto">
          <a:xfrm>
            <a:off x="381000" y="228600"/>
            <a:ext cx="472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0" r="48659" b="5717"/>
          <a:stretch>
            <a:fillRect/>
          </a:stretch>
        </p:blipFill>
        <p:spPr>
          <a:xfrm>
            <a:off x="457200" y="304800"/>
            <a:ext cx="4267200" cy="5105400"/>
          </a:xfrm>
          <a:noFill/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3" t="1018"/>
          <a:stretch>
            <a:fillRect/>
          </a:stretch>
        </p:blipFill>
        <p:spPr bwMode="auto">
          <a:xfrm>
            <a:off x="4876800" y="228600"/>
            <a:ext cx="4038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49800" b="84846"/>
          <a:stretch>
            <a:fillRect/>
          </a:stretch>
        </p:blipFill>
        <p:spPr bwMode="auto">
          <a:xfrm>
            <a:off x="4876800" y="5638800"/>
            <a:ext cx="411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t="71729" r="50000" b="6384"/>
          <a:stretch>
            <a:fillRect/>
          </a:stretch>
        </p:blipFill>
        <p:spPr>
          <a:xfrm>
            <a:off x="533400" y="1143000"/>
            <a:ext cx="7813675" cy="3200400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2667000" y="49530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dirty="0"/>
              <a:t>Контакты: </a:t>
            </a:r>
            <a:r>
              <a:rPr lang="ru-RU" altLang="ru-RU" dirty="0" err="1"/>
              <a:t>Хакимуллин</a:t>
            </a:r>
            <a:r>
              <a:rPr lang="ru-RU" altLang="ru-RU" dirty="0"/>
              <a:t> Айдар </a:t>
            </a:r>
            <a:r>
              <a:rPr lang="ru-RU" altLang="ru-RU" dirty="0" err="1"/>
              <a:t>Маулитгараевич</a:t>
            </a:r>
            <a:endParaRPr lang="ru-RU" altLang="ru-RU" dirty="0"/>
          </a:p>
          <a:p>
            <a:pPr algn="r">
              <a:defRPr/>
            </a:pPr>
            <a:r>
              <a:rPr lang="ru-RU" altLang="ru-RU" dirty="0"/>
              <a:t> </a:t>
            </a:r>
            <a:r>
              <a:rPr lang="en-US" altLang="ru-RU" dirty="0"/>
              <a:t>Email – </a:t>
            </a:r>
            <a:r>
              <a:rPr lang="en-US" altLang="ru-RU" dirty="0">
                <a:hlinkClick r:id="rId3"/>
              </a:rPr>
              <a:t>aidar1990@bk.ru</a:t>
            </a:r>
            <a:r>
              <a:rPr lang="ru-RU" altLang="ru-RU" dirty="0"/>
              <a:t> </a:t>
            </a:r>
            <a:endParaRPr lang="en-US" altLang="ru-RU" dirty="0"/>
          </a:p>
          <a:p>
            <a:pPr algn="r">
              <a:defRPr/>
            </a:pPr>
            <a:r>
              <a:rPr lang="en-US" altLang="ru-RU" dirty="0"/>
              <a:t> WhatsApp – 89600317709</a:t>
            </a:r>
          </a:p>
          <a:p>
            <a:pPr algn="r">
              <a:defRPr/>
            </a:pPr>
            <a:r>
              <a:rPr lang="ru-RU" altLang="ru-RU" dirty="0" err="1"/>
              <a:t>Минимуллин</a:t>
            </a:r>
            <a:r>
              <a:rPr lang="ru-RU" altLang="ru-RU" dirty="0"/>
              <a:t> Эльмира Николаевна</a:t>
            </a:r>
          </a:p>
          <a:p>
            <a:pPr algn="r">
              <a:defRPr/>
            </a:pPr>
            <a:r>
              <a:rPr lang="ru-RU" altLang="ru-RU" dirty="0"/>
              <a:t> </a:t>
            </a:r>
            <a:r>
              <a:rPr lang="en-US" altLang="ru-RU" dirty="0"/>
              <a:t>Email – </a:t>
            </a:r>
            <a:r>
              <a:rPr lang="en-US" altLang="ru-RU" dirty="0">
                <a:hlinkClick r:id="rId4"/>
              </a:rPr>
              <a:t>elmiranik1971@mail.ru</a:t>
            </a:r>
            <a:endParaRPr lang="ru-RU" alt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Приемы борьбы стоя.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Перейдите по ссылке просмотрите </a:t>
            </a:r>
            <a:r>
              <a:rPr lang="ru-RU" dirty="0" err="1" smtClean="0"/>
              <a:t>видеоурок</a:t>
            </a:r>
            <a:endParaRPr lang="ru-RU" dirty="0" smtClean="0"/>
          </a:p>
          <a:p>
            <a:endParaRPr lang="ru-RU" dirty="0"/>
          </a:p>
          <a:p>
            <a:r>
              <a:rPr lang="en-US" dirty="0" smtClean="0">
                <a:hlinkClick r:id="rId2"/>
              </a:rPr>
              <a:t>https://www.youtube.com/watch?v=O4hOh6W8gkk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04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8458200" cy="914400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000" smtClean="0">
                <a:solidFill>
                  <a:schemeClr val="tx1"/>
                </a:solidFill>
              </a:rPr>
              <a:t>Вся жизнь  человека  связана  с выполнением  каких-либо движений,  требующих от него  проявления двигательных  способностей (иногда их  называют  физическими качествами).</a:t>
            </a: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3048000" y="1828800"/>
            <a:ext cx="2743200" cy="9906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Основные двигательные способности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1000" y="2514600"/>
            <a:ext cx="1981200" cy="762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гибкость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38200" y="3733800"/>
            <a:ext cx="1981200" cy="762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сила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629400" y="2438400"/>
            <a:ext cx="1981200" cy="762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выносливость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553200" y="3886200"/>
            <a:ext cx="1981200" cy="762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ловкость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581400" y="4495800"/>
            <a:ext cx="1981200" cy="7620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1"/>
                </a:solidFill>
              </a:rPr>
              <a:t>быстрота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2133600" y="2209800"/>
            <a:ext cx="914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2438400" y="28956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771901" y="3619500"/>
            <a:ext cx="12954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5829300" y="30099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67400" y="2133600"/>
            <a:ext cx="914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3124200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mtClean="0">
                <a:solidFill>
                  <a:schemeClr val="tx1"/>
                </a:solidFill>
              </a:rPr>
              <a:t>При развитии  двигательных  способностей уроки физической культуры следует  дополнять  самостоятельными занятиями, на которых  необходимо систематически использовать  специально  подобранные  упражнения.</a:t>
            </a: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762000" y="3962400"/>
            <a:ext cx="7275513" cy="13843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/>
              <a:t>Двигательные  способности в возрасте до</a:t>
            </a:r>
          </a:p>
          <a:p>
            <a:pPr algn="ctr"/>
            <a:r>
              <a:rPr lang="ru-RU" altLang="ru-RU" sz="2800"/>
              <a:t> 15 лет  развиваются в тесном </a:t>
            </a:r>
          </a:p>
          <a:p>
            <a:pPr algn="ctr"/>
            <a:r>
              <a:rPr lang="ru-RU" altLang="ru-RU" sz="2800"/>
              <a:t>Взаимодействии  друг с другом.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8" t="51480" r="1920" b="35005"/>
          <a:stretch>
            <a:fillRect/>
          </a:stretch>
        </p:blipFill>
        <p:spPr>
          <a:xfrm>
            <a:off x="304800" y="1447800"/>
            <a:ext cx="8285163" cy="2971800"/>
          </a:xfr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1828800"/>
            <a:ext cx="8574784" cy="1785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Гибкость</a:t>
            </a:r>
          </a:p>
          <a:p>
            <a:pPr algn="ctr" eaLnBrk="0" hangingPunct="0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-   это  способность  выполнять  движения с </a:t>
            </a:r>
          </a:p>
          <a:p>
            <a:pPr algn="ctr" eaLnBrk="0" hangingPunct="0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+mn-cs"/>
              </a:rPr>
              <a:t>большой амплитудой.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1" t="1018" r="-200" b="43423"/>
          <a:stretch>
            <a:fillRect/>
          </a:stretch>
        </p:blipFill>
        <p:spPr>
          <a:xfrm>
            <a:off x="4495800" y="381000"/>
            <a:ext cx="4648200" cy="6019800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9" r="49800" b="4034"/>
          <a:stretch>
            <a:fillRect/>
          </a:stretch>
        </p:blipFill>
        <p:spPr bwMode="auto">
          <a:xfrm>
            <a:off x="0" y="381000"/>
            <a:ext cx="4495800" cy="609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1" t="56577" r="626" b="4601"/>
          <a:stretch>
            <a:fillRect/>
          </a:stretch>
        </p:blipFill>
        <p:spPr>
          <a:xfrm>
            <a:off x="381000" y="1143000"/>
            <a:ext cx="3962400" cy="4343400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r="51105" b="33350"/>
          <a:stretch>
            <a:fillRect/>
          </a:stretch>
        </p:blipFill>
        <p:spPr bwMode="auto">
          <a:xfrm>
            <a:off x="4419600" y="457200"/>
            <a:ext cx="4495800" cy="541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54162"/>
            <a:ext cx="8446094" cy="2474524"/>
          </a:xfrm>
          <a:ln>
            <a:solidFill>
              <a:srgbClr val="FF0000"/>
            </a:solidFill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Сила</a:t>
            </a:r>
          </a:p>
          <a:p>
            <a:pPr algn="ctr" fontAlgn="auto">
              <a:spcAft>
                <a:spcPts val="0"/>
              </a:spcAft>
              <a:buFontTx/>
              <a:buChar char="-"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 способность  преодолевать 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внешнее  сопротивление или  противодействовать 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ему за счет  мышечных усилий.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174</TotalTime>
  <Words>183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Franklin Gothic Medium</vt:lpstr>
      <vt:lpstr>Franklin Gothic Book</vt:lpstr>
      <vt:lpstr>Wingdings 2</vt:lpstr>
      <vt:lpstr>Calibri</vt:lpstr>
      <vt:lpstr>Трек</vt:lpstr>
      <vt:lpstr>Презентация PowerPoint</vt:lpstr>
      <vt:lpstr>Приемы борьбы стоя.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АЙДАР</cp:lastModifiedBy>
  <cp:revision>5</cp:revision>
  <cp:lastPrinted>1601-01-01T00:00:00Z</cp:lastPrinted>
  <dcterms:created xsi:type="dcterms:W3CDTF">2014-02-03T03:56:05Z</dcterms:created>
  <dcterms:modified xsi:type="dcterms:W3CDTF">2020-05-06T10:55:22Z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