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61" r:id="rId5"/>
    <p:sldId id="258" r:id="rId6"/>
    <p:sldId id="259" r:id="rId7"/>
    <p:sldId id="260" r:id="rId8"/>
    <p:sldId id="262" r:id="rId9"/>
    <p:sldId id="265" r:id="rId10"/>
    <p:sldId id="264" r:id="rId11"/>
    <p:sldId id="269" r:id="rId12"/>
    <p:sldId id="263" r:id="rId13"/>
    <p:sldId id="270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8" r:id="rId22"/>
    <p:sldId id="280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347814-D94E-4AC2-8D5C-F63FEF22F75D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1B4BC7-0DF0-4431-9539-6D54C30FC9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lbina_yarmuchametova76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Моря  Тихого  океана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909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Изучите предложенный материал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471858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Берингово 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281518" cy="5072074"/>
          </a:xfrm>
        </p:spPr>
        <p:txBody>
          <a:bodyPr>
            <a:normAutofit/>
          </a:bodyPr>
          <a:lstStyle/>
          <a:p>
            <a:r>
              <a:rPr lang="ru-RU" dirty="0" smtClean="0"/>
              <a:t>На юге естественной границей служат Алеутские и Командорские острова.</a:t>
            </a:r>
          </a:p>
          <a:p>
            <a:r>
              <a:rPr lang="ru-RU" dirty="0" smtClean="0"/>
              <a:t>Самое глубокое море России – </a:t>
            </a:r>
            <a:r>
              <a:rPr lang="en-US" dirty="0" smtClean="0"/>
              <a:t>4151</a:t>
            </a:r>
            <a:r>
              <a:rPr lang="ru-RU" dirty="0" smtClean="0"/>
              <a:t> м.</a:t>
            </a:r>
          </a:p>
          <a:p>
            <a:r>
              <a:rPr lang="ru-RU" dirty="0" smtClean="0"/>
              <a:t>Часты землетрясения и цунами.</a:t>
            </a:r>
          </a:p>
          <a:p>
            <a:endParaRPr lang="ru-RU" dirty="0"/>
          </a:p>
        </p:txBody>
      </p:sp>
      <p:pic>
        <p:nvPicPr>
          <p:cNvPr id="1026" name="Picture 2" descr="C:\Users\Shef\Desktop\Берингово-мо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4429156" cy="457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143272" cy="1847088"/>
          </a:xfrm>
        </p:spPr>
        <p:txBody>
          <a:bodyPr>
            <a:normAutofit/>
          </a:bodyPr>
          <a:lstStyle/>
          <a:p>
            <a:r>
              <a:rPr lang="ru-RU" dirty="0" smtClean="0"/>
              <a:t>Берингово 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/>
          </a:bodyPr>
          <a:lstStyle/>
          <a:p>
            <a:r>
              <a:rPr lang="ru-RU" dirty="0" smtClean="0"/>
              <a:t>Названо в честь </a:t>
            </a:r>
            <a:r>
              <a:rPr lang="ru-RU" dirty="0" err="1" smtClean="0"/>
              <a:t>Витуса</a:t>
            </a:r>
            <a:r>
              <a:rPr lang="ru-RU" dirty="0" smtClean="0"/>
              <a:t> Беринга – руководителя Первой и второй Камчатской экспедиции.</a:t>
            </a:r>
            <a:endParaRPr lang="ru-RU" dirty="0"/>
          </a:p>
          <a:p>
            <a:r>
              <a:rPr lang="ru-RU" dirty="0" smtClean="0"/>
              <a:t>Старое русское название – Бобровое море. «Морским бобром» называли калана российские промысловики с Х</a:t>
            </a:r>
            <a:r>
              <a:rPr lang="en-US" dirty="0" smtClean="0"/>
              <a:t>YIII</a:t>
            </a:r>
            <a:r>
              <a:rPr lang="ru-RU" dirty="0" smtClean="0"/>
              <a:t> столетия.</a:t>
            </a:r>
            <a:endParaRPr lang="en-US" dirty="0" smtClean="0"/>
          </a:p>
        </p:txBody>
      </p:sp>
      <p:pic>
        <p:nvPicPr>
          <p:cNvPr id="1026" name="Picture 2" descr="C:\Users\Shef\Desktop\bbb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0"/>
            <a:ext cx="2857520" cy="4857784"/>
          </a:xfrm>
          <a:prstGeom prst="rect">
            <a:avLst/>
          </a:prstGeom>
          <a:noFill/>
        </p:spPr>
      </p:pic>
      <p:pic>
        <p:nvPicPr>
          <p:cNvPr id="4" name="Picture 2" descr="C:\Users\Shef\Desktop\1305542994_412245_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256"/>
            <a:ext cx="3200403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328982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Берингово 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281518" cy="47833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Море холодное и суровое,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mtClean="0"/>
              <a:t>лёд толщиной </a:t>
            </a:r>
            <a:r>
              <a:rPr lang="ru-RU" dirty="0" smtClean="0"/>
              <a:t>до 2 м покрывает 80% моря.</a:t>
            </a:r>
            <a:endParaRPr lang="en-US" dirty="0" smtClean="0"/>
          </a:p>
          <a:p>
            <a:r>
              <a:rPr lang="ru-RU" dirty="0" smtClean="0"/>
              <a:t>Снег не выпадает лишь в июле и августе</a:t>
            </a:r>
          </a:p>
          <a:p>
            <a:r>
              <a:rPr lang="ru-RU" dirty="0" smtClean="0"/>
              <a:t>Южная часть всегда свободна ото льда</a:t>
            </a:r>
            <a:endParaRPr lang="ru-RU" dirty="0"/>
          </a:p>
        </p:txBody>
      </p:sp>
      <p:pic>
        <p:nvPicPr>
          <p:cNvPr id="6" name="Picture 2" descr="C:\Users\Shef\Desktop\1405203_441_271_sourc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032504" cy="2478024"/>
          </a:xfrm>
          <a:prstGeom prst="rect">
            <a:avLst/>
          </a:prstGeom>
          <a:noFill/>
        </p:spPr>
      </p:pic>
      <p:pic>
        <p:nvPicPr>
          <p:cNvPr id="1026" name="Picture 2" descr="C:\Users\Shef\Desktop\okhotskoe_m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4524380" cy="365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kkk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2692400"/>
          </a:xfrm>
          <a:prstGeom prst="rect">
            <a:avLst/>
          </a:prstGeom>
          <a:noFill/>
        </p:spPr>
      </p:pic>
      <p:pic>
        <p:nvPicPr>
          <p:cNvPr id="2" name="Picture 2" descr="C:\Users\Shef\Desktop\91968c2dfb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3357562"/>
          </a:xfrm>
          <a:prstGeom prst="rect">
            <a:avLst/>
          </a:prstGeom>
          <a:noFill/>
        </p:spPr>
      </p:pic>
      <p:pic>
        <p:nvPicPr>
          <p:cNvPr id="3" name="Picture 2" descr="C:\Users\Shef\Desktop\0015-035-Beringovo-m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48000"/>
            <a:ext cx="2847975" cy="3810000"/>
          </a:xfrm>
          <a:prstGeom prst="rect">
            <a:avLst/>
          </a:prstGeom>
          <a:noFill/>
        </p:spPr>
      </p:pic>
      <p:pic>
        <p:nvPicPr>
          <p:cNvPr id="4" name="Picture 2" descr="C:\Users\Shef\Desktop\civvvv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51897"/>
            <a:ext cx="4786314" cy="3106103"/>
          </a:xfrm>
          <a:prstGeom prst="rect">
            <a:avLst/>
          </a:prstGeom>
          <a:noFill/>
        </p:spPr>
      </p:pic>
      <p:pic>
        <p:nvPicPr>
          <p:cNvPr id="5" name="Picture 2" descr="C:\Users\Shef\Desktop\seal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000240"/>
            <a:ext cx="352425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Новая папка\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9437" cy="3292475"/>
          </a:xfrm>
          <a:prstGeom prst="rect">
            <a:avLst/>
          </a:prstGeom>
          <a:noFill/>
        </p:spPr>
      </p:pic>
      <p:pic>
        <p:nvPicPr>
          <p:cNvPr id="2" name="Picture 2" descr="C:\Users\Shef\Desktop\Новая папка\kalk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50"/>
            <a:ext cx="2857500" cy="4286250"/>
          </a:xfrm>
          <a:prstGeom prst="rect">
            <a:avLst/>
          </a:prstGeom>
          <a:noFill/>
        </p:spPr>
      </p:pic>
      <p:pic>
        <p:nvPicPr>
          <p:cNvPr id="3" name="Picture 2" descr="C:\Users\Shef\Desktop\Новая папка\t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5"/>
            <a:ext cx="4572000" cy="3286125"/>
          </a:xfrm>
          <a:prstGeom prst="rect">
            <a:avLst/>
          </a:prstGeom>
          <a:noFill/>
        </p:spPr>
      </p:pic>
      <p:pic>
        <p:nvPicPr>
          <p:cNvPr id="4" name="Picture 2" descr="C:\Users\Shef\Desktop\Новая папка\Камчатский-краб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60" y="0"/>
            <a:ext cx="4414840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471858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Охотское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643578"/>
          </a:xfrm>
        </p:spPr>
        <p:txBody>
          <a:bodyPr/>
          <a:lstStyle/>
          <a:p>
            <a:r>
              <a:rPr lang="ru-RU" dirty="0" smtClean="0"/>
              <a:t>Названо в честь речки Охота, в прошлом называлось Камчатское море.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Пенжинской</a:t>
            </a:r>
            <a:r>
              <a:rPr lang="ru-RU" b="1" dirty="0" smtClean="0">
                <a:solidFill>
                  <a:srgbClr val="FF0000"/>
                </a:solidFill>
              </a:rPr>
              <a:t> губе </a:t>
            </a:r>
            <a:r>
              <a:rPr lang="ru-RU" b="1" dirty="0" err="1" smtClean="0">
                <a:solidFill>
                  <a:srgbClr val="FF0000"/>
                </a:solidFill>
              </a:rPr>
              <a:t>налюдаются</a:t>
            </a:r>
            <a:r>
              <a:rPr lang="ru-RU" b="1" dirty="0" smtClean="0">
                <a:solidFill>
                  <a:srgbClr val="FF0000"/>
                </a:solidFill>
              </a:rPr>
              <a:t> самые высокие приливы России – до 13 м.</a:t>
            </a:r>
          </a:p>
          <a:p>
            <a:r>
              <a:rPr lang="ru-RU" dirty="0" smtClean="0"/>
              <a:t>Зимой более половины поверхности 6-7 месяцев покрыто льдом.</a:t>
            </a:r>
          </a:p>
          <a:p>
            <a:r>
              <a:rPr lang="ru-RU" dirty="0" smtClean="0"/>
              <a:t>Нередки сильные ветры, штормы, цунами.</a:t>
            </a:r>
            <a:endParaRPr lang="ru-RU" dirty="0"/>
          </a:p>
        </p:txBody>
      </p:sp>
      <p:pic>
        <p:nvPicPr>
          <p:cNvPr id="1026" name="Picture 2" descr="C:\Users\Shef\Desktop\1587355_20130820050617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357686" cy="4071942"/>
          </a:xfrm>
          <a:prstGeom prst="rect">
            <a:avLst/>
          </a:prstGeom>
          <a:noFill/>
        </p:spPr>
      </p:pic>
      <p:pic>
        <p:nvPicPr>
          <p:cNvPr id="4" name="Picture 2" descr="C:\Users\Shef\Desktop\more_laptevyh_foto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3114675" cy="13573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Охотское море</a:t>
            </a:r>
            <a:endParaRPr lang="ru-RU" dirty="0"/>
          </a:p>
        </p:txBody>
      </p:sp>
      <p:pic>
        <p:nvPicPr>
          <p:cNvPr id="1026" name="Picture 2" descr="C:\Users\Shef\Desktop\Новая папка\aaappppoooo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0"/>
            <a:ext cx="3175000" cy="2781300"/>
          </a:xfrm>
          <a:prstGeom prst="rect">
            <a:avLst/>
          </a:prstGeom>
          <a:noFill/>
        </p:spPr>
      </p:pic>
      <p:pic>
        <p:nvPicPr>
          <p:cNvPr id="3" name="Picture 2" descr="C:\Users\Shef\Desktop\Новая папка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2238375" cy="2143140"/>
          </a:xfrm>
          <a:prstGeom prst="rect">
            <a:avLst/>
          </a:prstGeom>
          <a:noFill/>
        </p:spPr>
      </p:pic>
      <p:pic>
        <p:nvPicPr>
          <p:cNvPr id="4" name="Picture 2" descr="C:\Users\Shef\Desktop\Новая папка\kamba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286124"/>
            <a:ext cx="3714744" cy="3286148"/>
          </a:xfrm>
          <a:prstGeom prst="rect">
            <a:avLst/>
          </a:prstGeom>
          <a:noFill/>
        </p:spPr>
      </p:pic>
      <p:pic>
        <p:nvPicPr>
          <p:cNvPr id="5" name="Picture 2" descr="C:\Users\Shef\Desktop\Новая папка\kiii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3524250" cy="2500306"/>
          </a:xfrm>
          <a:prstGeom prst="rect">
            <a:avLst/>
          </a:prstGeom>
          <a:noFill/>
        </p:spPr>
      </p:pic>
      <p:pic>
        <p:nvPicPr>
          <p:cNvPr id="6" name="Picture 2" descr="C:\Users\Shef\Desktop\Новая папка\11984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4114784" cy="3161718"/>
          </a:xfrm>
          <a:prstGeom prst="rect">
            <a:avLst/>
          </a:prstGeom>
          <a:noFill/>
        </p:spPr>
      </p:pic>
      <p:pic>
        <p:nvPicPr>
          <p:cNvPr id="7" name="Picture 2" descr="C:\Users\Shef\Desktop\Новая папка\g3XAVKW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500306"/>
            <a:ext cx="257176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000528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Японское  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786314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Омывает берега России, КНДР, Республики Кореи, Японии.</a:t>
            </a:r>
          </a:p>
          <a:p>
            <a:pPr>
              <a:buNone/>
            </a:pPr>
            <a:r>
              <a:rPr lang="ru-RU" dirty="0" smtClean="0"/>
              <a:t>Котловина – глубокая впадина, почти не развита шельфовая зона.</a:t>
            </a:r>
          </a:p>
          <a:p>
            <a:pPr>
              <a:buNone/>
            </a:pPr>
            <a:r>
              <a:rPr lang="ru-RU" dirty="0" smtClean="0"/>
              <a:t>Взаимодействие холодных и тёплых течений создаёт благоприятные условия как для холодноводных, так и для тепловодных видов. </a:t>
            </a:r>
          </a:p>
          <a:p>
            <a:pPr>
              <a:buNone/>
            </a:pPr>
            <a:r>
              <a:rPr lang="ru-RU" dirty="0" smtClean="0"/>
              <a:t>Самое тёплое из</a:t>
            </a:r>
          </a:p>
          <a:p>
            <a:pPr>
              <a:buNone/>
            </a:pPr>
            <a:r>
              <a:rPr lang="ru-RU" dirty="0" smtClean="0"/>
              <a:t>тихоокеанских морей</a:t>
            </a:r>
          </a:p>
          <a:p>
            <a:pPr>
              <a:buNone/>
            </a:pPr>
            <a:r>
              <a:rPr lang="ru-RU" dirty="0" smtClean="0"/>
              <a:t>(температура воды летом +17 )</a:t>
            </a:r>
            <a:endParaRPr lang="ru-RU" dirty="0"/>
          </a:p>
        </p:txBody>
      </p:sp>
      <p:pic>
        <p:nvPicPr>
          <p:cNvPr id="1026" name="Picture 2" descr="C:\Users\Shef\Desktop\734px-Японское_мор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52"/>
            <a:ext cx="4038600" cy="3295806"/>
          </a:xfrm>
          <a:prstGeom prst="rect">
            <a:avLst/>
          </a:prstGeom>
          <a:noFill/>
        </p:spPr>
      </p:pic>
      <p:pic>
        <p:nvPicPr>
          <p:cNvPr id="4" name="Picture 2" descr="C:\Users\Shef\Desktop\778a96c7845095b3b62c4b0013808a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351728" cy="304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Новая папка\tttnnn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72" cy="4214842"/>
          </a:xfrm>
          <a:prstGeom prst="rect">
            <a:avLst/>
          </a:prstGeom>
          <a:noFill/>
        </p:spPr>
      </p:pic>
      <p:pic>
        <p:nvPicPr>
          <p:cNvPr id="2" name="Picture 2" descr="C:\Users\Shef\Desktop\Новая папка\photo_5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54" y="0"/>
            <a:ext cx="4071946" cy="3357571"/>
          </a:xfrm>
          <a:prstGeom prst="rect">
            <a:avLst/>
          </a:prstGeom>
          <a:noFill/>
        </p:spPr>
      </p:pic>
      <p:pic>
        <p:nvPicPr>
          <p:cNvPr id="3" name="Picture 2" descr="C:\Users\Shef\Desktop\Новая папка\anchou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4000496" cy="2833686"/>
          </a:xfrm>
          <a:prstGeom prst="rect">
            <a:avLst/>
          </a:prstGeom>
          <a:noFill/>
        </p:spPr>
      </p:pic>
      <p:pic>
        <p:nvPicPr>
          <p:cNvPr id="4" name="Picture 2" descr="C:\Users\Shef\Desktop\Новая папка\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929198"/>
            <a:ext cx="3786214" cy="1743075"/>
          </a:xfrm>
          <a:prstGeom prst="rect">
            <a:avLst/>
          </a:prstGeom>
          <a:noFill/>
        </p:spPr>
      </p:pic>
      <p:pic>
        <p:nvPicPr>
          <p:cNvPr id="5" name="Picture 2" descr="C:\Users\Shef\Desktop\Новая папка\nava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857496"/>
            <a:ext cx="3305164" cy="2300278"/>
          </a:xfrm>
          <a:prstGeom prst="rect">
            <a:avLst/>
          </a:prstGeom>
          <a:noFill/>
        </p:spPr>
      </p:pic>
      <p:pic>
        <p:nvPicPr>
          <p:cNvPr id="6" name="Picture 2" descr="C:\Users\Shef\Desktop\Новая папка\lamm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0"/>
            <a:ext cx="2643206" cy="2851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0017-044-JAponskoe-more-bolee-tjopl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162430" cy="3457582"/>
          </a:xfrm>
          <a:prstGeom prst="rect">
            <a:avLst/>
          </a:prstGeom>
          <a:noFill/>
        </p:spPr>
      </p:pic>
      <p:pic>
        <p:nvPicPr>
          <p:cNvPr id="3" name="Picture 2" descr="C:\Users\Shef\Desktop\clyde_hosing_man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572000" cy="6096000"/>
          </a:xfrm>
          <a:prstGeom prst="rect">
            <a:avLst/>
          </a:prstGeom>
          <a:noFill/>
        </p:spPr>
      </p:pic>
      <p:pic>
        <p:nvPicPr>
          <p:cNvPr id="2" name="Picture 2" descr="C:\Users\Shef\Desktop\Новая папка\t8-2-e1369342874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4286248" cy="3157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785794"/>
            <a:ext cx="4071934" cy="5857916"/>
          </a:xfrm>
        </p:spPr>
        <p:txBody>
          <a:bodyPr>
            <a:normAutofit fontScale="92500" lnSpcReduction="20000"/>
          </a:bodyPr>
          <a:lstStyle/>
          <a:p>
            <a:r>
              <a:rPr lang="ru-RU" sz="1000" dirty="0" smtClean="0"/>
              <a:t> </a:t>
            </a:r>
            <a:r>
              <a:rPr lang="ru-RU" sz="2400" b="1" dirty="0" smtClean="0"/>
              <a:t>Берингово, Охотское и Японское </a:t>
            </a:r>
            <a:r>
              <a:rPr lang="ru-RU" sz="2400" dirty="0" smtClean="0"/>
              <a:t>— омывают восточные берега России. Моря отделены от Тихого океана грядами Алеутских, Курильских и Японских островов, за которыми расположены глубоководные желоба. Максимальная глубина </a:t>
            </a:r>
            <a:r>
              <a:rPr lang="ru-RU" sz="2400" dirty="0" err="1" smtClean="0"/>
              <a:t>Курило-Камчатского</a:t>
            </a:r>
            <a:r>
              <a:rPr lang="ru-RU" sz="2400" dirty="0" smtClean="0"/>
              <a:t> желоба достигает 9717 м. Друг от друга моря отделены полуостровом Камчатка и островом Сахалин. Восточное побережье Камчатки от устья р. Камчатка и до мыса Лопатка омывается водами самого Тихого океана.</a:t>
            </a:r>
          </a:p>
          <a:p>
            <a:endParaRPr lang="ru-RU" dirty="0"/>
          </a:p>
        </p:txBody>
      </p:sp>
      <p:pic>
        <p:nvPicPr>
          <p:cNvPr id="7" name="Picture 2" descr="C:\Users\Shef\Desktop\dv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435768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30" cy="4324361"/>
          </a:xfrm>
          <a:prstGeom prst="rect">
            <a:avLst/>
          </a:prstGeom>
          <a:noFill/>
        </p:spPr>
      </p:pic>
      <p:pic>
        <p:nvPicPr>
          <p:cNvPr id="2" name="Picture 2" descr="C:\Users\Shef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"/>
            <a:ext cx="3376620" cy="4500569"/>
          </a:xfrm>
          <a:prstGeom prst="rect">
            <a:avLst/>
          </a:prstGeom>
          <a:noFill/>
        </p:spPr>
      </p:pic>
      <p:pic>
        <p:nvPicPr>
          <p:cNvPr id="4" name="Picture 2" descr="C:\Users\Shef\Desktop\fauna-japonskogo-mory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25" y="4786322"/>
            <a:ext cx="2682875" cy="1789113"/>
          </a:xfrm>
          <a:prstGeom prst="rect">
            <a:avLst/>
          </a:prstGeom>
          <a:noFill/>
        </p:spPr>
      </p:pic>
      <p:pic>
        <p:nvPicPr>
          <p:cNvPr id="3" name="Picture 2" descr="C:\Users\Shef\Desktop\Новая папка\u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4884"/>
            <a:ext cx="2643206" cy="1928826"/>
          </a:xfrm>
          <a:prstGeom prst="rect">
            <a:avLst/>
          </a:prstGeom>
          <a:noFill/>
        </p:spPr>
      </p:pic>
      <p:pic>
        <p:nvPicPr>
          <p:cNvPr id="5" name="Picture 2" descr="C:\Users\Shef\Desktop\Новая папка\rr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033377"/>
            <a:ext cx="3640431" cy="2824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ef\Desktop\Clipboard1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3571875"/>
          </a:xfrm>
          <a:prstGeom prst="rect">
            <a:avLst/>
          </a:prstGeom>
          <a:noFill/>
        </p:spPr>
      </p:pic>
      <p:pic>
        <p:nvPicPr>
          <p:cNvPr id="8" name="Picture 2" descr="C:\Users\Shef\Desktop\63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357718" cy="4857784"/>
          </a:xfrm>
          <a:prstGeom prst="rect">
            <a:avLst/>
          </a:prstGeom>
          <a:noFill/>
        </p:spPr>
      </p:pic>
      <p:pic>
        <p:nvPicPr>
          <p:cNvPr id="1026" name="Picture 2" descr="C:\Users\Shef\Desktop\imgpreview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Домашняя работа</a:t>
            </a:r>
            <a:endParaRPr lang="ru-RU" dirty="0"/>
          </a:p>
        </p:txBody>
      </p:sp>
      <p:pic>
        <p:nvPicPr>
          <p:cNvPr id="1026" name="Picture 2" descr="C:\Users\Shef\Desktop\Sorul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388269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Ответить на вопросы письменно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ru-RU" dirty="0" smtClean="0"/>
              <a:t>1. Основное отличие морей Тихого океана от остальных морей России?</a:t>
            </a:r>
          </a:p>
          <a:p>
            <a:r>
              <a:rPr lang="ru-RU" dirty="0" smtClean="0"/>
              <a:t>2. Самое глубокое море России?</a:t>
            </a:r>
          </a:p>
          <a:p>
            <a:r>
              <a:rPr lang="ru-RU" dirty="0" smtClean="0"/>
              <a:t>3. В честь кого оно названо?</a:t>
            </a:r>
          </a:p>
          <a:p>
            <a:r>
              <a:rPr lang="ru-RU" dirty="0" smtClean="0"/>
              <a:t>4. Как ещё называли  в старину Берингово море?</a:t>
            </a:r>
          </a:p>
          <a:p>
            <a:r>
              <a:rPr lang="ru-RU" dirty="0" smtClean="0"/>
              <a:t>5. В каком море наблюдаются самые высокие приливы?</a:t>
            </a:r>
          </a:p>
          <a:p>
            <a:r>
              <a:rPr lang="ru-RU" dirty="0" smtClean="0"/>
              <a:t>6. Почему Охотское море так называется?</a:t>
            </a:r>
          </a:p>
          <a:p>
            <a:r>
              <a:rPr lang="ru-RU" dirty="0" smtClean="0"/>
              <a:t>7. Какое море Тихого океана самое тёплое?</a:t>
            </a:r>
          </a:p>
          <a:p>
            <a:r>
              <a:rPr lang="ru-RU" dirty="0" smtClean="0"/>
              <a:t>8. Что обеспечивает благоприятные условия для обитания холодноводных и тепловодных видов?</a:t>
            </a:r>
          </a:p>
          <a:p>
            <a:r>
              <a:rPr lang="ru-RU" dirty="0" smtClean="0"/>
              <a:t>9. Каково значение морей Тихого океана?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Обратная связь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300" dirty="0" smtClean="0"/>
              <a:t>Выполнить  работу , сфотографировать     отправить по </a:t>
            </a:r>
            <a:r>
              <a:rPr lang="ru-RU" sz="3300" dirty="0" err="1" smtClean="0"/>
              <a:t>ватсапу</a:t>
            </a:r>
            <a:r>
              <a:rPr lang="ru-RU" sz="3300" dirty="0" smtClean="0"/>
              <a:t> </a:t>
            </a:r>
            <a:r>
              <a:rPr lang="ru-RU" sz="3300" dirty="0" smtClean="0"/>
              <a:t>89050226474</a:t>
            </a:r>
          </a:p>
          <a:p>
            <a:pPr algn="ctr">
              <a:buNone/>
              <a:defRPr/>
            </a:pPr>
            <a:r>
              <a:rPr lang="ru-RU" sz="3300" dirty="0" smtClean="0"/>
              <a:t>или </a:t>
            </a:r>
            <a:r>
              <a:rPr lang="ru-RU" sz="3300" dirty="0" err="1" smtClean="0"/>
              <a:t>элект.адрес</a:t>
            </a:r>
            <a:r>
              <a:rPr lang="ru-RU" sz="3300" dirty="0" smtClean="0"/>
              <a:t>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C00000"/>
                </a:solidFill>
                <a:hlinkClick r:id="rId2"/>
              </a:rPr>
              <a:t>albina_yarmuchametova76@mail.ru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buNone/>
              <a:defRPr/>
            </a:pPr>
            <a:r>
              <a:rPr lang="ru-RU" sz="2400" dirty="0" err="1" smtClean="0"/>
              <a:t>Ярмухаметовой</a:t>
            </a:r>
            <a:r>
              <a:rPr lang="ru-RU" sz="2400" dirty="0" smtClean="0"/>
              <a:t> Альбине </a:t>
            </a:r>
            <a:r>
              <a:rPr lang="ru-RU" sz="2400" dirty="0" err="1" smtClean="0"/>
              <a:t>Габдулбаровне</a:t>
            </a:r>
            <a:endParaRPr lang="ru-RU" sz="2400" dirty="0" smtClean="0"/>
          </a:p>
          <a:p>
            <a:pPr>
              <a:buNone/>
            </a:pP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357686" cy="62150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Моря Тихого океана протянулись почти на 5000 км с северо-востока на юго-запад вдоль окраины материка. Расположены они в более южных широтах, чем моря Северного Ледовитого океана, и отличаются более теплыми водами. Все моря — полузамкнутые, имеют </a:t>
            </a:r>
            <a:r>
              <a:rPr lang="ru-RU" dirty="0" err="1" smtClean="0"/>
              <a:t>водообмен</a:t>
            </a:r>
            <a:r>
              <a:rPr lang="ru-RU" dirty="0" smtClean="0"/>
              <a:t> с Тихим океаном через многочисленные проливы, однако проливы эти далеко не одинаковы.</a:t>
            </a:r>
          </a:p>
          <a:p>
            <a:endParaRPr lang="ru-RU" dirty="0"/>
          </a:p>
        </p:txBody>
      </p:sp>
      <p:pic>
        <p:nvPicPr>
          <p:cNvPr id="5" name="Picture 2" descr="C:\Users\Shef\Desktop\Dal_Vost_fi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285728"/>
            <a:ext cx="464343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f\Desktop\Dal_Vost_fi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2852"/>
            <a:ext cx="4429124" cy="671514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69065"/>
          </a:xfrm>
        </p:spPr>
        <p:txBody>
          <a:bodyPr/>
          <a:lstStyle/>
          <a:p>
            <a:r>
              <a:rPr lang="ru-RU" dirty="0" smtClean="0"/>
              <a:t>Общая площадь трех морей немногим менее 6 </a:t>
            </a:r>
            <a:r>
              <a:rPr lang="ru-RU" dirty="0" err="1" smtClean="0"/>
              <a:t>млн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r>
              <a:rPr lang="ru-RU" dirty="0" smtClean="0"/>
              <a:t>, объем воды — 6744 тыс. км</a:t>
            </a:r>
            <a:r>
              <a:rPr lang="ru-RU" baseline="30000" dirty="0" smtClean="0"/>
              <a:t>2</a:t>
            </a:r>
            <a:r>
              <a:rPr lang="ru-RU" dirty="0" smtClean="0"/>
              <a:t>, средняя глубина — 1354 м, что в 7 с лишним раз больше средней глубины морей Северного Ледовитого океана.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1480"/>
            <a:ext cx="4500562" cy="5783445"/>
          </a:xfrm>
        </p:spPr>
        <p:txBody>
          <a:bodyPr>
            <a:normAutofit/>
          </a:bodyPr>
          <a:lstStyle/>
          <a:p>
            <a:r>
              <a:rPr lang="ru-RU" dirty="0" smtClean="0"/>
              <a:t>Моря занимают рубежное положение между крупнейшим материком планеты и самым крупным из океанов, в зоне перехода от континентальной земной коры к океанической. Для них характерно меньшее, чем у арктических морей, развитие шельфа, поэтому значительные пространства морей имеют большие глубины. </a:t>
            </a:r>
            <a:endParaRPr lang="ru-RU" dirty="0"/>
          </a:p>
        </p:txBody>
      </p:sp>
      <p:pic>
        <p:nvPicPr>
          <p:cNvPr id="6" name="Picture 2" descr="C:\Users\Shef\Desktop\Dal_Vost_fi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214290"/>
            <a:ext cx="4286279" cy="6429420"/>
          </a:xfrm>
          <a:prstGeom prst="rect">
            <a:avLst/>
          </a:prstGeom>
          <a:noFill/>
        </p:spPr>
      </p:pic>
      <p:pic>
        <p:nvPicPr>
          <p:cNvPr id="8" name="Picture 2" descr="C:\Users\Shef\Desktop\Dal_Vost_fiz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21" y="214290"/>
            <a:ext cx="428627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357686" cy="635795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Моря Тихого океана протянулись почти на 5000 км с северо-востока на юго-запад вдоль окраины материка. Расположены они в более южных широтах, чем моря Северного Ледовитого океана, и отличаются более теплыми водами. Все моря — полузамкнутые, имеют </a:t>
            </a:r>
            <a:r>
              <a:rPr lang="ru-RU" dirty="0" err="1" smtClean="0"/>
              <a:t>водообмен</a:t>
            </a:r>
            <a:r>
              <a:rPr lang="ru-RU" dirty="0" smtClean="0"/>
              <a:t> с Тихим океаном через многочисленные проливы, однако проливы эти далеко не одинаковы.</a:t>
            </a:r>
          </a:p>
          <a:p>
            <a:endParaRPr lang="ru-RU" dirty="0"/>
          </a:p>
        </p:txBody>
      </p:sp>
      <p:pic>
        <p:nvPicPr>
          <p:cNvPr id="5" name="Picture 2" descr="C:\Users\Shef\Desktop\Dal_Vost_fi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285728"/>
            <a:ext cx="464343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29124" cy="6072206"/>
          </a:xfrm>
        </p:spPr>
        <p:txBody>
          <a:bodyPr>
            <a:normAutofit/>
          </a:bodyPr>
          <a:lstStyle/>
          <a:p>
            <a:r>
              <a:rPr lang="ru-RU" dirty="0" smtClean="0"/>
              <a:t>Отличительная черта </a:t>
            </a:r>
            <a:r>
              <a:rPr lang="ru-RU" dirty="0" err="1" smtClean="0"/>
              <a:t>водообмена</a:t>
            </a:r>
            <a:r>
              <a:rPr lang="ru-RU" dirty="0" smtClean="0"/>
              <a:t> всех морей Дальнего Востока — относительно небольшой приток в них речных вод. К бассейну Тихого океана относится лишь 19% территории России. Общий речной сток в эти моря составляет 1212 км</a:t>
            </a:r>
            <a:r>
              <a:rPr lang="ru-RU" baseline="30000" dirty="0" smtClean="0"/>
              <a:t>2</a:t>
            </a:r>
            <a:r>
              <a:rPr lang="ru-RU" dirty="0" smtClean="0"/>
              <a:t>/год. По сравнению с общим объемом вод данных морей это очень мало.</a:t>
            </a:r>
            <a:endParaRPr lang="ru-RU" dirty="0"/>
          </a:p>
        </p:txBody>
      </p:sp>
      <p:pic>
        <p:nvPicPr>
          <p:cNvPr id="5" name="Picture 2" descr="C:\Users\Shef\Desktop\Dal_Vost_fi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500042"/>
            <a:ext cx="450056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857752" cy="62150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Климат тихоокеанских морей в значительной мере определяется взаимодействием суши и океана. Муссонная циркуляция сглаживает различия в климате морей в зимнее время. Средняя температура января изменяется от -16°...-20° у побережья до -4°С у островных дут. Лишь в Японском море на юго-западе температура возрастает до +5°С, но это вдали от российской территории. Наиболее суровая зима — на акватории Охотского моря, на расстоянии 500 км от берегов которого располагается Оймякон — полюс холода Северного полушария.</a:t>
            </a:r>
          </a:p>
          <a:p>
            <a:endParaRPr lang="ru-RU" dirty="0"/>
          </a:p>
        </p:txBody>
      </p:sp>
      <p:pic>
        <p:nvPicPr>
          <p:cNvPr id="1026" name="Picture 2" descr="C:\Users\Shef\Desktop\more_laptevyh_foto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929089" cy="307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3571868" cy="60007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Моря Тихого океана имеют большое транспортное значение. Из Владивостока корабли идут к берегам Камчатки, Чукотки, к Магадану, через Берингов пролив в Северный Ледовитый океан, через Тихий и Индийский океаны вокруг Азии в Черное море. Осуществляются через эти моря и территориальные связи со странами Тихоокеанского региона.</a:t>
            </a:r>
          </a:p>
          <a:p>
            <a:endParaRPr lang="ru-RU" dirty="0"/>
          </a:p>
        </p:txBody>
      </p:sp>
      <p:pic>
        <p:nvPicPr>
          <p:cNvPr id="1026" name="Picture 2" descr="C:\Users\Shef\Desktop\imgpreview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24" y="4357670"/>
            <a:ext cx="2724176" cy="2500330"/>
          </a:xfrm>
          <a:prstGeom prst="rect">
            <a:avLst/>
          </a:prstGeom>
          <a:noFill/>
        </p:spPr>
      </p:pic>
      <p:pic>
        <p:nvPicPr>
          <p:cNvPr id="5" name="Picture 2" descr="C:\Users\Shef\Desktop\801907_400_300_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2857500"/>
          </a:xfrm>
          <a:prstGeom prst="rect">
            <a:avLst/>
          </a:prstGeom>
          <a:noFill/>
        </p:spPr>
      </p:pic>
      <p:pic>
        <p:nvPicPr>
          <p:cNvPr id="7" name="Picture 2" descr="C:\Users\Shef\Desktop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291465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756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Моря  Тихого  океана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Берингово  море</vt:lpstr>
      <vt:lpstr>Берингово  море</vt:lpstr>
      <vt:lpstr>Берингово  море</vt:lpstr>
      <vt:lpstr>Слайд 13</vt:lpstr>
      <vt:lpstr>Слайд 14</vt:lpstr>
      <vt:lpstr>Охотское море</vt:lpstr>
      <vt:lpstr>Охотское море</vt:lpstr>
      <vt:lpstr>Японское  море</vt:lpstr>
      <vt:lpstr>Слайд 18</vt:lpstr>
      <vt:lpstr>Слайд 19</vt:lpstr>
      <vt:lpstr>Слайд 20</vt:lpstr>
      <vt:lpstr>Слайд 21</vt:lpstr>
      <vt:lpstr>Домашняя работа</vt:lpstr>
      <vt:lpstr>Ответить на вопросы письменно</vt:lpstr>
      <vt:lpstr>             Обратная связь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Моря  Тихого  океана</dc:title>
  <dc:creator>Shef</dc:creator>
  <cp:lastModifiedBy>Альбина</cp:lastModifiedBy>
  <cp:revision>65</cp:revision>
  <dcterms:created xsi:type="dcterms:W3CDTF">2015-04-21T11:28:25Z</dcterms:created>
  <dcterms:modified xsi:type="dcterms:W3CDTF">2020-05-14T16:19:09Z</dcterms:modified>
</cp:coreProperties>
</file>