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5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3143272" cy="3071834"/>
          </a:xfrm>
        </p:spPr>
        <p:txBody>
          <a:bodyPr/>
          <a:lstStyle>
            <a:lvl1pPr>
              <a:defRPr sz="4800" b="1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214422"/>
            <a:ext cx="2928958" cy="250033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36164-2573-44A1-A9EC-B1062B28553F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8801-2D2B-49B1-AA81-87F247F52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371B-1845-4FD3-A092-A153115A7A01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A56D-8576-40E4-AAEF-3C2ADCC26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F6283-F408-452E-A8A6-676AF248D8D6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1A60-05A9-4B37-A43E-D82239830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1A3D-6F98-4D77-83A4-49996A84F6A7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2A091-DB6F-4605-BBBF-846540538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8548-9105-4555-9615-952CC9DF1FF2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084D7-BC64-4085-9D84-B118E4DD0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0D98-1C30-4330-A395-BFF4DFDB832C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016B-F366-4D33-BA4C-EE61792E2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8183-AF7E-4BCD-BAFB-A412DF821604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7083-5851-4558-9810-6CFE41878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97BC-2E78-4731-8FAF-A4B83D76A833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2123-99F5-40C9-8071-0432B5166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0ACC-0F51-4C84-8D51-FC17F4B7F1EC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5C54-D84C-4B8B-A620-088C812B4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C083-AFCD-4FBB-B6F8-05380786443D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B627-3D38-4C20-8000-2FC9D4E7C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1529-14B0-4324-B6A9-AC1524ABE9CE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D8F5-4AA3-4494-A7BB-BC84AB00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785938"/>
            <a:ext cx="3471862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F0EC92-B06E-4E32-88BB-2922261E196B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23705F-AA95-4CEE-8701-AB39B2ACD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ilash111_70@mail.ru" TargetMode="External"/><Relationship Id="rId2" Type="http://schemas.openxmlformats.org/officeDocument/2006/relationships/hyperlink" Target="https://youtu.be/4J-qO9FGr28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28604"/>
            <a:ext cx="3963290" cy="47285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М</a:t>
            </a:r>
            <a:r>
              <a:rPr lang="ru-RU" sz="2800" dirty="0"/>
              <a:t>.  </a:t>
            </a:r>
            <a:r>
              <a:rPr lang="ru-RU" sz="2800" dirty="0" smtClean="0"/>
              <a:t>Твен </a:t>
            </a:r>
            <a:r>
              <a:rPr lang="ru-RU" sz="2800" dirty="0"/>
              <a:t>«</a:t>
            </a:r>
            <a:r>
              <a:rPr lang="ru-RU" sz="2800" dirty="0" smtClean="0"/>
              <a:t>Приключения Тома </a:t>
            </a:r>
            <a:r>
              <a:rPr lang="ru-RU" sz="2800" dirty="0" err="1" smtClean="0"/>
              <a:t>Сойера</a:t>
            </a:r>
            <a:r>
              <a:rPr lang="ru-RU" sz="2800" dirty="0" smtClean="0"/>
              <a:t>». Проблемы </a:t>
            </a:r>
            <a:r>
              <a:rPr lang="ru-RU" sz="2800" dirty="0"/>
              <a:t>взаимоотношений детей с миром взрослых. Серьёзное и смешное в окружающем мире и в детском </a:t>
            </a:r>
            <a:r>
              <a:rPr lang="ru-RU" sz="2800" dirty="0" smtClean="0"/>
              <a:t>восприятии.</a:t>
            </a:r>
            <a:endParaRPr lang="ru-RU" sz="2800" dirty="0"/>
          </a:p>
        </p:txBody>
      </p:sp>
      <p:pic>
        <p:nvPicPr>
          <p:cNvPr id="4" name="Picture 5" descr="Том сойер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571480"/>
            <a:ext cx="2977484" cy="392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3929058" cy="282893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 Гек Финн – точный портрет Тома </a:t>
            </a:r>
            <a:r>
              <a:rPr lang="ru-RU" sz="2000" b="1" dirty="0" err="1" smtClean="0"/>
              <a:t>Бленкеншипа</a:t>
            </a:r>
            <a:r>
              <a:rPr lang="ru-RU" sz="2000" b="1" dirty="0" smtClean="0"/>
              <a:t>. Он жил в полуразрушенной лачуге на окраине города, частенько голодал, ходил в лохмотьях и иногда ночевал под открытым небом. Но это ему нравилось: он презирал «гнусные и душные дома».</a:t>
            </a:r>
            <a:endParaRPr lang="ru-RU" sz="2000" b="1" dirty="0"/>
          </a:p>
        </p:txBody>
      </p:sp>
      <p:pic>
        <p:nvPicPr>
          <p:cNvPr id="6" name="Содержимое 5" descr="4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714480" y="4572008"/>
            <a:ext cx="2071702" cy="1650204"/>
          </a:xfr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«Приключения Тома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Сойера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</p:txBody>
      </p:sp>
      <p:pic>
        <p:nvPicPr>
          <p:cNvPr id="35842" name="Picture 2" descr="http://webweba.users.photofile.ru/photo/webweba/200730025/xlarge/2097699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85728"/>
            <a:ext cx="3429024" cy="20578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86446" y="2428868"/>
            <a:ext cx="234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Дорожка к домику </a:t>
            </a:r>
          </a:p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Гекльберри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Финна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28612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Лачуга родителя Гека Финна не сохранилась. Её снесли в 40-х годах </a:t>
            </a:r>
            <a:r>
              <a:rPr lang="en-US" b="1" dirty="0" smtClean="0"/>
              <a:t>XX</a:t>
            </a:r>
            <a:r>
              <a:rPr lang="ru-RU" b="1" dirty="0" smtClean="0"/>
              <a:t> века. Однако на её месте стоит мемориальная доска.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3929058" cy="500065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 Младший брат Тома, тихоня и ябеда Сид – это Генри, младший брат </a:t>
            </a:r>
            <a:r>
              <a:rPr lang="ru-RU" sz="2000" b="1" dirty="0" err="1" smtClean="0"/>
              <a:t>Сэмюэля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Клеменса</a:t>
            </a:r>
            <a:r>
              <a:rPr lang="ru-RU" sz="2000" b="1" dirty="0" smtClean="0"/>
              <a:t>. Он никогда не доставлял никаких хлопот взрослым, в отличие от неистощимого на выдумки проказника Сэма.</a:t>
            </a:r>
          </a:p>
          <a:p>
            <a:pPr>
              <a:buNone/>
            </a:pPr>
            <a:r>
              <a:rPr lang="ru-RU" sz="2000" b="1" dirty="0" smtClean="0"/>
              <a:t>          Строгая тётушка </a:t>
            </a:r>
            <a:r>
              <a:rPr lang="ru-RU" sz="2000" b="1" dirty="0" err="1" smtClean="0"/>
              <a:t>Полли</a:t>
            </a:r>
            <a:r>
              <a:rPr lang="ru-RU" sz="2000" b="1" dirty="0" smtClean="0"/>
              <a:t> списана с матери Марка Твена – </a:t>
            </a:r>
            <a:r>
              <a:rPr lang="ru-RU" sz="2000" b="1" dirty="0" err="1" smtClean="0"/>
              <a:t>Оливии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Клеменс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«Приключения Тома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Сойера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</p:txBody>
      </p:sp>
      <p:pic>
        <p:nvPicPr>
          <p:cNvPr id="37890" name="Picture 2" descr="http://webweba.users.photofile.ru/photo/webweba/200730025/xlarge/2097699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57166"/>
            <a:ext cx="3357586" cy="42771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86446" y="4714884"/>
            <a:ext cx="2906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Портреты родителей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Марка Твена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доме-музее писателя.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Город Ганнибал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143372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 </a:t>
            </a:r>
            <a:r>
              <a:rPr lang="ru-RU" sz="2000" b="1" dirty="0" smtClean="0"/>
              <a:t>         В городке Ганнибал ежегодно проходят дни Тома </a:t>
            </a:r>
            <a:r>
              <a:rPr lang="ru-RU" sz="2000" b="1" dirty="0" err="1" smtClean="0"/>
              <a:t>Сойера</a:t>
            </a:r>
            <a:r>
              <a:rPr lang="ru-RU" sz="2000" b="1" dirty="0" smtClean="0"/>
              <a:t>. Здесь </a:t>
            </a:r>
            <a:r>
              <a:rPr lang="ru-RU" sz="2000" b="1" dirty="0" err="1" smtClean="0"/>
              <a:t>твеновские</a:t>
            </a:r>
            <a:r>
              <a:rPr lang="ru-RU" sz="2000" b="1" dirty="0" smtClean="0"/>
              <a:t> чтения, ярмарка, потешные соревнования в волейбол в грязи, состязания детворы на самую резвую лягушку, забеги в мешках для девочек... </a:t>
            </a:r>
          </a:p>
          <a:p>
            <a:pPr>
              <a:buNone/>
            </a:pPr>
            <a:r>
              <a:rPr lang="ru-RU" sz="2000" b="1" dirty="0" smtClean="0"/>
              <a:t>          Но гвоздь программы, конечно же, соревнования по крашению заборов. Участникам должно быть не меньше восьми и не больше тринадцати лет.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«Приключения Тома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Сойера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</p:txBody>
      </p:sp>
      <p:pic>
        <p:nvPicPr>
          <p:cNvPr id="36868" name="Picture 4" descr="http://webweba.users.photofile.ru/photo/webweba/200730025/xlarge/2097699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428604"/>
            <a:ext cx="3500462" cy="21510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0694" y="2643182"/>
            <a:ext cx="3374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Справа от дома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Клеменсов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«Забор Тома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Сойера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Около забора припасено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едро с краской и кисть.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6870" name="Picture 6" descr="http://www.chayka.org/issues/2003/02/images/rodionov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857628"/>
            <a:ext cx="286175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1714488"/>
            <a:ext cx="4286248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  В центре городка Ганнибал </a:t>
            </a:r>
            <a:r>
              <a:rPr lang="ru-RU" sz="2000" b="1" dirty="0" err="1" smtClean="0"/>
              <a:t>Кардиффский</a:t>
            </a:r>
            <a:r>
              <a:rPr lang="ru-RU" sz="2000" b="1" dirty="0" smtClean="0"/>
              <a:t> холм. А на холме стоит памятник двум босоногим мальчишкам –  Тому </a:t>
            </a:r>
            <a:r>
              <a:rPr lang="ru-RU" sz="2000" b="1" dirty="0" err="1" smtClean="0"/>
              <a:t>Сойеру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Гекльберри</a:t>
            </a:r>
            <a:r>
              <a:rPr lang="ru-RU" sz="2000" b="1" dirty="0" smtClean="0"/>
              <a:t> Финну, героям самых популярных книг Марка Твена. </a:t>
            </a:r>
          </a:p>
          <a:p>
            <a:pPr>
              <a:buNone/>
            </a:pPr>
            <a:r>
              <a:rPr lang="ru-RU" sz="2000" b="1" dirty="0" smtClean="0"/>
              <a:t>           Ребята изображены такими же беспечными, озорными, какими их представляют многие поколения читателей.</a:t>
            </a:r>
          </a:p>
          <a:p>
            <a:pPr>
              <a:buNone/>
            </a:pPr>
            <a:r>
              <a:rPr lang="ru-RU" sz="2000" b="1" dirty="0" smtClean="0"/>
              <a:t>          Увековечили даже дохлую кошку – она привязана к палке, которую держит Гек.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«Приключения Тома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Сойера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</p:txBody>
      </p:sp>
      <p:pic>
        <p:nvPicPr>
          <p:cNvPr id="38916" name="Picture 4" descr="http://lh5.ggpht.com/-T-BkY7UsAds/SFf848zujKI/AAAAAAAAIxg/xdRlmgwEbrQ/IMG_46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428604"/>
            <a:ext cx="3429024" cy="2236205"/>
          </a:xfrm>
          <a:prstGeom prst="rect">
            <a:avLst/>
          </a:prstGeom>
          <a:noFill/>
        </p:spPr>
      </p:pic>
      <p:pic>
        <p:nvPicPr>
          <p:cNvPr id="38918" name="Picture 6" descr="http://img0.liveinternet.ru/images/attach/b/3/28/108/28108361_f96308893c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857496"/>
            <a:ext cx="2461639" cy="3282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00240"/>
            <a:ext cx="4071966" cy="400052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 Марк Твен прожил большую яркую жизнь. Он объехал весь мир. Работал помощником лоцмана, газетчиком, пробовал свои силы на предпринимательском поприще.</a:t>
            </a:r>
          </a:p>
          <a:p>
            <a:pPr>
              <a:buNone/>
            </a:pPr>
            <a:r>
              <a:rPr lang="ru-RU" sz="2000" b="1" dirty="0" smtClean="0"/>
              <a:t>          Он стал самым известным американцем своего времени. Туристы приезжали в Америку посмотреть Ниагарский водопад и … Марка Твена.</a:t>
            </a:r>
            <a:endParaRPr lang="ru-RU" sz="2000" b="1" dirty="0"/>
          </a:p>
        </p:txBody>
      </p:sp>
      <p:pic>
        <p:nvPicPr>
          <p:cNvPr id="40962" name="Picture 2" descr="http://900igr.net/datai/literatura/Pamjatniki/0037-068-Pamjatnik-Tomu-Sojeru-i-Geku-Finnu-gerojam-povestej-M.Tv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66"/>
            <a:ext cx="1500198" cy="2419674"/>
          </a:xfrm>
          <a:prstGeom prst="rect">
            <a:avLst/>
          </a:prstGeom>
          <a:noFill/>
        </p:spPr>
      </p:pic>
      <p:pic>
        <p:nvPicPr>
          <p:cNvPr id="40964" name="Picture 4" descr="http://posters.ec/cover/570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928670"/>
            <a:ext cx="1462899" cy="2223606"/>
          </a:xfrm>
          <a:prstGeom prst="rect">
            <a:avLst/>
          </a:prstGeom>
          <a:noFill/>
        </p:spPr>
      </p:pic>
      <p:pic>
        <p:nvPicPr>
          <p:cNvPr id="40966" name="Picture 6" descr="http://blogolit.ru/wp-content/uploads/tom_sawy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286124"/>
            <a:ext cx="2052788" cy="2714644"/>
          </a:xfrm>
          <a:prstGeom prst="rect">
            <a:avLst/>
          </a:prstGeom>
          <a:noFill/>
        </p:spPr>
      </p:pic>
      <p:pic>
        <p:nvPicPr>
          <p:cNvPr id="8" name="Рисунок 7" descr="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85852" y="285728"/>
            <a:ext cx="1928826" cy="154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85926"/>
            <a:ext cx="3929058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 И, несмотря на острый язык, Твена уважали даже недруги. </a:t>
            </a:r>
          </a:p>
          <a:p>
            <a:pPr>
              <a:buNone/>
            </a:pPr>
            <a:r>
              <a:rPr lang="ru-RU" sz="2000" b="1" dirty="0" smtClean="0"/>
              <a:t>           Когда писателя не стало, его близкий друг </a:t>
            </a:r>
            <a:r>
              <a:rPr lang="ru-RU" sz="2000" b="1" dirty="0" err="1" smtClean="0"/>
              <a:t>Уилбер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Несбит</a:t>
            </a:r>
            <a:r>
              <a:rPr lang="ru-RU" sz="2000" b="1" dirty="0" smtClean="0"/>
              <a:t> сказал на похоронах: «Единственное горе, которое Марк Твен причинил миру, - это то, что он умер».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786058"/>
            <a:ext cx="3686172" cy="257176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     </a:t>
            </a:r>
            <a:r>
              <a:rPr lang="ru-RU" sz="1800" b="1" dirty="0" smtClean="0">
                <a:solidFill>
                  <a:srgbClr val="C00000"/>
                </a:solidFill>
              </a:rPr>
              <a:t>Макет скульптуры, придуманный к столетию со дня рождения Марка Твена, но так и не воплощенный в реальную жизнь. Во времена великой депрессии не нашлось никого, кто мог бы пожертвовать на эти цели 1 миллион долларов.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214290"/>
            <a:ext cx="1857388" cy="1485910"/>
          </a:xfrm>
          <a:prstGeom prst="rect">
            <a:avLst/>
          </a:prstGeom>
        </p:spPr>
      </p:pic>
      <p:pic>
        <p:nvPicPr>
          <p:cNvPr id="41986" name="Picture 2" descr="http://webweba.users.photofile.ru/photo/webweba/200730025/xlarge/2097699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9" y="357166"/>
            <a:ext cx="343135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48680"/>
            <a:ext cx="3143272" cy="3960440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Прочитайте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отрывок из романа «Приключения Тома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Сойера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(из учебника)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как и сотни других детей, как и многие из вас – живой веселый мальчик, увлекающийся, знающий много игр, большой выдумщик. Он очень похож на любого из вас. Поэтому читать о нем , я полагаю, вам было интересно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692696"/>
            <a:ext cx="2928958" cy="38884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Итак: Том был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ообразительный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аходчивый,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еселый,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астойчивый,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целеустремленный,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сущий бесенок.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проказник, хитрец, порядочный плут, честный боец.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был примерным мальчиком.</a:t>
            </a:r>
          </a:p>
        </p:txBody>
      </p:sp>
    </p:spTree>
    <p:extLst>
      <p:ext uri="{BB962C8B-B14F-4D97-AF65-F5344CB8AC3E}">
        <p14:creationId xmlns:p14="http://schemas.microsoft.com/office/powerpoint/2010/main" val="398362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3528392" cy="4104456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взаимоотношений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й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миром взрослых.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(размышляем о прочитанном)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>Отношение </a:t>
            </a:r>
            <a:r>
              <a:rPr lang="ru-RU" sz="1600" dirty="0"/>
              <a:t>тети Полли к Тому.</a:t>
            </a:r>
            <a:br>
              <a:rPr lang="ru-RU" sz="1600" dirty="0"/>
            </a:br>
            <a:r>
              <a:rPr lang="ru-RU" sz="1600" dirty="0"/>
              <a:t>- Том является племянником </a:t>
            </a:r>
            <a:r>
              <a:rPr lang="ru-RU" sz="1600" dirty="0" err="1"/>
              <a:t>т.Полли</a:t>
            </a:r>
            <a:r>
              <a:rPr lang="ru-RU" sz="1600" dirty="0"/>
              <a:t>. После смерти </a:t>
            </a:r>
            <a:r>
              <a:rPr lang="ru-RU" sz="1600" dirty="0" err="1" smtClean="0"/>
              <a:t>сестры,она</a:t>
            </a:r>
            <a:r>
              <a:rPr lang="ru-RU" sz="1600" dirty="0" smtClean="0"/>
              <a:t> </a:t>
            </a:r>
            <a:r>
              <a:rPr lang="ru-RU" sz="1600" dirty="0"/>
              <a:t>усыновила его и воспитывала, как сына.</a:t>
            </a:r>
            <a:br>
              <a:rPr lang="ru-RU" sz="1600" dirty="0"/>
            </a:br>
            <a:r>
              <a:rPr lang="ru-RU" sz="1600" dirty="0"/>
              <a:t>- Как тетя относилась к Тому? (любила, ухаживала, заботилась, много прощала, старалась привить хорошие манеры, усердие, трудолюбие</a:t>
            </a:r>
            <a:r>
              <a:rPr lang="ru-RU" sz="1600" dirty="0" smtClean="0"/>
              <a:t>).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692696"/>
            <a:ext cx="2928958" cy="4752528"/>
          </a:xfrm>
        </p:spPr>
        <p:txBody>
          <a:bodyPr/>
          <a:lstStyle/>
          <a:p>
            <a:r>
              <a:rPr lang="ru-RU" sz="1400" dirty="0" smtClean="0"/>
              <a:t>- </a:t>
            </a:r>
            <a:r>
              <a:rPr lang="ru-RU" sz="1600" dirty="0"/>
              <a:t>Какой была т. Полли? (доброй, здравомыслящей, умеющей прощать, заботливой, доброжелательной, трудолюбивой, ответственной</a:t>
            </a:r>
            <a:r>
              <a:rPr lang="ru-RU" sz="1600" dirty="0" smtClean="0"/>
              <a:t>)</a:t>
            </a:r>
            <a:endParaRPr lang="ru-RU" sz="1600" dirty="0"/>
          </a:p>
          <a:p>
            <a:r>
              <a:rPr lang="ru-RU" sz="1600" dirty="0"/>
              <a:t>- Оставшись сиротой, Том не был брошен на произвол судьбы, а был принят в семью тети в качестве сына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- Можно ли сказать, что Тому повезло? (да</a:t>
            </a:r>
            <a:r>
              <a:rPr lang="ru-RU" sz="1600" dirty="0" smtClean="0"/>
              <a:t>)</a:t>
            </a:r>
            <a:endParaRPr lang="ru-RU" sz="1600" dirty="0"/>
          </a:p>
          <a:p>
            <a:r>
              <a:rPr lang="ru-RU" sz="1600" dirty="0"/>
              <a:t>- Смогла ли </a:t>
            </a:r>
            <a:r>
              <a:rPr lang="ru-RU" sz="1600" dirty="0" err="1"/>
              <a:t>т.Полли</a:t>
            </a:r>
            <a:r>
              <a:rPr lang="ru-RU" sz="1600" dirty="0"/>
              <a:t> заменить мальчику мать, по вашему мнению</a:t>
            </a:r>
            <a:r>
              <a:rPr lang="ru-RU" sz="1600" dirty="0" smtClean="0"/>
              <a:t>?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24445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3786219" cy="4857784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По желанию посмотрите фильм по ссылке : </a:t>
            </a:r>
          </a:p>
          <a:p>
            <a:pPr>
              <a:spcBef>
                <a:spcPct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youtu.be/4J-qO9FGr28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AutoNum type="arabicPeriod" startAt="3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Опишите  образ Тома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Сойера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приведите аргументы  (отношение 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негритенку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Джимми, к незнакомому мальчику, к друзьям).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6-7 предложений.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Списанные работы с интернета проверять не буду! Читайте!)</a:t>
            </a:r>
          </a:p>
          <a:p>
            <a:pPr>
              <a:spcBef>
                <a:spcPct val="0"/>
              </a:spcBef>
              <a:buAutoNum type="arabicPeriod" startAt="3"/>
            </a:pPr>
            <a:endParaRPr lang="ru-RU" sz="1600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ru-RU" sz="1600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ru-RU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214942" y="1571612"/>
            <a:ext cx="3714776" cy="4857808"/>
          </a:xfrm>
        </p:spPr>
        <p:txBody>
          <a:bodyPr/>
          <a:lstStyle/>
          <a:p>
            <a:pPr>
              <a:buNone/>
            </a:pPr>
            <a:endParaRPr lang="ru-RU" sz="1400" b="1" dirty="0" smtClean="0"/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Обратная связь: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milash111_70@mail.ru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89600433627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Марк Твен </a:t>
            </a: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3643338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Американский писатель </a:t>
            </a:r>
          </a:p>
          <a:p>
            <a:pPr>
              <a:buNone/>
            </a:pPr>
            <a:r>
              <a:rPr lang="ru-RU" sz="2400" b="1" dirty="0" smtClean="0"/>
              <a:t>и журналист Марк Твен </a:t>
            </a:r>
          </a:p>
          <a:p>
            <a:pPr>
              <a:buNone/>
            </a:pPr>
            <a:r>
              <a:rPr lang="ru-RU" sz="2400" b="1" dirty="0" smtClean="0"/>
              <a:t>родился в 1835 году, </a:t>
            </a:r>
          </a:p>
          <a:p>
            <a:pPr>
              <a:buNone/>
            </a:pPr>
            <a:r>
              <a:rPr lang="ru-RU" sz="2400" b="1" dirty="0" smtClean="0"/>
              <a:t>в тот день, когда рядом с </a:t>
            </a:r>
          </a:p>
          <a:p>
            <a:pPr>
              <a:buNone/>
            </a:pPr>
            <a:r>
              <a:rPr lang="ru-RU" sz="2400" b="1" dirty="0" smtClean="0"/>
              <a:t>Землей пролетала </a:t>
            </a:r>
          </a:p>
          <a:p>
            <a:pPr>
              <a:buNone/>
            </a:pPr>
            <a:r>
              <a:rPr lang="ru-RU" sz="2400" b="1" dirty="0" smtClean="0"/>
              <a:t>комета Галлея, и </a:t>
            </a:r>
          </a:p>
          <a:p>
            <a:pPr>
              <a:buNone/>
            </a:pPr>
            <a:r>
              <a:rPr lang="ru-RU" sz="2400" b="1" dirty="0" smtClean="0"/>
              <a:t>скончался в 1910г., в день </a:t>
            </a:r>
          </a:p>
          <a:p>
            <a:pPr>
              <a:buNone/>
            </a:pPr>
            <a:r>
              <a:rPr lang="ru-RU" sz="2400" b="1" dirty="0" smtClean="0"/>
              <a:t>её следующего </a:t>
            </a:r>
          </a:p>
          <a:p>
            <a:pPr>
              <a:buNone/>
            </a:pPr>
            <a:r>
              <a:rPr lang="ru-RU" sz="2400" b="1" dirty="0" smtClean="0"/>
              <a:t>появления  около земной </a:t>
            </a:r>
          </a:p>
          <a:p>
            <a:pPr>
              <a:buNone/>
            </a:pPr>
            <a:r>
              <a:rPr lang="ru-RU" sz="2400" b="1" dirty="0" smtClean="0"/>
              <a:t>орбиты.</a:t>
            </a:r>
          </a:p>
        </p:txBody>
      </p:sp>
      <p:sp>
        <p:nvSpPr>
          <p:cNvPr id="4100" name="Содержимое 5"/>
          <p:cNvSpPr>
            <a:spLocks noGrp="1"/>
          </p:cNvSpPr>
          <p:nvPr>
            <p:ph sz="half" idx="2"/>
          </p:nvPr>
        </p:nvSpPr>
        <p:spPr>
          <a:xfrm>
            <a:off x="5214938" y="1600200"/>
            <a:ext cx="347186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7818" y="285728"/>
            <a:ext cx="3396675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71934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   Настоящее имя писателя –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Сэмюэл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Ленгхорн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Клеменс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400" b="1" dirty="0" smtClean="0"/>
              <a:t>       Литературный псевдоним подарила Твену река Миссисипи, на которой он торчал мальчишкой целыми днями.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714488"/>
            <a:ext cx="4071966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000" b="1" dirty="0" smtClean="0"/>
              <a:t>Сэму </a:t>
            </a:r>
            <a:r>
              <a:rPr lang="ru-RU" sz="2000" b="1" dirty="0" err="1" smtClean="0"/>
              <a:t>Клеменсу</a:t>
            </a:r>
            <a:r>
              <a:rPr lang="ru-RU" sz="2000" b="1" dirty="0" smtClean="0"/>
              <a:t> не было ещё и 23 лет, когда он получил лицензию лоцмана и в течение пяти лет работал на пароходе, проводил суда по реке своего детства. «Марк </a:t>
            </a:r>
            <a:r>
              <a:rPr lang="ru-RU" sz="2000" b="1" dirty="0" err="1" smtClean="0"/>
              <a:t>твен</a:t>
            </a:r>
            <a:r>
              <a:rPr lang="ru-RU" sz="2000" b="1" dirty="0" smtClean="0"/>
              <a:t>!» – выкрикивал на перекате лотовый матрос, убедившись, что глубина достигает двух морских саженей (около 4 метров), и, следовательно безопасна для прохождения судна.</a:t>
            </a:r>
            <a:endParaRPr lang="ru-RU" sz="24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Марк Твен </a:t>
            </a:r>
          </a:p>
        </p:txBody>
      </p:sp>
      <p:pic>
        <p:nvPicPr>
          <p:cNvPr id="6" name="Picture 4" descr="Парохо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85728"/>
            <a:ext cx="3429024" cy="154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2905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000" b="1" dirty="0" smtClean="0"/>
              <a:t>За этой подписью – Марк Твен  - с 1863 года выходило в свет всё, что он напечатал. Должно быть, закончив книгу и подписывая её, он каждый раз вспоминал свои родные места и свою вольную жизнь. И ему хотелось, чтобы в написанном им всегда была частичка этого неповторимого света, глоток воздуха родных мест.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Марк Твен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8" y="5143512"/>
            <a:ext cx="286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Памятник Марку Твену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Ганнибале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794" name="Picture 2" descr="http://farm3.static.flickr.com/2494/3925699126_76c62a65e3_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57166"/>
            <a:ext cx="3429024" cy="457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1571612"/>
            <a:ext cx="4286280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  Америка середины </a:t>
            </a:r>
            <a:r>
              <a:rPr lang="en-US" sz="2000" b="1" dirty="0" smtClean="0"/>
              <a:t>XIX</a:t>
            </a:r>
            <a:r>
              <a:rPr lang="ru-RU" sz="2000" b="1" dirty="0" smtClean="0"/>
              <a:t> века… Америка Марка Твена и его любимых героев…</a:t>
            </a:r>
          </a:p>
          <a:p>
            <a:pPr>
              <a:buNone/>
            </a:pPr>
            <a:r>
              <a:rPr lang="ru-RU" sz="2000" b="1" dirty="0" smtClean="0"/>
              <a:t>         Удивительный народ эти американцы! В </a:t>
            </a:r>
            <a:r>
              <a:rPr lang="en-US" sz="2000" b="1" dirty="0" smtClean="0"/>
              <a:t>XIX</a:t>
            </a:r>
            <a:r>
              <a:rPr lang="ru-RU" sz="2000" b="1" dirty="0" smtClean="0"/>
              <a:t> веке они питали пристрастие к пышным именам. Детей называли в честь героев, а маленьким населённым пунктам присваивали названия известных городов.  Какой-нибудь посёлок с двумя-тремя улицами щеголял звучным наименованием Новых Афин, Каира или Москвы. 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071966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 Родной город Твена окрестили именем карфагенского военачальника Ганнибала, чьи армии в незапамятные времена опустошали цветущие провинции Древнего Рима.</a:t>
            </a:r>
          </a:p>
          <a:p>
            <a:pPr>
              <a:buNone/>
            </a:pPr>
            <a:r>
              <a:rPr lang="ru-RU" sz="2000" b="1" dirty="0" smtClean="0"/>
              <a:t>         И хотя родился будущий писатель в деревушке Флорида, именно Ганнибал стал для Сэма малой родиной – местом игр, проказ и знакомства с друзьями – будущими прототипами его книг.</a:t>
            </a:r>
            <a:endParaRPr lang="ru-RU" sz="2000" b="1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Марк Твен </a:t>
            </a:r>
          </a:p>
        </p:txBody>
      </p:sp>
      <p:pic>
        <p:nvPicPr>
          <p:cNvPr id="20482" name="Picture 2" descr="Hannibal Composit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66"/>
            <a:ext cx="3429024" cy="124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2905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000" b="1" dirty="0" smtClean="0"/>
              <a:t>Став взрослым, Марк Твен не часто бывал там, где прошли его детство и юность. Но река оставалась с ним и в эти долгие годы разлуки. Сердце писателя было отдано ей навеки. </a:t>
            </a:r>
          </a:p>
          <a:p>
            <a:pPr>
              <a:buNone/>
            </a:pPr>
            <a:r>
              <a:rPr lang="ru-RU" sz="2000" b="1" dirty="0" smtClean="0"/>
              <a:t>         Своему другу, писателю </a:t>
            </a:r>
            <a:r>
              <a:rPr lang="ru-RU" sz="2000" b="1" dirty="0" err="1" smtClean="0"/>
              <a:t>Хоуэлсу</a:t>
            </a:r>
            <a:r>
              <a:rPr lang="ru-RU" sz="2000" b="1" dirty="0" smtClean="0"/>
              <a:t> он признавался: «Я из тех, кто в любую минуту бросил бы литературу, чтобы снова встать за штурвал».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357298"/>
            <a:ext cx="347185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Марк Твен </a:t>
            </a:r>
          </a:p>
        </p:txBody>
      </p:sp>
      <p:pic>
        <p:nvPicPr>
          <p:cNvPr id="19458" name="Picture 2" descr="http://webweba.users.photofile.ru/photo/webweba/200730025/xlarge/2097699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428604"/>
            <a:ext cx="3429024" cy="40736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86446" y="4572008"/>
            <a:ext cx="2453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Набережная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городке Ганнибал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6381" y="428604"/>
            <a:ext cx="3533936" cy="428627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3929058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 Из детских воспоминаний на страницы произведений Марка Твена перешли и многие реальные события из детства.</a:t>
            </a:r>
          </a:p>
          <a:p>
            <a:pPr>
              <a:buNone/>
            </a:pPr>
            <a:r>
              <a:rPr lang="ru-RU" sz="2000" b="1" dirty="0" smtClean="0"/>
              <a:t>          В предисловии к книге о Томе </a:t>
            </a:r>
            <a:r>
              <a:rPr lang="ru-RU" sz="2000" b="1" dirty="0" err="1" smtClean="0"/>
              <a:t>Сойере</a:t>
            </a:r>
            <a:r>
              <a:rPr lang="ru-RU" sz="2000" b="1" dirty="0" smtClean="0"/>
              <a:t> Марк Твен писал: «Большинство приключений, описанных в этой книге, происходило взаправду: два-три произошли со мной, остальные – со школьными моими товарищами».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«Приключения Тома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Сойера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43372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 Под именем Тома </a:t>
            </a:r>
            <a:r>
              <a:rPr lang="ru-RU" sz="2000" b="1" dirty="0" err="1" smtClean="0"/>
              <a:t>Сойера</a:t>
            </a:r>
            <a:r>
              <a:rPr lang="ru-RU" sz="2000" b="1" dirty="0" smtClean="0"/>
              <a:t> описаны сразу трое неразлучных приятелей, неизменные участники игр в пиратов и «благородных» разбойников:</a:t>
            </a:r>
          </a:p>
          <a:p>
            <a:r>
              <a:rPr lang="ru-RU" sz="2000" b="1" dirty="0" smtClean="0"/>
              <a:t>сам юный озорник </a:t>
            </a:r>
            <a:r>
              <a:rPr lang="ru-RU" sz="2000" b="1" dirty="0" err="1" smtClean="0"/>
              <a:t>Сэмюэл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Клеменс</a:t>
            </a:r>
            <a:r>
              <a:rPr lang="ru-RU" sz="2000" b="1" dirty="0" smtClean="0"/>
              <a:t> (это он напоил кота лекарством, это он приносил домой ужей и летучих мышей);</a:t>
            </a:r>
          </a:p>
          <a:p>
            <a:r>
              <a:rPr lang="ru-RU" sz="2000" b="1" dirty="0" smtClean="0"/>
              <a:t>школьный товарищ Сэма </a:t>
            </a:r>
            <a:r>
              <a:rPr lang="ru-RU" sz="2000" b="1" dirty="0" err="1" smtClean="0"/>
              <a:t>Уилли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Боуэн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большой проказник Томас </a:t>
            </a:r>
            <a:r>
              <a:rPr lang="ru-RU" sz="2000" b="1" dirty="0" err="1" smtClean="0"/>
              <a:t>Сойер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Спиви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«Приключения Тома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Сойера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57166"/>
            <a:ext cx="335758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3786214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 Образ </a:t>
            </a:r>
            <a:r>
              <a:rPr lang="ru-RU" sz="2000" b="1" dirty="0" err="1" smtClean="0"/>
              <a:t>Бекки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Тэчер</a:t>
            </a:r>
            <a:r>
              <a:rPr lang="ru-RU" sz="2000" b="1" dirty="0" smtClean="0"/>
              <a:t> списан с </a:t>
            </a:r>
            <a:r>
              <a:rPr lang="ru-RU" sz="2000" b="1" dirty="0" err="1" smtClean="0"/>
              <a:t>Лауры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Хокинс</a:t>
            </a:r>
            <a:r>
              <a:rPr lang="ru-RU" sz="2000" b="1" dirty="0" smtClean="0"/>
              <a:t>, которая жила по соседству с Сэмом.</a:t>
            </a:r>
            <a:endParaRPr lang="ru-RU" sz="2000" b="1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«Приключения Тома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Сойера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</p:txBody>
      </p:sp>
      <p:pic>
        <p:nvPicPr>
          <p:cNvPr id="6" name="Рисунок 5" descr="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000373"/>
            <a:ext cx="3214710" cy="2917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7884" y="2714620"/>
            <a:ext cx="236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«Дом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Бекки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Тэчер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5357826"/>
            <a:ext cx="2572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этом доме провел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детство Марк Твен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22" name="Picture 6" descr="http://webweba.users.photofile.ru/photo/webweba/200730025/xlarge/2097699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28604"/>
            <a:ext cx="3430177" cy="2143140"/>
          </a:xfrm>
          <a:prstGeom prst="rect">
            <a:avLst/>
          </a:prstGeom>
          <a:noFill/>
        </p:spPr>
      </p:pic>
      <p:pic>
        <p:nvPicPr>
          <p:cNvPr id="34824" name="Picture 8" descr="http://webweba.users.photofile.ru/photo/webweba/200730025/xlarge/2097699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071810"/>
            <a:ext cx="3443201" cy="229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ОТКРЫТАЯ 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ОТКРЫТАЯ КНИГА</Template>
  <TotalTime>327</TotalTime>
  <Words>1117</Words>
  <Application>Microsoft Office PowerPoint</Application>
  <PresentationFormat>Экран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 ОТКРЫТАЯ КНИГА</vt:lpstr>
      <vt:lpstr>М.  Твен «Приключения Тома Сойера». Проблемы взаимоотношений детей с миром взрослых. Серьёзное и смешное в окружающем мире и в детском восприятии.</vt:lpstr>
      <vt:lpstr>Марк Твен </vt:lpstr>
      <vt:lpstr>Марк Твен </vt:lpstr>
      <vt:lpstr>Марк Твен </vt:lpstr>
      <vt:lpstr>Марк Твен </vt:lpstr>
      <vt:lpstr>Марк Твен </vt:lpstr>
      <vt:lpstr>«Приключения Тома Сойера» </vt:lpstr>
      <vt:lpstr>«Приключения Тома Сойера» </vt:lpstr>
      <vt:lpstr>«Приключения Тома Сойера» </vt:lpstr>
      <vt:lpstr>«Приключения Тома Сойера» </vt:lpstr>
      <vt:lpstr>«Приключения Тома Сойера» </vt:lpstr>
      <vt:lpstr>«Приключения Тома Сойера» </vt:lpstr>
      <vt:lpstr>«Приключения Тома Сойера» </vt:lpstr>
      <vt:lpstr> </vt:lpstr>
      <vt:lpstr>  </vt:lpstr>
      <vt:lpstr>1. Прочитайте отрывок из романа «Приключения Тома Сойера»            (из учебника)  Том, как и сотни других детей, как и многие из вас – живой веселый мальчик, увлекающийся, знающий много игр, большой выдумщик. Он очень похож на любого из вас. Поэтому читать о нем , я полагаю, вам было интересно.</vt:lpstr>
      <vt:lpstr>Проблемы взаимоотношений детей й с миром взрослых.  (размышляем о прочитанном) устно Отношение тети Полли к Тому. - Том является племянником т.Полли. После смерти сестры,она усыновила его и воспитывала, как сына. - Как тетя относилась к Тому? (любила, ухаживала, заботилась, много прощала, старалась привить хорошие манеры, усердие, трудолюбие).  </vt:lpstr>
      <vt:lpstr>Домашнее задание: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Миляуша</cp:lastModifiedBy>
  <cp:revision>35</cp:revision>
  <dcterms:created xsi:type="dcterms:W3CDTF">2011-07-26T07:05:49Z</dcterms:created>
  <dcterms:modified xsi:type="dcterms:W3CDTF">2020-04-27T22:55:11Z</dcterms:modified>
</cp:coreProperties>
</file>