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76" r:id="rId3"/>
    <p:sldId id="277" r:id="rId4"/>
    <p:sldId id="280" r:id="rId5"/>
    <p:sldId id="282" r:id="rId6"/>
    <p:sldId id="292" r:id="rId7"/>
    <p:sldId id="293" r:id="rId8"/>
    <p:sldId id="296" r:id="rId9"/>
    <p:sldId id="298" r:id="rId10"/>
    <p:sldId id="294" r:id="rId11"/>
    <p:sldId id="300" r:id="rId12"/>
    <p:sldId id="301" r:id="rId13"/>
    <p:sldId id="291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3250" autoAdjust="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A0BA6-FD59-45B6-8943-703928F1BA7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6F0EF-D5E3-4C73-B9A2-48AB96462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2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AD0F6-67F1-4CB1-AFF8-7DE1B164F4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36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C7915C-2298-4102-8570-999B92AC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="" xmlns:a16="http://schemas.microsoft.com/office/drawing/2014/main" id="{613C9253-0C68-4F6B-855B-F7D505141F7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B8132C7-F4A2-4921-ACC5-E2B87FE73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9270DCD-EDAB-459E-AE5F-E4E7A0A86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C98CD94-2D62-4691-9AC3-14E66D6E5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F641F-664E-4913-A65F-8CAB4B2F1E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A26EA11-83DB-4A47-BF55-C6EB5A5CB0C8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AEDE40-DB88-4D23-86BF-8D2FB5D51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3" y="2571744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</a:rPr>
              <a:t>Тема урока: 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</a:rPr>
              <a:t>Повторение по теме «Я и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</a:rPr>
              <a:t>моя семья».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</a:rPr>
              <a:t>Повторение по теме </a:t>
            </a:r>
            <a:r>
              <a:rPr lang="ru-RU" sz="3200" b="1" cap="none" spc="50" dirty="0" smtClean="0">
                <a:ln w="11430"/>
                <a:solidFill>
                  <a:srgbClr val="FF0000"/>
                </a:solidFill>
              </a:rPr>
              <a:t>«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</a:rPr>
              <a:t>Мир </a:t>
            </a:r>
            <a:r>
              <a:rPr lang="ru-RU" sz="3200" b="1" spc="50" smtClean="0">
                <a:ln w="11430"/>
                <a:solidFill>
                  <a:srgbClr val="FF0000"/>
                </a:solidFill>
              </a:rPr>
              <a:t>вокруг меня</a:t>
            </a:r>
            <a:r>
              <a:rPr lang="ru-RU" sz="3200" b="1" cap="none" spc="50" smtClean="0">
                <a:ln w="11430"/>
                <a:solidFill>
                  <a:srgbClr val="FF0000"/>
                </a:solidFill>
              </a:rPr>
              <a:t>».</a:t>
            </a:r>
            <a:endParaRPr lang="ru-RU" sz="3200" b="1" cap="none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8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6481" y="522776"/>
            <a:ext cx="8197920" cy="652388"/>
          </a:xfrm>
        </p:spPr>
        <p:txBody>
          <a:bodyPr>
            <a:normAutofit fontScale="90000"/>
          </a:bodyPr>
          <a:lstStyle/>
          <a:p>
            <a:pPr algn="ctr" eaLnBrk="1"/>
            <a:r>
              <a:rPr lang="ru-RU" b="1" dirty="0" smtClean="0">
                <a:solidFill>
                  <a:schemeClr val="tx1"/>
                </a:solidFill>
              </a:rPr>
              <a:t>Конструкция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there is</a:t>
            </a:r>
            <a:r>
              <a:rPr lang="en-US" b="1" dirty="0" smtClean="0">
                <a:solidFill>
                  <a:srgbClr val="0070C0"/>
                </a:solidFill>
              </a:rPr>
              <a:t> / </a:t>
            </a:r>
            <a:r>
              <a:rPr lang="en-US" dirty="0" smtClean="0">
                <a:solidFill>
                  <a:srgbClr val="FFFF00"/>
                </a:solidFill>
              </a:rPr>
              <a:t>there are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6480" y="1633131"/>
            <a:ext cx="8327520" cy="3976258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en-US" sz="25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500" dirty="0" smtClean="0">
                <a:latin typeface="Tahoma" pitchFamily="34" charset="0"/>
                <a:cs typeface="Tahoma" pitchFamily="34" charset="0"/>
              </a:rPr>
              <a:t>Для того, чтобы сказать, что что-то где-то находится  в настоящий момент, используются специальные конструкции: </a:t>
            </a:r>
            <a:r>
              <a:rPr lang="en-US" sz="25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There is… </a:t>
            </a:r>
            <a:r>
              <a:rPr lang="ru-RU" sz="2500" dirty="0" smtClean="0">
                <a:latin typeface="Tahoma" pitchFamily="34" charset="0"/>
                <a:cs typeface="Tahoma" pitchFamily="34" charset="0"/>
              </a:rPr>
              <a:t>и </a:t>
            </a:r>
            <a:r>
              <a:rPr lang="en-US" sz="25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There are…</a:t>
            </a:r>
            <a:endParaRPr lang="ru-RU" sz="25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eaLnBrk="1">
              <a:buFont typeface="Times New Roman" pitchFamily="18" charset="0"/>
              <a:buNone/>
            </a:pPr>
            <a:r>
              <a:rPr lang="en-US" dirty="0" smtClean="0"/>
              <a:t> </a:t>
            </a:r>
            <a:r>
              <a:rPr lang="en-US" u="sng" dirty="0" smtClean="0"/>
              <a:t>There is </a:t>
            </a:r>
            <a:r>
              <a:rPr lang="ru-RU" dirty="0" smtClean="0"/>
              <a:t>употребляется с существительными в ед.числе.</a:t>
            </a:r>
            <a:r>
              <a:rPr lang="en-US" sz="2500" dirty="0" smtClean="0"/>
              <a:t>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There is a book on the table.(</a:t>
            </a:r>
            <a:r>
              <a:rPr lang="ru-RU" sz="2200" dirty="0" smtClean="0">
                <a:latin typeface="Tahoma" pitchFamily="34" charset="0"/>
                <a:cs typeface="Tahoma" pitchFamily="34" charset="0"/>
              </a:rPr>
              <a:t>На столе лежит книга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)</a:t>
            </a:r>
            <a:endParaRPr lang="ru-RU" sz="2200" dirty="0" smtClean="0">
              <a:latin typeface="Tahoma" pitchFamily="34" charset="0"/>
              <a:cs typeface="Tahoma" pitchFamily="34" charset="0"/>
            </a:endParaRPr>
          </a:p>
          <a:p>
            <a:pPr eaLnBrk="1">
              <a:buFont typeface="Times New Roman" pitchFamily="18" charset="0"/>
              <a:buNone/>
            </a:pPr>
            <a:r>
              <a:rPr lang="en-US" u="sng" dirty="0" smtClean="0"/>
              <a:t>There are </a:t>
            </a:r>
            <a:r>
              <a:rPr lang="ru-RU" dirty="0" smtClean="0"/>
              <a:t>употребляется с существительными во мн.числе.</a:t>
            </a:r>
          </a:p>
          <a:p>
            <a:pPr eaLnBrk="1">
              <a:buFont typeface="Times New Roman" pitchFamily="18" charset="0"/>
              <a:buNone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There are book</a:t>
            </a:r>
            <a:r>
              <a:rPr lang="en-US" sz="2200" u="sng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 on the table.</a:t>
            </a:r>
            <a:r>
              <a:rPr lang="ru-RU" sz="2200" dirty="0" smtClean="0">
                <a:latin typeface="Tahoma" pitchFamily="34" charset="0"/>
                <a:cs typeface="Tahoma" pitchFamily="34" charset="0"/>
              </a:rPr>
              <a:t>(На столе лежат книги)</a:t>
            </a:r>
          </a:p>
          <a:p>
            <a:pPr eaLnBrk="1">
              <a:buFont typeface="Times New Roman" pitchFamily="18" charset="0"/>
              <a:buNone/>
            </a:pPr>
            <a:endParaRPr lang="ru-RU" dirty="0" smtClean="0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93760" y="5200386"/>
            <a:ext cx="8101440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/>
            <a:r>
              <a:rPr lang="en-US" altLang="ru-RU" b="1" dirty="0"/>
              <a:t>! </a:t>
            </a:r>
            <a:r>
              <a:rPr lang="ru-RU" altLang="ru-RU" b="1" dirty="0"/>
              <a:t>Мы переводим такие предложения с конца: сначала говорим где (</a:t>
            </a:r>
            <a:r>
              <a:rPr lang="en-US" altLang="ru-RU" b="1" dirty="0"/>
              <a:t>on the table</a:t>
            </a:r>
            <a:r>
              <a:rPr lang="ru-RU" altLang="ru-RU" b="1" dirty="0"/>
              <a:t>), а потом – что находится (</a:t>
            </a:r>
            <a:r>
              <a:rPr lang="en-US" altLang="ru-RU" b="1" dirty="0"/>
              <a:t>a book / books</a:t>
            </a:r>
            <a:r>
              <a:rPr lang="ru-RU" altLang="ru-RU" b="1" dirty="0"/>
              <a:t>)</a:t>
            </a:r>
            <a:r>
              <a:rPr lang="en-US" altLang="ru-RU" b="1" dirty="0"/>
              <a:t> !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500034" y="285728"/>
            <a:ext cx="8183880" cy="1143008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ru-RU" b="1" dirty="0" smtClean="0">
                <a:ln>
                  <a:noFill/>
                </a:ln>
                <a:solidFill>
                  <a:srgbClr val="C00000"/>
                </a:solidFill>
                <a:effectLst/>
                <a:cs typeface="Arial" pitchFamily="34" charset="0"/>
              </a:rPr>
              <a:t>Дополни предложения.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28597" y="1857364"/>
            <a:ext cx="8286808" cy="4000527"/>
          </a:xfrm>
        </p:spPr>
        <p:txBody>
          <a:bodyPr>
            <a:normAutofit/>
          </a:bodyPr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glass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(glass) on the table.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… two … (sandwich) in the lunch box.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… two … (shelf) in the bedroom.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502920" y="500042"/>
            <a:ext cx="8183880" cy="107157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Проверь себя</a:t>
            </a:r>
            <a:br>
              <a:rPr lang="ru-RU" b="1" dirty="0" smtClean="0">
                <a:ln>
                  <a:noFill/>
                </a:ln>
                <a:solidFill>
                  <a:srgbClr val="C00000"/>
                </a:solidFill>
                <a:effectLst/>
              </a:rPr>
            </a:br>
            <a:endParaRPr lang="ru-RU" b="1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071965"/>
          </a:xfrm>
        </p:spPr>
        <p:txBody>
          <a:bodyPr>
            <a:normAutofit/>
          </a:bodyPr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is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glass 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(glass) on the table.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two sandwich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lunch box.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two shel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ves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the bedroom.</a:t>
            </a:r>
          </a:p>
          <a:p>
            <a:pPr marL="495300" indent="-495300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Homework</a:t>
            </a:r>
            <a:r>
              <a:rPr lang="ru-RU" b="1" dirty="0" smtClean="0">
                <a:solidFill>
                  <a:srgbClr val="C00000"/>
                </a:solidFill>
              </a:rPr>
              <a:t>/Домашнее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 r="26682" b="8506"/>
          <a:stretch>
            <a:fillRect/>
          </a:stretch>
        </p:blipFill>
        <p:spPr bwMode="auto">
          <a:xfrm>
            <a:off x="1071538" y="2357430"/>
            <a:ext cx="77768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142873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стр. 103 у.5 в учебнике - прочитать текст и отправить голосовым сообщением своему учителю.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Электронные адреса учителей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0108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936"/>
                <a:gridCol w="3443004"/>
                <a:gridCol w="2143140"/>
              </a:tblGrid>
              <a:tr h="10515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ФИО учителя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Адрес электронной почты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Номер телефона (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Whatsapp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ru-RU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Шаймарданова</a:t>
                      </a:r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Гульшат</a:t>
                      </a:r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Ришатовна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espanol1606@mail.ru</a:t>
                      </a:r>
                      <a:endParaRPr lang="ru-RU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89179372042 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515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Мустафина </a:t>
                      </a:r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Гульнира</a:t>
                      </a:r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Наилевна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mustafina_nira@mail.ru</a:t>
                      </a:r>
                      <a:endParaRPr lang="ru-RU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89656091266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003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Гамбарова</a:t>
                      </a:r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Лилия </a:t>
                      </a:r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Талгатовна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sal_gamb17@mail.ru</a:t>
                      </a:r>
                      <a:endParaRPr lang="ru-RU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89050381115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00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Резванова Лариса </a:t>
                      </a:r>
                      <a:r>
                        <a:rPr lang="ru-RU" sz="24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Хамисовна</a:t>
                      </a:r>
                      <a:endParaRPr lang="ru-RU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kler_dima@mail.ru</a:t>
                      </a:r>
                      <a:endParaRPr lang="ru-RU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89120949396</a:t>
                      </a:r>
                      <a:endParaRPr lang="ru-RU" sz="24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mic Sans MS" pitchFamily="66" charset="0"/>
              </a:rPr>
              <a:t>Повтори слова</a:t>
            </a:r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16764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user\Рабочий стол\Галерея\spotlight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19050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57800"/>
            <a:ext cx="1981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571736" y="3643314"/>
            <a:ext cx="1690686" cy="690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mother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6858016" y="3714752"/>
            <a:ext cx="14954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father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667000" y="5486400"/>
            <a:ext cx="152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brother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Black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6786578" y="5643578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sister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Arial Black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115411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Мои рисунки\флешкарточки\spotlight\семья\Рисунок1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11255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Мои рисунки\флешкарточки\spotlight\семья\Рисунок1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11430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071670" y="1714488"/>
            <a:ext cx="2152648" cy="72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grandmother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6286512" y="1857364"/>
            <a:ext cx="2324128" cy="6667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grandfather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13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Притяжательные местоимения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499439" cy="4857784"/>
        </p:xfrm>
        <a:graphic>
          <a:graphicData uri="http://schemas.openxmlformats.org/drawingml/2006/table">
            <a:tbl>
              <a:tblPr/>
              <a:tblGrid>
                <a:gridCol w="4249719"/>
                <a:gridCol w="4249720"/>
              </a:tblGrid>
              <a:tr h="878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Личные местоимения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Притяжательные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 местоимения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79210">
                <a:tc>
                  <a:txBody>
                    <a:bodyPr/>
                    <a:lstStyle/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Wingdings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I </a:t>
                      </a:r>
                    </a:p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Wingdings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You</a:t>
                      </a:r>
                    </a:p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Wingdings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He </a:t>
                      </a:r>
                    </a:p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Wingdings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She </a:t>
                      </a:r>
                    </a:p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Wingdings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It </a:t>
                      </a:r>
                    </a:p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Wingdings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We </a:t>
                      </a:r>
                    </a:p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25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Wingdings" pitchFamily="2" charset="2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They </a:t>
                      </a:r>
                    </a:p>
                    <a:p>
                      <a:pPr marL="430213" marR="0" lvl="0" indent="-323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My (мой)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icrosoft YaHei" pitchFamily="34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Your (Твой, Ваш)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icrosoft YaHei" pitchFamily="34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His (его)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icrosoft YaHei" pitchFamily="34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Her (ее)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icrosoft YaHei" pitchFamily="34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Its (его, ее — предметы, животные)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icrosoft YaHei" pitchFamily="34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Our (наш)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Microsoft YaHei" pitchFamily="34" charset="-122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icrosoft YaHei" pitchFamily="34" charset="-122"/>
                          <a:cs typeface="Tahoma" pitchFamily="34" charset="0"/>
                        </a:rPr>
                        <a:t>Their (Их)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009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21" y="3449185"/>
            <a:ext cx="5491979" cy="340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966231" cy="359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41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633593" cy="292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406775"/>
            <a:ext cx="545951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60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643050"/>
            <a:ext cx="7715304" cy="4483113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1. </a:t>
            </a:r>
            <a:r>
              <a:rPr lang="en-US" b="1" dirty="0" smtClean="0">
                <a:solidFill>
                  <a:srgbClr val="FF0000"/>
                </a:solidFill>
              </a:rPr>
              <a:t>She/Her</a:t>
            </a:r>
            <a:r>
              <a:rPr lang="en-US" dirty="0" smtClean="0"/>
              <a:t> name is Ann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b="1" dirty="0" smtClean="0"/>
              <a:t>2. </a:t>
            </a:r>
            <a:r>
              <a:rPr lang="en-US" b="1" dirty="0" smtClean="0">
                <a:solidFill>
                  <a:srgbClr val="FF0000"/>
                </a:solidFill>
              </a:rPr>
              <a:t>They/Their</a:t>
            </a:r>
            <a:r>
              <a:rPr lang="en-US" dirty="0" smtClean="0"/>
              <a:t> are brothers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en-US" dirty="0" smtClean="0"/>
              <a:t>Bob is </a:t>
            </a:r>
            <a:r>
              <a:rPr lang="en-US" b="1" dirty="0" smtClean="0">
                <a:solidFill>
                  <a:srgbClr val="FF0000"/>
                </a:solidFill>
              </a:rPr>
              <a:t>he/his</a:t>
            </a:r>
            <a:r>
              <a:rPr lang="en-US" dirty="0" smtClean="0"/>
              <a:t> brother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b="1" dirty="0" smtClean="0"/>
              <a:t>4. </a:t>
            </a:r>
            <a:r>
              <a:rPr lang="en-US" b="1" dirty="0" smtClean="0">
                <a:solidFill>
                  <a:srgbClr val="FF0000"/>
                </a:solidFill>
              </a:rPr>
              <a:t>I/My</a:t>
            </a:r>
            <a:r>
              <a:rPr lang="en-US" dirty="0" smtClean="0"/>
              <a:t> sister is little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Выбери правильное местоимение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/>
              <a:t>1. </a:t>
            </a:r>
            <a:r>
              <a:rPr lang="en-US" b="1" u="sng" dirty="0" smtClean="0">
                <a:solidFill>
                  <a:srgbClr val="FF0000"/>
                </a:solidFill>
              </a:rPr>
              <a:t>Her</a:t>
            </a:r>
            <a:r>
              <a:rPr lang="en-US" dirty="0" smtClean="0"/>
              <a:t> name is Ann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2. </a:t>
            </a:r>
            <a:r>
              <a:rPr lang="en-US" b="1" u="sng" dirty="0" smtClean="0">
                <a:solidFill>
                  <a:srgbClr val="FF0000"/>
                </a:solidFill>
              </a:rPr>
              <a:t>They</a:t>
            </a:r>
            <a:r>
              <a:rPr lang="en-US" dirty="0" smtClean="0"/>
              <a:t> are brothers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3. </a:t>
            </a:r>
            <a:r>
              <a:rPr lang="en-US" dirty="0" smtClean="0"/>
              <a:t>Bob is </a:t>
            </a:r>
            <a:r>
              <a:rPr lang="en-US" b="1" u="sng" dirty="0" smtClean="0">
                <a:solidFill>
                  <a:srgbClr val="FF0000"/>
                </a:solidFill>
              </a:rPr>
              <a:t>his</a:t>
            </a:r>
            <a:r>
              <a:rPr lang="en-US" dirty="0" smtClean="0"/>
              <a:t> brother</a:t>
            </a:r>
            <a:endParaRPr lang="ru-RU" dirty="0" smtClean="0"/>
          </a:p>
          <a:p>
            <a:pPr lvl="0">
              <a:buNone/>
            </a:pPr>
            <a:r>
              <a:rPr lang="ru-RU" b="1" dirty="0" smtClean="0"/>
              <a:t>4. </a:t>
            </a:r>
            <a:r>
              <a:rPr lang="en-US" b="1" u="sng" dirty="0" smtClean="0">
                <a:solidFill>
                  <a:srgbClr val="FF0000"/>
                </a:solidFill>
              </a:rPr>
              <a:t>My</a:t>
            </a:r>
            <a:r>
              <a:rPr lang="en-US" dirty="0" smtClean="0"/>
              <a:t> sister is little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Проверь себя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6430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Предлоги места</a:t>
            </a:r>
            <a:r>
              <a:rPr lang="ru-RU" sz="44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Arial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Arial" charset="0"/>
              </a:rPr>
            </a:b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6394" name="Picture 10" descr="img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43767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468313" y="500042"/>
            <a:ext cx="8229600" cy="1500198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Множественное число</a:t>
            </a:r>
            <a:b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имен существительных </a:t>
            </a:r>
            <a:r>
              <a:rPr sz="3200" b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sz="3200" b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</a:br>
            <a:r>
              <a:rPr sz="3200" b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Plurals</a:t>
            </a:r>
            <a:endParaRPr lang="ru-RU" sz="3200" b="1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2560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2000240"/>
            <a:ext cx="1008062" cy="1150938"/>
          </a:xfrm>
          <a:noFill/>
          <a:ln/>
        </p:spPr>
      </p:pic>
      <p:pic>
        <p:nvPicPr>
          <p:cNvPr id="25605" name="Picture 5" descr="1005800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00240"/>
            <a:ext cx="1439862" cy="1152525"/>
          </a:xfrm>
          <a:prstGeom prst="rect">
            <a:avLst/>
          </a:prstGeom>
          <a:noFill/>
        </p:spPr>
      </p:pic>
      <p:pic>
        <p:nvPicPr>
          <p:cNvPr id="25606" name="Picture 6" descr="products-g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1512887" cy="935038"/>
          </a:xfrm>
          <a:prstGeom prst="rect">
            <a:avLst/>
          </a:prstGeom>
          <a:noFill/>
        </p:spPr>
      </p:pic>
      <p:pic>
        <p:nvPicPr>
          <p:cNvPr id="25607" name="Picture 7" descr="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14752"/>
            <a:ext cx="1295400" cy="936625"/>
          </a:xfrm>
          <a:prstGeom prst="rect">
            <a:avLst/>
          </a:prstGeom>
          <a:noFill/>
        </p:spPr>
      </p:pic>
      <p:pic>
        <p:nvPicPr>
          <p:cNvPr id="25608" name="Picture 8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071678"/>
            <a:ext cx="1368425" cy="863600"/>
          </a:xfrm>
          <a:prstGeom prst="rect">
            <a:avLst/>
          </a:prstGeom>
          <a:noFill/>
        </p:spPr>
      </p:pic>
      <p:pic>
        <p:nvPicPr>
          <p:cNvPr id="25609" name="Picture 9" descr="12863_175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000240"/>
            <a:ext cx="1223962" cy="928694"/>
          </a:xfrm>
          <a:prstGeom prst="rect">
            <a:avLst/>
          </a:prstGeom>
          <a:noFill/>
        </p:spPr>
      </p:pic>
      <p:pic>
        <p:nvPicPr>
          <p:cNvPr id="25610" name="Picture 10" descr="56e1171a0c2081535f423dc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429000"/>
            <a:ext cx="1657350" cy="1150937"/>
          </a:xfrm>
          <a:prstGeom prst="rect">
            <a:avLst/>
          </a:prstGeom>
          <a:noFill/>
        </p:spPr>
      </p:pic>
      <p:pic>
        <p:nvPicPr>
          <p:cNvPr id="25611" name="Picture 11" descr="1899101_6x8hvcmgtnokkows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429000"/>
            <a:ext cx="1439863" cy="1071570"/>
          </a:xfrm>
          <a:prstGeom prst="rect">
            <a:avLst/>
          </a:prstGeom>
          <a:noFill/>
        </p:spPr>
      </p:pic>
      <p:pic>
        <p:nvPicPr>
          <p:cNvPr id="25612" name="Picture 12" descr="bookca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5000636"/>
            <a:ext cx="2060575" cy="1081087"/>
          </a:xfrm>
          <a:prstGeom prst="rect">
            <a:avLst/>
          </a:prstGeom>
          <a:noFill/>
        </p:spPr>
      </p:pic>
      <p:pic>
        <p:nvPicPr>
          <p:cNvPr id="25613" name="Picture 13" descr="6296491-mn_toy_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5072074"/>
            <a:ext cx="1933575" cy="928694"/>
          </a:xfrm>
          <a:prstGeom prst="rect">
            <a:avLst/>
          </a:prstGeom>
          <a:noFill/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843213" y="3071810"/>
            <a:ext cx="1223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onstantia" pitchFamily="18" charset="0"/>
              </a:rPr>
              <a:t>glass</a:t>
            </a:r>
            <a:r>
              <a:rPr lang="en-US" sz="2000" dirty="0">
                <a:solidFill>
                  <a:srgbClr val="FF0000"/>
                </a:solidFill>
                <a:latin typeface="Constantia" pitchFamily="18" charset="0"/>
              </a:rPr>
              <a:t>es</a:t>
            </a:r>
            <a:endParaRPr lang="ru-RU" sz="20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55650" y="4643447"/>
            <a:ext cx="936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nstantia" pitchFamily="18" charset="0"/>
              </a:rPr>
              <a:t>bo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x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2771775" y="4572009"/>
            <a:ext cx="955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tantia" pitchFamily="18" charset="0"/>
              </a:rPr>
              <a:t>box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es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580063" y="3000372"/>
            <a:ext cx="151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nstantia" pitchFamily="18" charset="0"/>
              </a:rPr>
              <a:t>di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sh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7358082" y="3000372"/>
            <a:ext cx="1223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tantia" pitchFamily="18" charset="0"/>
              </a:rPr>
              <a:t>dish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es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292725" y="4643446"/>
            <a:ext cx="1511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nstantia" pitchFamily="18" charset="0"/>
              </a:rPr>
              <a:t>bab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y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7215206" y="4643447"/>
            <a:ext cx="142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onstantia" pitchFamily="18" charset="0"/>
              </a:rPr>
              <a:t>bab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ies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3143241" y="5214950"/>
            <a:ext cx="1000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tantia" pitchFamily="18" charset="0"/>
              </a:rPr>
              <a:t>shel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f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7107238" y="5214950"/>
            <a:ext cx="1136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onstantia" pitchFamily="18" charset="0"/>
              </a:rPr>
              <a:t>shel</a:t>
            </a:r>
            <a:r>
              <a:rPr lang="en-US" sz="2000" b="1" dirty="0">
                <a:solidFill>
                  <a:srgbClr val="FF0000"/>
                </a:solidFill>
                <a:latin typeface="Constantia" pitchFamily="18" charset="0"/>
              </a:rPr>
              <a:t>ves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9" y="3143248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onstantia" pitchFamily="18" charset="0"/>
              </a:rPr>
              <a:t>gla</a:t>
            </a:r>
            <a:r>
              <a:rPr lang="en-US" sz="2000" dirty="0" smtClean="0">
                <a:solidFill>
                  <a:srgbClr val="FF0000"/>
                </a:solidFill>
                <a:latin typeface="Constantia" pitchFamily="18" charset="0"/>
              </a:rPr>
              <a:t>ss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298</TotalTime>
  <Words>369</Words>
  <Application>Microsoft Office PowerPoint</Application>
  <PresentationFormat>Экран (4:3)</PresentationFormat>
  <Paragraphs>81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Повтори слова</vt:lpstr>
      <vt:lpstr>Притяжательные местоимения</vt:lpstr>
      <vt:lpstr>Слайд 4</vt:lpstr>
      <vt:lpstr>Слайд 5</vt:lpstr>
      <vt:lpstr>Выбери правильное местоимение</vt:lpstr>
      <vt:lpstr>Проверь себя</vt:lpstr>
      <vt:lpstr>Предлоги места </vt:lpstr>
      <vt:lpstr>Множественное число имен существительных  Plurals</vt:lpstr>
      <vt:lpstr>Конструкция  there is / there are</vt:lpstr>
      <vt:lpstr>Дополни предложения.</vt:lpstr>
      <vt:lpstr>Проверь себя </vt:lpstr>
      <vt:lpstr>Homework/Домашнее задание</vt:lpstr>
      <vt:lpstr>Электронные адреса учителей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Гульнира</cp:lastModifiedBy>
  <cp:revision>25</cp:revision>
  <dcterms:created xsi:type="dcterms:W3CDTF">2017-09-20T13:06:52Z</dcterms:created>
  <dcterms:modified xsi:type="dcterms:W3CDTF">2020-05-14T10:42:05Z</dcterms:modified>
</cp:coreProperties>
</file>