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5" r:id="rId3"/>
    <p:sldId id="267" r:id="rId4"/>
    <p:sldId id="283" r:id="rId5"/>
    <p:sldId id="282" r:id="rId6"/>
    <p:sldId id="290" r:id="rId7"/>
    <p:sldId id="284" r:id="rId8"/>
    <p:sldId id="297" r:id="rId9"/>
    <p:sldId id="285" r:id="rId10"/>
    <p:sldId id="298" r:id="rId11"/>
    <p:sldId id="291" r:id="rId12"/>
    <p:sldId id="294" r:id="rId13"/>
    <p:sldId id="286" r:id="rId14"/>
    <p:sldId id="275" r:id="rId15"/>
    <p:sldId id="288" r:id="rId16"/>
    <p:sldId id="299" r:id="rId17"/>
    <p:sldId id="30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D964"/>
    <a:srgbClr val="1F9D4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1" autoAdjust="0"/>
    <p:restoredTop sz="94521" autoAdjust="0"/>
  </p:normalViewPr>
  <p:slideViewPr>
    <p:cSldViewPr>
      <p:cViewPr>
        <p:scale>
          <a:sx n="76" d="100"/>
          <a:sy n="76" d="100"/>
        </p:scale>
        <p:origin x="-13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97BC-1DD5-4118-803F-F1A3E64D6822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E19CC-20FE-4B3B-81AD-F0E659B45B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9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E19CC-20FE-4B3B-81AD-F0E659B45B3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E19CC-20FE-4B3B-81AD-F0E659B45B3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1d4a4b54241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0F3E967-9E9A-4EC2-BA25-9BF6F48334B7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0A3AC7E-FD75-47A5-BAE5-175EBAF1AA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404664"/>
            <a:ext cx="712879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Җөмлә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Әйтү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максаты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буенча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Җөмлә</a:t>
            </a:r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төрләре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50017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Өндәү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куелган җөмлә </a:t>
            </a:r>
          </a:p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күтәренке тавыш</a:t>
            </a:r>
          </a:p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белән укыла.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Яз җитә.           Яз җитә?              Яз җитә!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1277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 өчен төрле тыныш билгесе куелган?</a:t>
            </a:r>
            <a:endParaRPr lang="ru-RU" sz="54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6313" y="3933056"/>
            <a:ext cx="78206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40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Җөмләне</a:t>
            </a:r>
            <a:r>
              <a:rPr lang="tt-RU" sz="40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40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дөрес интонация белән</a:t>
            </a:r>
          </a:p>
          <a:p>
            <a:pPr algn="ctr"/>
            <a:r>
              <a:rPr lang="tt-RU" sz="40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укыр өчен</a:t>
            </a:r>
            <a:endParaRPr lang="tt-RU" sz="40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00206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861048"/>
            <a:ext cx="8208912" cy="23042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0"/>
            <a:ext cx="86764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Урамда яз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Күктә кояш елмая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Нинди матур көн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Саф һавада шундый рәхәт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Язгы табигать нинди матур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Сыерчыклар шат авазларын яңгырата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дөньяда яз сулышы сизелә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табигать җанлана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Ә син язны яратасыңмы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 җырын тыңлыйсыңмы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 җырын тыңлыйсыңмы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Гөрләвекләр телен аңлыйсыңмы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t-RU" sz="36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Дусларым, сез дә язгы табигатьне күзәтегез</a:t>
            </a:r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Кошларга оялар ясап куегыз</a:t>
            </a:r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tt-RU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285728"/>
            <a:ext cx="5491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Әйтелү максатына карап</a:t>
            </a:r>
            <a:endParaRPr lang="ru-RU" sz="3600" b="1" dirty="0">
              <a:ln w="19050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464315" y="1678769"/>
            <a:ext cx="2357454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750331" y="1321579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143504" y="1357298"/>
            <a:ext cx="1357322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429388" y="1785926"/>
            <a:ext cx="221457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3568" y="3429000"/>
            <a:ext cx="150554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Хикәя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23728" y="2348880"/>
            <a:ext cx="178595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Сорау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9422" y="3429000"/>
            <a:ext cx="221457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Тойгылы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20072" y="2492896"/>
            <a:ext cx="171451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Өндәү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929422" y="3356992"/>
            <a:ext cx="2214578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0" y="3429000"/>
            <a:ext cx="2214578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051720" y="2348880"/>
            <a:ext cx="2214578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3BD964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004048" y="2492896"/>
            <a:ext cx="2214578" cy="6429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3BD964"/>
                </a:solidFill>
              </a:ln>
              <a:solidFill>
                <a:srgbClr val="1F9D4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tt-RU" sz="28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Модельнең шапкасы ничек атала?</a:t>
            </a:r>
          </a:p>
          <a:p>
            <a:pPr algn="ctr"/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ҖӨМЛӘ                         </a:t>
            </a:r>
          </a:p>
          <a:p>
            <a:pPr algn="ctr">
              <a:buFontTx/>
              <a:buChar char="-"/>
            </a:pPr>
            <a:r>
              <a:rPr lang="tt-RU" sz="28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Җөмлә нәрсәне белдерә?</a:t>
            </a:r>
          </a:p>
          <a:p>
            <a:pPr algn="ctr"/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Тәмамланган уйны белдерә                             </a:t>
            </a:r>
          </a:p>
          <a:p>
            <a:pPr algn="ctr">
              <a:buFontTx/>
              <a:buChar char="-"/>
            </a:pPr>
            <a:r>
              <a:rPr lang="tt-RU" sz="28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Җөмлә ахырында нинди тыныш билгеләре куела?</a:t>
            </a:r>
          </a:p>
          <a:p>
            <a:pPr algn="ctr"/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.     ?    !                            </a:t>
            </a:r>
          </a:p>
          <a:p>
            <a:pPr algn="ctr">
              <a:buFontTx/>
              <a:buChar char="-"/>
            </a:pPr>
            <a:r>
              <a:rPr lang="tt-RU" sz="28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Әйтелү максаты буенча нинди җөмләләр була?</a:t>
            </a:r>
          </a:p>
          <a:p>
            <a:pPr algn="ctr"/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Хикәя, сорау, өндәү, тойгылы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1340768"/>
            <a:ext cx="5000660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3140968"/>
            <a:ext cx="5072098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548680"/>
            <a:ext cx="5601234" cy="373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2132856"/>
            <a:ext cx="5000660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User\Рабочий стол\исламия\весенняя кра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717" y="0"/>
            <a:ext cx="8807283" cy="6453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User\Рабочий стол\102233995_5152557_0_88e4c_e0232fc5_X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97964"/>
            <a:ext cx="2627784" cy="27600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Син темаларны исеңә төшердең. Җөмлә. Әйтү максаты ягыннан җөмлә төрләре темасына караган  тест эшлибез.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1   Җөмлә нәрсәне белдерә?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а) сүзләрне  ә) ия-хәбәрне   б) тәмамланган уйны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2 Тыныч тавыш белән кайсы җөмлә әйтелә?</a:t>
            </a:r>
          </a:p>
          <a:p>
            <a:pPr marL="0" indent="0">
              <a:spcBef>
                <a:spcPts val="0"/>
              </a:spcBef>
            </a:pPr>
            <a:r>
              <a:rPr lang="tt-RU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) өндәү  ә) сорау  б) хикәя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3 Җөмләләрдә сүзләр бер-берсенә нишләгән?</a:t>
            </a:r>
          </a:p>
          <a:p>
            <a:pPr marL="0" indent="0">
              <a:spcBef>
                <a:spcPts val="0"/>
              </a:spcBef>
            </a:pPr>
            <a:r>
              <a:rPr lang="tt-RU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) ияргән  ә) бәйләнгән  б) каршы төшкән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4 Нинди матур минем Туган илем! Җөмлә нинди интонация белән әйтелә?</a:t>
            </a:r>
          </a:p>
          <a:p>
            <a:pPr marL="0" indent="0">
              <a:spcBef>
                <a:spcPts val="0"/>
              </a:spcBef>
            </a:pPr>
            <a:r>
              <a:rPr lang="tt-RU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) тыныч   ә) сорау  б) күтәренке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5 Иптәшеңнең кайсы урамда яшәгәнен нинди җөмлә төзеп сорарга кирәк?</a:t>
            </a:r>
          </a:p>
          <a:p>
            <a:pPr marL="0" indent="0">
              <a:spcBef>
                <a:spcPts val="0"/>
              </a:spcBef>
            </a:pPr>
            <a:r>
              <a:rPr lang="tt-RU" sz="2000" dirty="0" smtClean="0">
                <a:latin typeface="Times New Roman" pitchFamily="18" charset="0"/>
                <a:cs typeface="Times New Roman" pitchFamily="18" charset="0"/>
              </a:rPr>
              <a:t>а)хикәя  ә) өндәү  б) сорау.</a:t>
            </a:r>
          </a:p>
          <a:p>
            <a:pPr marL="0" indent="0">
              <a:spcBef>
                <a:spcPts val="0"/>
              </a:spcBef>
            </a:pPr>
            <a:endParaRPr lang="tt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90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 җавапларын кире элемтә аша җибәр: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milash111_70@mail.ru (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Миләүшә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Равиловна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guzeliya73@mail.ru (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Гүзәлия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Баймөхәммәтовна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388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1000108"/>
            <a:ext cx="1571636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1571636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1000108"/>
            <a:ext cx="1571636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3"/>
            <a:endCxn id="6" idx="1"/>
          </p:cNvCxnSpPr>
          <p:nvPr/>
        </p:nvCxnSpPr>
        <p:spPr>
          <a:xfrm>
            <a:off x="2428860" y="1357298"/>
            <a:ext cx="12144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6" idx="3"/>
            <a:endCxn id="7" idx="1"/>
          </p:cNvCxnSpPr>
          <p:nvPr/>
        </p:nvCxnSpPr>
        <p:spPr>
          <a:xfrm>
            <a:off x="5214942" y="1357298"/>
            <a:ext cx="12144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2143116"/>
            <a:ext cx="8460432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t-RU" sz="28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Җөмләнең беренче сүзе баш хәрефтән башлана.</a:t>
            </a:r>
          </a:p>
          <a:p>
            <a:pPr marL="342900" indent="-342900">
              <a:buAutoNum type="arabicPeriod"/>
            </a:pPr>
            <a:endParaRPr lang="tt-RU" sz="2800" b="1" dirty="0" smtClean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tt-RU" sz="28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Җөмлә тәмамланган уйны белдерә.</a:t>
            </a:r>
          </a:p>
          <a:p>
            <a:pPr marL="342900" indent="-342900">
              <a:buAutoNum type="arabicPeriod"/>
            </a:pPr>
            <a:endParaRPr lang="tt-RU" sz="2800" b="1" dirty="0" smtClean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tt-RU" sz="28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Җөмлә ахырында . , ? , ! куела.</a:t>
            </a:r>
          </a:p>
          <a:p>
            <a:pPr marL="342900" indent="-342900">
              <a:buAutoNum type="arabicPeriod"/>
            </a:pPr>
            <a:endParaRPr lang="tt-RU" sz="2800" b="1" dirty="0" smtClean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tt-RU" sz="28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Җөмләнең иясе һәм хәбәре бар.</a:t>
            </a:r>
          </a:p>
          <a:p>
            <a:pPr marL="342900" indent="-342900">
              <a:buAutoNum type="arabicPeriod"/>
            </a:pPr>
            <a:endParaRPr lang="tt-RU" sz="2800" b="1" dirty="0" smtClean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tt-RU" sz="28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Җөмләдә сүзләр бер-берсенә бәйләнгән.</a:t>
            </a:r>
            <a:endParaRPr lang="ru-RU" sz="2800" b="1" dirty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714348" y="857232"/>
            <a:ext cx="2857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83568" y="1988840"/>
            <a:ext cx="84604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2780928"/>
            <a:ext cx="84604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4653136"/>
            <a:ext cx="84604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3568" y="3645024"/>
            <a:ext cx="84604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5517232"/>
            <a:ext cx="8460432" cy="6480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000100" y="1357298"/>
            <a:ext cx="12858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572264" y="1357298"/>
            <a:ext cx="12858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72264" y="1285860"/>
            <a:ext cx="12858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143900" y="1071546"/>
            <a:ext cx="28575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>
                  <a:solidFill>
                    <a:srgbClr val="1F9D40"/>
                  </a:solidFill>
                </a:ln>
                <a:solidFill>
                  <a:srgbClr val="0070C0"/>
                </a:solidFill>
              </a:rPr>
              <a:t>.</a:t>
            </a:r>
            <a:endParaRPr lang="ru-RU" sz="4400" dirty="0">
              <a:ln>
                <a:solidFill>
                  <a:srgbClr val="1F9D4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0" y="620688"/>
            <a:ext cx="9144000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t-RU" sz="3600" b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Яз җитә.           Яз җитә?              Яз җитә!</a:t>
            </a:r>
            <a:endParaRPr lang="ru-RU" sz="3600" b="1" dirty="0">
              <a:ln w="19050">
                <a:solidFill>
                  <a:srgbClr val="1F9D40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928802"/>
            <a:ext cx="38890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8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Охшаш</a:t>
            </a:r>
          </a:p>
          <a:p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Өчесе дә җөмлә.</a:t>
            </a:r>
          </a:p>
          <a:p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Баш хәрефе белән башлана.</a:t>
            </a:r>
          </a:p>
          <a:p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Ия һәм хәбәр бер үк.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1928802"/>
            <a:ext cx="44291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8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Аермалары</a:t>
            </a:r>
          </a:p>
          <a:p>
            <a:r>
              <a:rPr lang="tt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Төрле тыныш билгесе куелган.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107521" y="2893215"/>
            <a:ext cx="27860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47863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 өчен төрле тыныш билгесе куелган?</a:t>
            </a:r>
            <a:endParaRPr lang="ru-RU" sz="54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справка 11">
            <a:hlinkClick r:id="" action="ppaction://noaction" highlightClick="1"/>
          </p:cNvPr>
          <p:cNvSpPr/>
          <p:nvPr/>
        </p:nvSpPr>
        <p:spPr>
          <a:xfrm>
            <a:off x="0" y="4941168"/>
            <a:ext cx="9144000" cy="1571636"/>
          </a:xfrm>
          <a:prstGeom prst="actionButtonHelp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2660" y="2420888"/>
            <a:ext cx="4071966" cy="4960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2428868"/>
            <a:ext cx="4143404" cy="1785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924944"/>
            <a:ext cx="3960440" cy="7920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2660" y="3717032"/>
            <a:ext cx="4071966" cy="4960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F9D40"/>
                </a:solidFill>
              </a:ln>
              <a:solidFill>
                <a:srgbClr val="1F9D4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 animBg="1"/>
      <p:bldP spid="13" grpId="1" animBg="1"/>
      <p:bldP spid="15" grpId="1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85324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>
                <a:ln w="19050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Урамда яз  Күктә кояш елмая  Нинди матур көн Саф һавада шундый рәхәт  Язгы табигать нинди матур  Сыерчыклар шат авазларын яңгырата  Бар дөньяда яз сулышы сизелә  Бар табигать җанлана</a:t>
            </a:r>
            <a:endParaRPr lang="ru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Ә син язны яратасыңмы Кошлар җырын тыңлыйсыңмы Гөрләвекләр телен аңлыйсыңмы </a:t>
            </a:r>
          </a:p>
          <a:p>
            <a:r>
              <a:rPr lang="tt-RU" sz="32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Дусларым, сез дә язгы табигатьне күзәтегез Кошларга оялар ясап куегыз</a:t>
            </a:r>
            <a:endParaRPr lang="ru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t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Documents and Settings\User\Рабочий стол\исламия\весенняя кра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717" y="0"/>
            <a:ext cx="8807283" cy="6453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84604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 Урамда яз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Күктә кояш елмая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Нинди матур көн  Саф һавада шундый рәхәт  Язгы табигать нинди матур  Сыерчыклар шат авазларын яңгырата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дөньяда яз сулышы сизелә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табигать җанлана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Ә син язны яратасыңмы Кошлар җырын тыңлыйсыңмы Гөрләвекләр телен аңлыйсыңмы</a:t>
            </a:r>
            <a:endParaRPr lang="en-US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6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Дусларым, сез дә язгы табигатьне күзәтегез Кошларга оялар ясап куегыз</a:t>
            </a:r>
            <a:endParaRPr lang="en-US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tt-RU" sz="36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1F9D4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970" y="1500174"/>
            <a:ext cx="78936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Нокта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3BD964"/>
                </a:solidFill>
                <a:latin typeface="Times New Roman" pitchFamily="18" charset="0"/>
                <a:cs typeface="Times New Roman" pitchFamily="18" charset="0"/>
              </a:rPr>
              <a:t> куелган җөмлә тыныч тавыш</a:t>
            </a:r>
          </a:p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3BD964"/>
                </a:solidFill>
                <a:latin typeface="Times New Roman" pitchFamily="18" charset="0"/>
                <a:cs typeface="Times New Roman" pitchFamily="18" charset="0"/>
              </a:rPr>
              <a:t> белән укыла.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3BD96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83884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 Урамда яз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Күктә кояш елмая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Нинди матур көн  Саф һавада шундый рәхәт  Язгы табигать нинди матур  Сыерчыклар шат авазларын яңгырата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дөньяда яз сулышы сизелә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табигать җанлана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Ә син язны яратасыңмы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 җырын тыңлыйсыңмы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Гөрләвекләр телен аңлыйсыңмы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Дусларым, сез дә язгы табигатьне күзәтегез Кошларга оялар ясап куегыз</a:t>
            </a:r>
            <a:endParaRPr lang="tt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00174"/>
            <a:ext cx="9143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Сорау</a:t>
            </a:r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3BD964"/>
                </a:solidFill>
                <a:latin typeface="Times New Roman" pitchFamily="18" charset="0"/>
                <a:cs typeface="Times New Roman" pitchFamily="18" charset="0"/>
              </a:rPr>
              <a:t> куелган җөмлә </a:t>
            </a:r>
          </a:p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3BD964"/>
                </a:solidFill>
                <a:latin typeface="Times New Roman" pitchFamily="18" charset="0"/>
                <a:cs typeface="Times New Roman" pitchFamily="18" charset="0"/>
              </a:rPr>
              <a:t>сорау интонациясе</a:t>
            </a:r>
          </a:p>
          <a:p>
            <a:pPr algn="ctr"/>
            <a:r>
              <a:rPr lang="tt-RU" sz="36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3BD964"/>
                </a:solidFill>
                <a:latin typeface="Times New Roman" pitchFamily="18" charset="0"/>
                <a:cs typeface="Times New Roman" pitchFamily="18" charset="0"/>
              </a:rPr>
              <a:t> белән укыла.</a:t>
            </a:r>
            <a:endParaRPr lang="ru-RU" sz="3600" b="1" dirty="0">
              <a:ln w="19050">
                <a:solidFill>
                  <a:srgbClr val="3BD964"/>
                </a:solidFill>
                <a:prstDash val="solid"/>
              </a:ln>
              <a:solidFill>
                <a:srgbClr val="3BD96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260648"/>
            <a:ext cx="83164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  Урамда яз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Күктә кояш елмая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Нинди матур көн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Саф һавада шундый рәхәт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Язгы табигать нинди матур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Сыерчыклар шат авазларын яңгырата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дөньяда яз сулышы сизелә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Бар табигать җанлана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Ә син язны яратасыңмы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 җырын тыңлыйсыңмы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Гөрләвекләр телен аңлыйсыңмы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tt-RU" sz="3200" b="1" i="1" dirty="0" smtClean="0">
                <a:ln w="19050">
                  <a:solidFill>
                    <a:srgbClr val="1F9D40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Дусларым, сез дә язгы табигатьне күзәтегез</a:t>
            </a:r>
            <a:r>
              <a:rPr lang="en-US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1F9D40"/>
                </a:solidFill>
                <a:latin typeface="Times New Roman" pitchFamily="18" charset="0"/>
                <a:cs typeface="Times New Roman" pitchFamily="18" charset="0"/>
              </a:rPr>
              <a:t> Кошларга оялар ясап куегыз</a:t>
            </a:r>
            <a:r>
              <a:rPr lang="en-US" sz="3200" b="1" dirty="0" smtClean="0">
                <a:ln w="19050">
                  <a:solidFill>
                    <a:srgbClr val="3BD964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tt-RU" sz="3200" b="1" dirty="0" smtClean="0">
              <a:ln w="19050">
                <a:solidFill>
                  <a:srgbClr val="3BD964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1365</TotalTime>
  <Words>609</Words>
  <Application>Microsoft Office PowerPoint</Application>
  <PresentationFormat>Экран (4:3)</PresentationFormat>
  <Paragraphs>78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Тема10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Син темаларны исеңә төшердең. Җөмлә. Әйтү максаты ягыннан җөмлә төрләре темасына караган  тест эшлибез.</vt:lpstr>
      <vt:lpstr>Тест җавапларын кире элемтә аша җибәр: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Миляуша</cp:lastModifiedBy>
  <cp:revision>94</cp:revision>
  <dcterms:created xsi:type="dcterms:W3CDTF">2014-03-08T19:00:42Z</dcterms:created>
  <dcterms:modified xsi:type="dcterms:W3CDTF">2020-05-13T21:31:58Z</dcterms:modified>
</cp:coreProperties>
</file>