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sldIdLst>
    <p:sldId id="259" r:id="rId2"/>
    <p:sldId id="278" r:id="rId3"/>
    <p:sldId id="256" r:id="rId4"/>
    <p:sldId id="263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2BB8E-24EB-1249-9B1D-26A0E869A203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F2B43-3CCF-284A-AA54-F1733D2D44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555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1DB925-A99A-EE4C-8853-0A5C5A07591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7C57B4-9460-E840-A8CE-C379F05B29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234@edu.tatar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31338" y="1233107"/>
            <a:ext cx="8596372" cy="2367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 smtClean="0">
                <a:latin typeface="Calibri" charset="0"/>
              </a:rPr>
              <a:t>Повторение и обобщение изученного по </a:t>
            </a:r>
            <a:r>
              <a:rPr lang="ru-RU" sz="5400" dirty="0">
                <a:latin typeface="Calibri" charset="0"/>
              </a:rPr>
              <a:t>теме </a:t>
            </a:r>
            <a:endParaRPr lang="ru-RU" sz="5400" dirty="0" smtClean="0">
              <a:latin typeface="Calibri" charset="0"/>
            </a:endParaRPr>
          </a:p>
          <a:p>
            <a:r>
              <a:rPr lang="ru-RU" sz="5400" dirty="0" smtClean="0">
                <a:latin typeface="Calibri" charset="0"/>
              </a:rPr>
              <a:t>«Глагол»</a:t>
            </a:r>
            <a:endParaRPr lang="ru-RU" sz="54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7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40267"/>
            <a:ext cx="8229600" cy="10272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Вспомним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309511"/>
            <a:ext cx="8363272" cy="543185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dirty="0" smtClean="0">
                <a:solidFill>
                  <a:srgbClr val="161908"/>
                </a:solidFill>
                <a:effectLst/>
                <a:latin typeface="Arial"/>
              </a:rPr>
              <a:t>1.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Э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то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часть речи, которая обозначает действие предмета, отвечает на вопросы: что делать? Что сделать?</a:t>
            </a:r>
          </a:p>
          <a:p>
            <a:pPr marL="0" indent="0">
              <a:buNone/>
            </a:pP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 2. Глаголы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бывают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 2 видов…</a:t>
            </a:r>
          </a:p>
          <a:p>
            <a:pPr marL="0" indent="0">
              <a:buNone/>
            </a:pP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 3.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Глаголы совершенного вида отвечают на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вопрос…</a:t>
            </a:r>
          </a:p>
          <a:p>
            <a:pPr marL="0" indent="0">
              <a:buNone/>
            </a:pP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4. Глаголы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несовершенного вида отвечают на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вопрос…</a:t>
            </a:r>
          </a:p>
          <a:p>
            <a:pPr marL="0" indent="0">
              <a:buNone/>
            </a:pP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5. Глаголы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изменяются по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временам…</a:t>
            </a:r>
          </a:p>
          <a:p>
            <a:pPr marL="0" indent="0">
              <a:buNone/>
            </a:pP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6.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В настоящем и будущем времени глаголы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изменяются…,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в прошедшем –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….</a:t>
            </a:r>
          </a:p>
          <a:p>
            <a:pPr marL="0" indent="0">
              <a:buNone/>
            </a:pP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7. У глаголов есть 3 наклонения...</a:t>
            </a:r>
          </a:p>
          <a:p>
            <a:pPr marL="0" indent="0">
              <a:buNone/>
            </a:pP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8. Глагол + сущ., мест. в </a:t>
            </a:r>
            <a:r>
              <a:rPr lang="ru-RU" i="0" dirty="0" err="1" smtClean="0">
                <a:solidFill>
                  <a:srgbClr val="161908"/>
                </a:solidFill>
                <a:effectLst/>
                <a:latin typeface="Arial"/>
              </a:rPr>
              <a:t>Вин.п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. без предлога называются...</a:t>
            </a:r>
          </a:p>
          <a:p>
            <a:pPr marL="0" indent="0">
              <a:buNone/>
            </a:pP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9.  В </a:t>
            </a:r>
            <a:r>
              <a:rPr lang="ru-RU" i="0" dirty="0">
                <a:solidFill>
                  <a:srgbClr val="161908"/>
                </a:solidFill>
                <a:effectLst/>
                <a:latin typeface="Arial"/>
              </a:rPr>
              <a:t>предложении глаголы </a:t>
            </a:r>
            <a:r>
              <a:rPr lang="ru-RU" i="0" dirty="0" smtClean="0">
                <a:solidFill>
                  <a:srgbClr val="161908"/>
                </a:solidFill>
                <a:effectLst/>
                <a:latin typeface="Arial"/>
              </a:rPr>
              <a:t>бывают...</a:t>
            </a:r>
            <a:endParaRPr lang="ru-RU" i="0" dirty="0">
              <a:solidFill>
                <a:srgbClr val="161908"/>
              </a:solidFill>
              <a:effectLst/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53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45" y="386496"/>
            <a:ext cx="7823251" cy="609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32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97007" y="960307"/>
            <a:ext cx="80257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 err="1"/>
              <a:t>Какие</a:t>
            </a:r>
            <a:r>
              <a:rPr lang="en-US" sz="4800" dirty="0"/>
              <a:t> </a:t>
            </a:r>
            <a:r>
              <a:rPr lang="en-US" sz="4800" dirty="0" err="1"/>
              <a:t>глаголы</a:t>
            </a:r>
            <a:r>
              <a:rPr lang="en-US" sz="4800" dirty="0"/>
              <a:t> </a:t>
            </a:r>
            <a:r>
              <a:rPr lang="en-US" sz="4800" dirty="0" err="1"/>
              <a:t>относятся</a:t>
            </a:r>
            <a:r>
              <a:rPr lang="en-US" sz="4800" dirty="0"/>
              <a:t> </a:t>
            </a:r>
            <a:r>
              <a:rPr lang="en-US" sz="4800" dirty="0" err="1"/>
              <a:t>к</a:t>
            </a:r>
            <a:r>
              <a:rPr lang="en-US" sz="4800" dirty="0"/>
              <a:t> </a:t>
            </a:r>
            <a:r>
              <a:rPr lang="en-US" sz="4800" dirty="0" err="1"/>
              <a:t>первому</a:t>
            </a:r>
            <a:r>
              <a:rPr lang="en-US" sz="4800" dirty="0"/>
              <a:t> </a:t>
            </a:r>
            <a:r>
              <a:rPr lang="en-US" sz="4800" dirty="0" err="1"/>
              <a:t>спряжению</a:t>
            </a:r>
            <a:r>
              <a:rPr lang="en-US" sz="4800" dirty="0"/>
              <a:t>? </a:t>
            </a:r>
            <a:endParaRPr lang="ru-RU" sz="4800" dirty="0"/>
          </a:p>
          <a:p>
            <a:pPr lvl="0"/>
            <a:r>
              <a:rPr lang="en-US" sz="4800" dirty="0" err="1"/>
              <a:t>Ко</a:t>
            </a:r>
            <a:r>
              <a:rPr lang="en-US" sz="4800" dirty="0"/>
              <a:t> </a:t>
            </a:r>
            <a:r>
              <a:rPr lang="en-US" sz="4800" dirty="0" err="1"/>
              <a:t>второму</a:t>
            </a:r>
            <a:r>
              <a:rPr lang="en-US" sz="4800" dirty="0"/>
              <a:t>?</a:t>
            </a:r>
            <a:endParaRPr lang="ru-RU" sz="4800" dirty="0"/>
          </a:p>
          <a:p>
            <a:r>
              <a:rPr lang="en-US" sz="4800" dirty="0"/>
              <a:t>2. </a:t>
            </a:r>
            <a:r>
              <a:rPr lang="en-US" sz="4800" dirty="0" err="1"/>
              <a:t>Почему</a:t>
            </a:r>
            <a:r>
              <a:rPr lang="en-US" sz="4800" dirty="0"/>
              <a:t> </a:t>
            </a:r>
            <a:r>
              <a:rPr lang="en-US" sz="4800" dirty="0" err="1"/>
              <a:t>некоторые</a:t>
            </a:r>
            <a:r>
              <a:rPr lang="en-US" sz="4800" dirty="0"/>
              <a:t> </a:t>
            </a:r>
            <a:r>
              <a:rPr lang="en-US" sz="4800" dirty="0" err="1"/>
              <a:t>глаголы</a:t>
            </a:r>
            <a:r>
              <a:rPr lang="en-US" sz="4800" dirty="0"/>
              <a:t> </a:t>
            </a:r>
            <a:r>
              <a:rPr lang="en-US" sz="4800" dirty="0" err="1"/>
              <a:t>называются</a:t>
            </a:r>
            <a:r>
              <a:rPr lang="en-US" sz="4800" dirty="0"/>
              <a:t> </a:t>
            </a:r>
            <a:r>
              <a:rPr lang="en-US" sz="4800" dirty="0" err="1"/>
              <a:t>разноспрягаемыми</a:t>
            </a:r>
            <a:r>
              <a:rPr lang="en-US" sz="4800" dirty="0"/>
              <a:t>?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688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32" y="559492"/>
            <a:ext cx="795210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Упр. 596 по </a:t>
            </a:r>
            <a:r>
              <a:rPr lang="ru-RU" sz="3600" dirty="0" err="1" smtClean="0"/>
              <a:t>учебнику.Списать</a:t>
            </a:r>
            <a:r>
              <a:rPr lang="ru-RU" sz="3600" dirty="0" smtClean="0"/>
              <a:t> , обозначая условия выбора вставленных </a:t>
            </a:r>
            <a:r>
              <a:rPr lang="ru-RU" sz="3600" dirty="0" err="1" smtClean="0"/>
              <a:t>орфограмм.Выполнить</a:t>
            </a:r>
            <a:r>
              <a:rPr lang="ru-RU" sz="3600" dirty="0" smtClean="0"/>
              <a:t> морфологический разбор глаголов « не обидел», «стоят». </a:t>
            </a:r>
          </a:p>
          <a:p>
            <a:r>
              <a:rPr lang="ru-RU" sz="3600" dirty="0" smtClean="0"/>
              <a:t>Отправьте упражнение учителю</a:t>
            </a:r>
          </a:p>
          <a:p>
            <a:r>
              <a:rPr lang="ru-RU" sz="2800" dirty="0" err="1" smtClean="0"/>
              <a:t>Галимуллина</a:t>
            </a:r>
            <a:r>
              <a:rPr lang="ru-RU" sz="2800" dirty="0" smtClean="0"/>
              <a:t> Г.Г.</a:t>
            </a:r>
          </a:p>
          <a:p>
            <a:r>
              <a:rPr lang="ru-RU" sz="2800" dirty="0" err="1" smtClean="0"/>
              <a:t>Шагабиева</a:t>
            </a:r>
            <a:r>
              <a:rPr lang="ru-RU" sz="2800" dirty="0" smtClean="0"/>
              <a:t> Г.А. в </a:t>
            </a:r>
            <a:r>
              <a:rPr lang="ru-RU" sz="2800" dirty="0" err="1" smtClean="0"/>
              <a:t>вацап</a:t>
            </a:r>
            <a:endParaRPr lang="ru-RU" sz="2800" dirty="0" smtClean="0"/>
          </a:p>
          <a:p>
            <a:endParaRPr lang="ru-RU" sz="3600" dirty="0" smtClean="0"/>
          </a:p>
          <a:p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54945" y="3982997"/>
            <a:ext cx="4229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hlinkClick r:id="rId2"/>
              </a:rPr>
              <a:t>    2303000234@</a:t>
            </a:r>
            <a:r>
              <a:rPr lang="en-US" u="sng" dirty="0" err="1" smtClean="0">
                <a:hlinkClick r:id="rId2"/>
              </a:rPr>
              <a:t>edu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tatar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20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риз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Воздушный поток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Революция.thmx</Template>
  <TotalTime>217</TotalTime>
  <Words>173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Слайд 1</vt:lpstr>
      <vt:lpstr>Вспомним</vt:lpstr>
      <vt:lpstr>Слайд 3</vt:lpstr>
      <vt:lpstr>Слайд 4</vt:lpstr>
      <vt:lpstr>Слайд 5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Ирина</dc:creator>
  <cp:lastModifiedBy>user</cp:lastModifiedBy>
  <cp:revision>22</cp:revision>
  <dcterms:created xsi:type="dcterms:W3CDTF">2015-02-23T14:40:56Z</dcterms:created>
  <dcterms:modified xsi:type="dcterms:W3CDTF">2020-05-16T13:10:20Z</dcterms:modified>
</cp:coreProperties>
</file>