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7" r:id="rId2"/>
    <p:sldId id="302" r:id="rId3"/>
    <p:sldId id="304" r:id="rId4"/>
    <p:sldId id="305" r:id="rId5"/>
    <p:sldId id="306" r:id="rId6"/>
    <p:sldId id="307" r:id="rId7"/>
    <p:sldId id="259" r:id="rId8"/>
    <p:sldId id="258" r:id="rId9"/>
    <p:sldId id="261" r:id="rId10"/>
    <p:sldId id="264" r:id="rId11"/>
    <p:sldId id="315" r:id="rId12"/>
    <p:sldId id="318" r:id="rId13"/>
    <p:sldId id="279" r:id="rId14"/>
    <p:sldId id="280" r:id="rId15"/>
    <p:sldId id="289" r:id="rId16"/>
    <p:sldId id="316" r:id="rId17"/>
    <p:sldId id="317" r:id="rId18"/>
    <p:sldId id="28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4545" autoAdjust="0"/>
  </p:normalViewPr>
  <p:slideViewPr>
    <p:cSldViewPr>
      <p:cViewPr varScale="1">
        <p:scale>
          <a:sx n="50" d="100"/>
          <a:sy n="50" d="100"/>
        </p:scale>
        <p:origin x="-18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CC1CE-CD1C-4B2F-B53F-3856A4D8331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0D4E1-6E8B-4A0B-A21F-164259FC2C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mrz.ru/catimg/72/72345.jpg" TargetMode="External"/><Relationship Id="rId13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12" Type="http://schemas.openxmlformats.org/officeDocument/2006/relationships/hyperlink" Target="http://www.fimka.net/_ld/13/50994.jpg" TargetMode="External"/><Relationship Id="rId2" Type="http://schemas.openxmlformats.org/officeDocument/2006/relationships/hyperlink" Target="http://www.ruslania.com/pictures/big/9785170435913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har.ru/books/p190520.jpg" TargetMode="External"/><Relationship Id="rId11" Type="http://schemas.openxmlformats.org/officeDocument/2006/relationships/image" Target="../media/image9.jpeg"/><Relationship Id="rId5" Type="http://schemas.openxmlformats.org/officeDocument/2006/relationships/image" Target="../media/image6.jpeg"/><Relationship Id="rId10" Type="http://schemas.openxmlformats.org/officeDocument/2006/relationships/hyperlink" Target="http://forums.drom.ru/attachment.php?attachmentid=224300&amp;stc=1&amp;d=1213914883" TargetMode="External"/><Relationship Id="rId4" Type="http://schemas.openxmlformats.org/officeDocument/2006/relationships/hyperlink" Target="http://www.kmrz.ru/catimg/75/75051.jpg" TargetMode="External"/><Relationship Id="rId9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m_aliya_21@mail.ru" TargetMode="External"/><Relationship Id="rId2" Type="http://schemas.openxmlformats.org/officeDocument/2006/relationships/hyperlink" Target="mailto:liliya.z.f@mail.ru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inder-content.ucoz.ru/_ld/0/s28271130.jpg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177165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000066"/>
                </a:solidFill>
                <a:latin typeface="Comic Sans MS" pitchFamily="66" charset="0"/>
              </a:rPr>
              <a:t>Литературное чтение</a:t>
            </a:r>
            <a:endParaRPr lang="ru-RU" sz="6000" b="1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1143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395536" y="2401888"/>
            <a:ext cx="5256584" cy="3403376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ru-RU" sz="2000" b="1" dirty="0"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Comic Sans MS" pitchFamily="66" charset="0"/>
              </a:rPr>
              <a:t>Тема:</a:t>
            </a:r>
            <a:r>
              <a:rPr lang="en-US" sz="48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4800" b="1" dirty="0" smtClean="0">
                <a:latin typeface="Comic Sans MS" pitchFamily="66" charset="0"/>
              </a:rPr>
              <a:t>«Чебурашка» Э.Успенский</a:t>
            </a:r>
            <a:r>
              <a:rPr lang="en-US" sz="4800" b="1" dirty="0" smtClean="0">
                <a:latin typeface="Comic Sans MS" pitchFamily="66" charset="0"/>
              </a:rPr>
              <a:t> </a:t>
            </a:r>
            <a:r>
              <a:rPr lang="ru-RU" sz="4800" b="1" dirty="0" smtClean="0">
                <a:latin typeface="Comic Sans MS" pitchFamily="66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4800" b="1" dirty="0" smtClean="0">
                <a:latin typeface="Comic Sans MS" pitchFamily="66" charset="0"/>
              </a:rPr>
              <a:t> </a:t>
            </a:r>
            <a:endParaRPr lang="ru-RU" sz="48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0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000" b="1" dirty="0"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000" b="1" dirty="0" smtClean="0">
                <a:solidFill>
                  <a:srgbClr val="000066"/>
                </a:solidFill>
                <a:latin typeface="Comic Sans MS" pitchFamily="66" charset="0"/>
              </a:rPr>
              <a:t> </a:t>
            </a:r>
            <a:endParaRPr lang="ru-RU" sz="2000" b="1" dirty="0">
              <a:solidFill>
                <a:srgbClr val="000066"/>
              </a:solidFill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ru-RU" sz="2000" b="1" dirty="0">
              <a:solidFill>
                <a:srgbClr val="000066"/>
              </a:solidFill>
              <a:latin typeface="Comic Sans MS" pitchFamily="66" charset="0"/>
            </a:endParaRPr>
          </a:p>
        </p:txBody>
      </p:sp>
      <p:pic>
        <p:nvPicPr>
          <p:cNvPr id="6" name="Picture 7" descr="он ж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204864"/>
            <a:ext cx="3528392" cy="369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  <a:latin typeface="Comic Sans MS" pitchFamily="66" charset="0"/>
              </a:rPr>
              <a:t>Книги  Эдуарда  Успенского</a:t>
            </a:r>
          </a:p>
        </p:txBody>
      </p:sp>
      <p:pic>
        <p:nvPicPr>
          <p:cNvPr id="102405" name="Picture 5" descr="Картинка 35 из 484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91546">
            <a:off x="197022" y="1407570"/>
            <a:ext cx="2093491" cy="2829042"/>
          </a:xfrm>
          <a:prstGeom prst="rect">
            <a:avLst/>
          </a:prstGeom>
          <a:noFill/>
        </p:spPr>
      </p:pic>
      <p:pic>
        <p:nvPicPr>
          <p:cNvPr id="102407" name="Picture 7" descr="Картинка 27 из 4846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55109">
            <a:off x="6435421" y="1549355"/>
            <a:ext cx="1920183" cy="2733357"/>
          </a:xfrm>
          <a:prstGeom prst="rect">
            <a:avLst/>
          </a:prstGeom>
          <a:noFill/>
        </p:spPr>
      </p:pic>
      <p:pic>
        <p:nvPicPr>
          <p:cNvPr id="102409" name="Picture 9" descr="Картинка 9 из 4846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832" y="1268760"/>
            <a:ext cx="2520280" cy="3240360"/>
          </a:xfrm>
          <a:prstGeom prst="rect">
            <a:avLst/>
          </a:prstGeom>
          <a:noFill/>
        </p:spPr>
      </p:pic>
      <p:pic>
        <p:nvPicPr>
          <p:cNvPr id="7" name="Picture 5" descr="Картинка 2 из 4846">
            <a:hlinkClick r:id="rId8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9" cstate="print"/>
          <a:srcRect/>
          <a:stretch>
            <a:fillRect/>
          </a:stretch>
        </p:blipFill>
        <p:spPr bwMode="auto">
          <a:xfrm rot="20856854">
            <a:off x="1043608" y="3356992"/>
            <a:ext cx="2808312" cy="3205035"/>
          </a:xfrm>
          <a:prstGeom prst="rect">
            <a:avLst/>
          </a:prstGeom>
          <a:noFill/>
        </p:spPr>
      </p:pic>
      <p:pic>
        <p:nvPicPr>
          <p:cNvPr id="8" name="Picture 9" descr="Картинка 15 из 4846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419872" y="3429000"/>
            <a:ext cx="2520280" cy="3169966"/>
          </a:xfrm>
          <a:prstGeom prst="rect">
            <a:avLst/>
          </a:prstGeom>
          <a:noFill/>
        </p:spPr>
      </p:pic>
      <p:pic>
        <p:nvPicPr>
          <p:cNvPr id="9" name="Picture 7" descr="Картинка 1 из 139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433949">
            <a:off x="5580112" y="3465003"/>
            <a:ext cx="2448272" cy="306034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9144000" cy="6366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Comic Sans MS" pitchFamily="66" charset="0"/>
              </a:rPr>
              <a:t>Эдуард  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Успенский «Чебурашка</a:t>
            </a:r>
            <a:r>
              <a:rPr lang="ru-RU" sz="3600" b="1" dirty="0">
                <a:solidFill>
                  <a:srgbClr val="002060"/>
                </a:solidFill>
                <a:latin typeface="Comic Sans MS" pitchFamily="66" charset="0"/>
              </a:rPr>
              <a:t>»</a:t>
            </a:r>
          </a:p>
        </p:txBody>
      </p:sp>
      <p:sp>
        <p:nvSpPr>
          <p:cNvPr id="99335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0" y="1268760"/>
            <a:ext cx="9144000" cy="489654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dirty="0"/>
              <a:t>              </a:t>
            </a:r>
            <a:r>
              <a:rPr lang="ru-RU" sz="2800" b="1" dirty="0">
                <a:solidFill>
                  <a:srgbClr val="000066"/>
                </a:solidFill>
                <a:latin typeface="Comic Sans MS" pitchFamily="66" charset="0"/>
              </a:rPr>
              <a:t>Как рассказывает Эдуард Успенский, однажды в Одесском порту, о котором он писал сценарий для кино, он увидел в ящике с бананами огромного хамелеона. Это запомнилось. Позже, когда стал писать повесть о крокодиле Гене и его друзьях, ему захотелось ввести в повесть какого-нибудь уютного, но незнакомого зверька. </a:t>
            </a:r>
            <a:endParaRPr lang="ru-RU" sz="2800" b="1" dirty="0" smtClean="0">
              <a:solidFill>
                <a:srgbClr val="000066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dirty="0" smtClean="0">
                <a:solidFill>
                  <a:srgbClr val="000066"/>
                </a:solidFill>
                <a:latin typeface="Comic Sans MS" pitchFamily="66" charset="0"/>
              </a:rPr>
              <a:t>        В </a:t>
            </a:r>
            <a:r>
              <a:rPr lang="ru-RU" sz="2800" b="1" dirty="0">
                <a:solidFill>
                  <a:srgbClr val="000066"/>
                </a:solidFill>
                <a:latin typeface="Comic Sans MS" pitchFamily="66" charset="0"/>
              </a:rPr>
              <a:t>конце концов, вспомнив хамелеона в порту, он поместил своего героя в ящик из-под апельсинов. А имя этому неизвестному науке зверьку помогли придумать приятели, звавшие свою дочку </a:t>
            </a:r>
            <a:r>
              <a:rPr lang="ru-RU" sz="2800" b="1" dirty="0" err="1">
                <a:solidFill>
                  <a:srgbClr val="000066"/>
                </a:solidFill>
                <a:latin typeface="Comic Sans MS" pitchFamily="66" charset="0"/>
              </a:rPr>
              <a:t>Чебурашкой</a:t>
            </a:r>
            <a:r>
              <a:rPr lang="ru-RU" sz="2800" b="1" dirty="0">
                <a:solidFill>
                  <a:srgbClr val="000066"/>
                </a:solidFill>
                <a:latin typeface="Comic Sans MS" pitchFamily="66" charset="0"/>
              </a:rPr>
              <a:t> из-за её неуклюжих падений. Девочка давно уже выросла, а мохнатый непоседа Чебурашка стал любимцем миллионов детей в разных </a:t>
            </a:r>
            <a:r>
              <a:rPr lang="ru-RU" sz="3000" b="1" dirty="0">
                <a:solidFill>
                  <a:srgbClr val="000066"/>
                </a:solidFill>
                <a:latin typeface="Comic Sans MS" pitchFamily="66" charset="0"/>
              </a:rPr>
              <a:t>странах мира. </a:t>
            </a:r>
          </a:p>
        </p:txBody>
      </p:sp>
      <p:pic>
        <p:nvPicPr>
          <p:cNvPr id="6" name="Picture 4" descr="cheburashk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345832"/>
            <a:ext cx="1958891" cy="151216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Работа по учебнику: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401080" cy="4434840"/>
          </a:xfrm>
        </p:spPr>
        <p:txBody>
          <a:bodyPr/>
          <a:lstStyle/>
          <a:p>
            <a:pPr marL="514350" indent="-514350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Прочитай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Стр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113-116: </a:t>
            </a:r>
          </a:p>
          <a:p>
            <a:pPr marL="0" indent="0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Э.Успенский «Чебурашка».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865784"/>
            <a:ext cx="903649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Прочитайте  произведение Успенского «Чебурашка»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Словарь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Каюта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помещение на корабле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Уценённые товары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товары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, которые стоят меньше прежней стоимости.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Телефонная будка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будка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 телефоном-автоматом.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 </a:t>
            </a:r>
            <a:r>
              <a:rPr lang="ru-RU" sz="2800" b="1" dirty="0" smtClean="0">
                <a:solidFill>
                  <a:srgbClr val="FF0000"/>
                </a:solidFill>
              </a:rPr>
              <a:t>Бракованная игрушка </a:t>
            </a:r>
            <a:r>
              <a:rPr lang="ru-RU" sz="2800" dirty="0" smtClean="0"/>
              <a:t>– </a:t>
            </a:r>
            <a:r>
              <a:rPr lang="ru-RU" sz="2800" b="1" dirty="0" err="1" smtClean="0"/>
              <a:t>игрушка</a:t>
            </a:r>
            <a:r>
              <a:rPr lang="ru-RU" sz="2800" b="1" dirty="0" smtClean="0"/>
              <a:t> с браком (царапина, трещина) изъян в игрушке.</a:t>
            </a:r>
            <a:endParaRPr lang="en-US" sz="2800" b="1" dirty="0" smtClean="0"/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Тропический лес </a:t>
            </a:r>
            <a:r>
              <a:rPr lang="ru-RU" sz="2800" b="1" dirty="0" smtClean="0">
                <a:solidFill>
                  <a:srgbClr val="7030A0"/>
                </a:solidFill>
              </a:rPr>
              <a:t>– </a:t>
            </a:r>
            <a:r>
              <a:rPr lang="ru-RU" sz="2800" b="1" dirty="0" smtClean="0"/>
              <a:t>тропики, это местность с жарким климатом.</a:t>
            </a:r>
            <a:r>
              <a:rPr lang="ru-RU" sz="2800" dirty="0" smtClean="0"/>
              <a:t> </a:t>
            </a:r>
            <a:endParaRPr lang="en-US" sz="2800" dirty="0" smtClean="0"/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Чебурахнуться</a:t>
            </a:r>
            <a:r>
              <a:rPr lang="ru-RU" sz="2800" dirty="0" smtClean="0"/>
              <a:t> </a:t>
            </a:r>
            <a:r>
              <a:rPr lang="ru-RU" sz="2800" b="1" dirty="0" smtClean="0"/>
              <a:t>– упасть или удариться с шумом 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5072097"/>
          </a:xfrm>
        </p:spPr>
        <p:txBody>
          <a:bodyPr>
            <a:normAutofit/>
          </a:bodyPr>
          <a:lstStyle/>
          <a:p>
            <a:pPr algn="l"/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3857620" y="6526552"/>
            <a:ext cx="391478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32656"/>
            <a:ext cx="3059832" cy="21602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Чебурашка</a:t>
            </a:r>
            <a:endParaRPr lang="ru-RU" sz="4000" b="1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3203848" y="836712"/>
            <a:ext cx="355480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563888" y="404664"/>
            <a:ext cx="2520280" cy="12858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Ящик с апельсинами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6215074" y="928670"/>
            <a:ext cx="642942" cy="3400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948264" y="332656"/>
            <a:ext cx="1963596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Корабль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 flipH="1">
            <a:off x="8001023" y="1357298"/>
            <a:ext cx="315392" cy="50006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876256" y="1857364"/>
            <a:ext cx="2267744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Большой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город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" name="Стрелка влево 12"/>
          <p:cNvSpPr/>
          <p:nvPr/>
        </p:nvSpPr>
        <p:spPr>
          <a:xfrm>
            <a:off x="6357950" y="2357430"/>
            <a:ext cx="571504" cy="21431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419872" y="1785926"/>
            <a:ext cx="2938078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Фруктовый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магазин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 flipH="1">
            <a:off x="4716016" y="2708920"/>
            <a:ext cx="504056" cy="50405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491880" y="3212976"/>
            <a:ext cx="2362584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Директор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магазина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5868144" y="3429000"/>
            <a:ext cx="500066" cy="4320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444208" y="3140968"/>
            <a:ext cx="2267744" cy="107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Имя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Чебурашка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9" name="Стрелка влево 18"/>
          <p:cNvSpPr/>
          <p:nvPr/>
        </p:nvSpPr>
        <p:spPr>
          <a:xfrm flipV="1">
            <a:off x="2699792" y="3140968"/>
            <a:ext cx="642942" cy="35833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2699792" y="3717032"/>
            <a:ext cx="714380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3068960"/>
            <a:ext cx="2160240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Зоопарк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4716016" y="4509120"/>
            <a:ext cx="28575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491880" y="4797152"/>
            <a:ext cx="2376264" cy="16430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Директор магазина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уценённых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товаров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5940152" y="5445224"/>
            <a:ext cx="499496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лево 24"/>
          <p:cNvSpPr/>
          <p:nvPr/>
        </p:nvSpPr>
        <p:spPr>
          <a:xfrm>
            <a:off x="2699792" y="5373216"/>
            <a:ext cx="714380" cy="36004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516216" y="4869160"/>
            <a:ext cx="2411760" cy="15121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Телефонная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будка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4941168"/>
            <a:ext cx="2603118" cy="156080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Работа в 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магазине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1187624" y="1428736"/>
            <a:ext cx="669732" cy="350046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3071802" y="1428736"/>
            <a:ext cx="4020478" cy="3368416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lvl="0"/>
            <a:r>
              <a:rPr lang="ru-RU" sz="54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Дополни пословицы:</a:t>
            </a:r>
            <a:r>
              <a:rPr lang="ru-RU" sz="44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730586"/>
            <a:ext cx="91440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Не имей 100 рублей</a:t>
            </a: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а имей 100 друзей.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Нет друга - ищи</a:t>
            </a: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а нашел – береги.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Хочешь дружить – </a:t>
            </a: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сам будь другом.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Доброе братство -</a:t>
            </a: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лучше богатства.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5148064" y="692696"/>
            <a:ext cx="3672408" cy="1368152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лако 5"/>
          <p:cNvSpPr/>
          <p:nvPr/>
        </p:nvSpPr>
        <p:spPr>
          <a:xfrm>
            <a:off x="3923928" y="2420888"/>
            <a:ext cx="5220072" cy="1008112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>
            <a:off x="3995936" y="3573016"/>
            <a:ext cx="5148064" cy="115212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лако 7"/>
          <p:cNvSpPr/>
          <p:nvPr/>
        </p:nvSpPr>
        <p:spPr>
          <a:xfrm>
            <a:off x="3995936" y="4797152"/>
            <a:ext cx="4104456" cy="115212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лако 8"/>
          <p:cNvSpPr/>
          <p:nvPr/>
        </p:nvSpPr>
        <p:spPr>
          <a:xfrm>
            <a:off x="0" y="1484784"/>
            <a:ext cx="2195736" cy="115212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847 0 L 0.47847 0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593 -0.01041 L 1.17534 -0.0104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542 -0.00533 L 0.60243 -0.0053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483 -0.01042 L 0.60052 -0.0104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111 -0.00509 L 0.56111 -0.0050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1440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Домашнее задание</a:t>
            </a:r>
            <a:b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Ответить письменно на вопросы (кратко)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0" y="2060848"/>
            <a:ext cx="9144000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0066"/>
                </a:solidFill>
                <a:latin typeface="Comic Sans MS" pitchFamily="66" charset="0"/>
              </a:rPr>
              <a:t>1.Где  </a:t>
            </a:r>
            <a:r>
              <a:rPr lang="ru-RU" sz="3200" b="1" dirty="0">
                <a:solidFill>
                  <a:srgbClr val="000066"/>
                </a:solidFill>
                <a:latin typeface="Comic Sans MS" pitchFamily="66" charset="0"/>
              </a:rPr>
              <a:t>жил  </a:t>
            </a:r>
            <a:r>
              <a:rPr lang="ru-RU" sz="3200" b="1" dirty="0" smtClean="0">
                <a:solidFill>
                  <a:srgbClr val="000066"/>
                </a:solidFill>
                <a:latin typeface="Comic Sans MS" pitchFamily="66" charset="0"/>
              </a:rPr>
              <a:t>Чебурашка? </a:t>
            </a:r>
          </a:p>
          <a:p>
            <a:pPr marL="0" lvl="0" indent="0">
              <a:buNone/>
            </a:pPr>
            <a:r>
              <a:rPr lang="ru-RU" sz="3200" b="1" dirty="0" smtClean="0">
                <a:solidFill>
                  <a:srgbClr val="000066"/>
                </a:solidFill>
                <a:latin typeface="Comic Sans MS" pitchFamily="66" charset="0"/>
              </a:rPr>
              <a:t>2.Как  </a:t>
            </a:r>
            <a:r>
              <a:rPr lang="ru-RU" sz="3200" b="1" dirty="0">
                <a:solidFill>
                  <a:srgbClr val="000066"/>
                </a:solidFill>
                <a:latin typeface="Comic Sans MS" pitchFamily="66" charset="0"/>
              </a:rPr>
              <a:t>он  попал  в ящик с апельсинами?</a:t>
            </a:r>
            <a:endParaRPr lang="en-US" sz="3200" b="1" dirty="0">
              <a:solidFill>
                <a:srgbClr val="000066"/>
              </a:solidFill>
              <a:latin typeface="Comic Sans MS" pitchFamily="66" charset="0"/>
            </a:endParaRPr>
          </a:p>
          <a:p>
            <a:pPr marL="0" lvl="0" indent="0">
              <a:buNone/>
            </a:pPr>
            <a:r>
              <a:rPr lang="ru-RU" sz="3200" b="1" dirty="0" smtClean="0">
                <a:solidFill>
                  <a:srgbClr val="000066"/>
                </a:solidFill>
                <a:latin typeface="Comic Sans MS" pitchFamily="66" charset="0"/>
              </a:rPr>
              <a:t>3.Где </a:t>
            </a:r>
            <a:r>
              <a:rPr lang="ru-RU" sz="3200" b="1" dirty="0">
                <a:solidFill>
                  <a:srgbClr val="000066"/>
                </a:solidFill>
                <a:latin typeface="Comic Sans MS" pitchFamily="66" charset="0"/>
              </a:rPr>
              <a:t>оказались ящики с апельсинами после долгого плавания?</a:t>
            </a:r>
          </a:p>
          <a:p>
            <a:pPr marL="0" lvl="0" indent="0">
              <a:buNone/>
            </a:pPr>
            <a:r>
              <a:rPr lang="ru-RU" sz="3200" b="1" dirty="0" smtClean="0">
                <a:solidFill>
                  <a:srgbClr val="000066"/>
                </a:solidFill>
                <a:latin typeface="Comic Sans MS" pitchFamily="66" charset="0"/>
              </a:rPr>
              <a:t>4. Как </a:t>
            </a:r>
            <a:r>
              <a:rPr lang="ru-RU" sz="3200" b="1" dirty="0">
                <a:solidFill>
                  <a:srgbClr val="000066"/>
                </a:solidFill>
                <a:latin typeface="Comic Sans MS" pitchFamily="66" charset="0"/>
              </a:rPr>
              <a:t>выглядел Чебурашка, когда его нашли?</a:t>
            </a:r>
          </a:p>
          <a:p>
            <a:pPr marL="0" lvl="0" indent="0">
              <a:buNone/>
            </a:pPr>
            <a:r>
              <a:rPr lang="ru-RU" sz="3200" b="1" dirty="0" smtClean="0">
                <a:solidFill>
                  <a:srgbClr val="000066"/>
                </a:solidFill>
                <a:latin typeface="Comic Sans MS" pitchFamily="66" charset="0"/>
              </a:rPr>
              <a:t>5.Почему </a:t>
            </a:r>
            <a:r>
              <a:rPr lang="ru-RU" sz="3200" b="1" dirty="0">
                <a:solidFill>
                  <a:srgbClr val="000066"/>
                </a:solidFill>
                <a:latin typeface="Comic Sans MS" pitchFamily="66" charset="0"/>
              </a:rPr>
              <a:t>он получил такое странное имя?</a:t>
            </a:r>
          </a:p>
          <a:p>
            <a:endParaRPr lang="ru-RU" sz="3200" b="1" dirty="0">
              <a:solidFill>
                <a:srgbClr val="000066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669544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9145016" cy="6525343"/>
          </a:xfrm>
        </p:spPr>
        <p:txBody>
          <a:bodyPr/>
          <a:lstStyle/>
          <a:p>
            <a:pPr marL="0" lvl="0" indent="0">
              <a:buNone/>
            </a:pPr>
            <a:r>
              <a:rPr lang="ru-RU" sz="3200" b="1" dirty="0" smtClean="0">
                <a:solidFill>
                  <a:srgbClr val="000066"/>
                </a:solidFill>
                <a:latin typeface="Comic Sans MS" pitchFamily="66" charset="0"/>
              </a:rPr>
              <a:t>6</a:t>
            </a:r>
            <a:r>
              <a:rPr lang="ru-RU" sz="2800" b="1" dirty="0" smtClean="0">
                <a:solidFill>
                  <a:srgbClr val="000066"/>
                </a:solidFill>
                <a:latin typeface="Comic Sans MS" pitchFamily="66" charset="0"/>
              </a:rPr>
              <a:t>. Куда отнёс Чебурашку директор магазина?</a:t>
            </a:r>
          </a:p>
          <a:p>
            <a:pPr marL="0" lvl="0" indent="0">
              <a:buNone/>
            </a:pPr>
            <a:r>
              <a:rPr lang="ru-RU" sz="2800" b="1" dirty="0" smtClean="0">
                <a:solidFill>
                  <a:srgbClr val="000066"/>
                </a:solidFill>
                <a:latin typeface="Comic Sans MS" pitchFamily="66" charset="0"/>
              </a:rPr>
              <a:t>7. Почему  Чебурашку не  приняли в зоопарке?</a:t>
            </a:r>
          </a:p>
          <a:p>
            <a:pPr marL="0" lvl="0" indent="0">
              <a:buNone/>
            </a:pPr>
            <a:r>
              <a:rPr lang="ru-RU" sz="2800" b="1" dirty="0" smtClean="0">
                <a:solidFill>
                  <a:srgbClr val="000066"/>
                </a:solidFill>
                <a:latin typeface="Comic Sans MS" pitchFamily="66" charset="0"/>
              </a:rPr>
              <a:t>8. Как  </a:t>
            </a:r>
            <a:r>
              <a:rPr lang="ru-RU" sz="2800" b="1" dirty="0">
                <a:solidFill>
                  <a:srgbClr val="000066"/>
                </a:solidFill>
                <a:latin typeface="Comic Sans MS" pitchFamily="66" charset="0"/>
              </a:rPr>
              <a:t>он  оказался  в    магазине товаров ?</a:t>
            </a:r>
          </a:p>
          <a:p>
            <a:pPr marL="0" lvl="0" indent="0">
              <a:buNone/>
            </a:pPr>
            <a:r>
              <a:rPr lang="ru-RU" sz="2800" b="1" dirty="0" smtClean="0">
                <a:solidFill>
                  <a:srgbClr val="000066"/>
                </a:solidFill>
                <a:latin typeface="Comic Sans MS" pitchFamily="66" charset="0"/>
              </a:rPr>
              <a:t>9. Где </a:t>
            </a:r>
            <a:r>
              <a:rPr lang="ru-RU" sz="2800" b="1" dirty="0">
                <a:solidFill>
                  <a:srgbClr val="000066"/>
                </a:solidFill>
                <a:latin typeface="Comic Sans MS" pitchFamily="66" charset="0"/>
              </a:rPr>
              <a:t>остался работать Чебурашка?</a:t>
            </a:r>
          </a:p>
          <a:p>
            <a:pPr marL="0" lvl="0" indent="0">
              <a:buNone/>
            </a:pPr>
            <a:r>
              <a:rPr lang="ru-RU" sz="2800" b="1" dirty="0" smtClean="0">
                <a:solidFill>
                  <a:srgbClr val="000066"/>
                </a:solidFill>
                <a:latin typeface="Comic Sans MS" pitchFamily="66" charset="0"/>
              </a:rPr>
              <a:t>10. Что </a:t>
            </a:r>
            <a:r>
              <a:rPr lang="ru-RU" sz="2800" b="1" dirty="0">
                <a:solidFill>
                  <a:srgbClr val="000066"/>
                </a:solidFill>
                <a:latin typeface="Comic Sans MS" pitchFamily="66" charset="0"/>
              </a:rPr>
              <a:t>он должен был </a:t>
            </a:r>
            <a:r>
              <a:rPr lang="ru-RU" sz="2800" b="1" dirty="0" smtClean="0">
                <a:solidFill>
                  <a:srgbClr val="000066"/>
                </a:solidFill>
                <a:latin typeface="Comic Sans MS" pitchFamily="66" charset="0"/>
              </a:rPr>
              <a:t>делать?</a:t>
            </a:r>
          </a:p>
          <a:p>
            <a:pPr marL="0" lvl="0" indent="0">
              <a:buNone/>
            </a:pPr>
            <a:r>
              <a:rPr lang="ru-RU" sz="2800" b="1" dirty="0" smtClean="0">
                <a:solidFill>
                  <a:srgbClr val="000066"/>
                </a:solidFill>
                <a:latin typeface="Comic Sans MS" pitchFamily="66" charset="0"/>
              </a:rPr>
              <a:t>11. Где </a:t>
            </a:r>
            <a:r>
              <a:rPr lang="ru-RU" sz="2800" b="1" dirty="0">
                <a:solidFill>
                  <a:srgbClr val="000066"/>
                </a:solidFill>
                <a:latin typeface="Comic Sans MS" pitchFamily="66" charset="0"/>
              </a:rPr>
              <a:t>он стал жить</a:t>
            </a:r>
            <a:r>
              <a:rPr lang="ru-RU" sz="2800" b="1" dirty="0" smtClean="0">
                <a:solidFill>
                  <a:srgbClr val="000066"/>
                </a:solidFill>
                <a:latin typeface="Comic Sans MS" pitchFamily="66" charset="0"/>
              </a:rPr>
              <a:t>?</a:t>
            </a:r>
          </a:p>
          <a:p>
            <a:pPr marL="0" lvl="0" indent="0" algn="ctr">
              <a:buNone/>
            </a:pPr>
            <a:endParaRPr kumimoji="1" lang="ru-RU" altLang="ru-RU" sz="2000" dirty="0" smtClean="0">
              <a:solidFill>
                <a:srgbClr val="000000"/>
              </a:solidFill>
              <a:latin typeface="Calibri"/>
            </a:endParaRPr>
          </a:p>
          <a:p>
            <a:pPr marL="0" lvl="0" indent="0" algn="ctr">
              <a:buNone/>
            </a:pPr>
            <a:endParaRPr kumimoji="1" lang="ru-RU" altLang="ru-RU" sz="2000" dirty="0">
              <a:solidFill>
                <a:srgbClr val="000000"/>
              </a:solidFill>
              <a:latin typeface="Calibri"/>
            </a:endParaRPr>
          </a:p>
          <a:p>
            <a:pPr marL="0" lvl="0" indent="0" algn="ctr">
              <a:buNone/>
            </a:pPr>
            <a:endParaRPr kumimoji="1" lang="ru-RU" altLang="ru-RU" sz="2000" dirty="0" smtClean="0">
              <a:solidFill>
                <a:srgbClr val="000000"/>
              </a:solidFill>
              <a:latin typeface="Calibri"/>
            </a:endParaRPr>
          </a:p>
          <a:p>
            <a:pPr marL="0" lvl="0" indent="0" algn="ctr">
              <a:buNone/>
            </a:pPr>
            <a:r>
              <a:rPr kumimoji="1" lang="ru-RU" altLang="ru-RU" sz="20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kumimoji="1" lang="ru-RU" altLang="ru-RU" sz="2000" dirty="0">
                <a:solidFill>
                  <a:srgbClr val="000000"/>
                </a:solidFill>
                <a:latin typeface="Calibri"/>
              </a:rPr>
              <a:t>Контакты: </a:t>
            </a: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Clr>
                <a:srgbClr val="2D5902"/>
              </a:buClr>
              <a:buSzTx/>
              <a:buNone/>
              <a:defRPr/>
            </a:pPr>
            <a:r>
              <a:rPr kumimoji="1" lang="en-US" altLang="ru-RU" sz="2000" dirty="0">
                <a:solidFill>
                  <a:srgbClr val="000000"/>
                </a:solidFill>
                <a:latin typeface="Calibri"/>
              </a:rPr>
              <a:t>Email –</a:t>
            </a:r>
            <a:r>
              <a:rPr kumimoji="1" lang="en-US" altLang="ru-RU" sz="2000" dirty="0">
                <a:solidFill>
                  <a:srgbClr val="000000"/>
                </a:solidFill>
                <a:latin typeface="Calibri"/>
                <a:hlinkClick r:id="rId2"/>
              </a:rPr>
              <a:t>liliya.z.f@mail.ru</a:t>
            </a:r>
            <a:r>
              <a:rPr kumimoji="1" lang="en-US" altLang="ru-RU" sz="2000" dirty="0">
                <a:solidFill>
                  <a:srgbClr val="000000"/>
                </a:solidFill>
                <a:latin typeface="Calibri"/>
              </a:rPr>
              <a:t>   </a:t>
            </a:r>
            <a:r>
              <a:rPr kumimoji="1" lang="ru-RU" altLang="ru-RU" sz="2000" dirty="0" err="1">
                <a:solidFill>
                  <a:srgbClr val="000000"/>
                </a:solidFill>
                <a:latin typeface="Calibri"/>
              </a:rPr>
              <a:t>Закирзянова</a:t>
            </a:r>
            <a:r>
              <a:rPr kumimoji="1" lang="ru-RU" altLang="ru-RU" sz="2000" dirty="0">
                <a:solidFill>
                  <a:srgbClr val="000000"/>
                </a:solidFill>
                <a:latin typeface="Calibri"/>
              </a:rPr>
              <a:t> Л.Ф.</a:t>
            </a: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Clr>
                <a:srgbClr val="2D5902"/>
              </a:buClr>
              <a:buSzTx/>
              <a:buNone/>
              <a:defRPr/>
            </a:pPr>
            <a:r>
              <a:rPr kumimoji="1" lang="en-US" altLang="ru-RU" sz="2000" dirty="0">
                <a:solidFill>
                  <a:srgbClr val="000000"/>
                </a:solidFill>
                <a:latin typeface="Calibri"/>
              </a:rPr>
              <a:t>WhatsApp</a:t>
            </a:r>
            <a:r>
              <a:rPr kumimoji="1" lang="ru-RU" altLang="ru-RU" sz="2000" dirty="0">
                <a:solidFill>
                  <a:srgbClr val="000000"/>
                </a:solidFill>
                <a:latin typeface="Calibri"/>
              </a:rPr>
              <a:t> - 89674646624</a:t>
            </a: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Clr>
                <a:srgbClr val="2D5902"/>
              </a:buClr>
              <a:buSzTx/>
              <a:buNone/>
              <a:defRPr/>
            </a:pPr>
            <a:r>
              <a:rPr kumimoji="1" lang="en-US" altLang="ru-RU" sz="2000" dirty="0">
                <a:solidFill>
                  <a:srgbClr val="000000"/>
                </a:solidFill>
                <a:latin typeface="Calibri"/>
              </a:rPr>
              <a:t>Email – </a:t>
            </a:r>
            <a:r>
              <a:rPr kumimoji="1" lang="en-US" altLang="ru-RU" sz="2000" dirty="0">
                <a:solidFill>
                  <a:srgbClr val="000000"/>
                </a:solidFill>
                <a:latin typeface="Calibri"/>
                <a:hlinkClick r:id="rId3"/>
              </a:rPr>
              <a:t>m_aliya_21@mail.ru</a:t>
            </a:r>
            <a:r>
              <a:rPr kumimoji="1" lang="en-US" altLang="ru-RU" sz="2000" dirty="0">
                <a:solidFill>
                  <a:srgbClr val="000000"/>
                </a:solidFill>
                <a:latin typeface="Calibri"/>
              </a:rPr>
              <a:t> </a:t>
            </a:r>
            <a:r>
              <a:rPr kumimoji="1" lang="ru-RU" altLang="ru-RU" sz="2000" dirty="0" err="1">
                <a:solidFill>
                  <a:srgbClr val="000000"/>
                </a:solidFill>
                <a:latin typeface="Calibri"/>
              </a:rPr>
              <a:t>Хабибрахманова</a:t>
            </a:r>
            <a:r>
              <a:rPr kumimoji="1" lang="ru-RU" altLang="ru-RU" sz="2000" dirty="0">
                <a:solidFill>
                  <a:srgbClr val="000000"/>
                </a:solidFill>
                <a:latin typeface="Calibri"/>
              </a:rPr>
              <a:t> А.И.</a:t>
            </a: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Clr>
                <a:srgbClr val="2D5902"/>
              </a:buClr>
              <a:buSzTx/>
              <a:buNone/>
              <a:defRPr/>
            </a:pPr>
            <a:r>
              <a:rPr kumimoji="1" lang="en-US" altLang="ru-RU" sz="2000" dirty="0">
                <a:solidFill>
                  <a:srgbClr val="000000"/>
                </a:solidFill>
                <a:latin typeface="Calibri"/>
              </a:rPr>
              <a:t>WhatsApp - 89625600403</a:t>
            </a:r>
          </a:p>
          <a:p>
            <a:pPr marL="0" lv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77968916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000066"/>
                </a:solidFill>
                <a:latin typeface="Comic Sans MS" pitchFamily="66" charset="0"/>
              </a:rPr>
              <a:t>До  новых  встреч!</a:t>
            </a:r>
          </a:p>
        </p:txBody>
      </p:sp>
      <p:pic>
        <p:nvPicPr>
          <p:cNvPr id="7" name="Picture 7" descr="1pis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511" y="1988841"/>
            <a:ext cx="8574601" cy="410445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Литературная разминка</a:t>
            </a:r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11824"/>
          </a:xfrm>
        </p:spPr>
        <p:txBody>
          <a:bodyPr/>
          <a:lstStyle/>
          <a:p>
            <a:r>
              <a:rPr lang="ru-RU" sz="3200" b="1" dirty="0" smtClean="0"/>
              <a:t>Чуковский          Корней Иванович</a:t>
            </a:r>
          </a:p>
          <a:p>
            <a:r>
              <a:rPr lang="ru-RU" sz="3200" b="1" dirty="0" smtClean="0"/>
              <a:t>Маршак              Самуил Яковлевич</a:t>
            </a:r>
          </a:p>
          <a:p>
            <a:r>
              <a:rPr lang="ru-RU" sz="3200" b="1" dirty="0" smtClean="0"/>
              <a:t>Михалков           Сергей Владимирович</a:t>
            </a:r>
          </a:p>
          <a:p>
            <a:r>
              <a:rPr lang="ru-RU" sz="3200" b="1" dirty="0" smtClean="0"/>
              <a:t>Носов                  Николай Николаевич</a:t>
            </a:r>
          </a:p>
          <a:p>
            <a:r>
              <a:rPr lang="ru-RU" sz="3200" b="1" dirty="0" err="1" smtClean="0"/>
              <a:t>Барто</a:t>
            </a:r>
            <a:r>
              <a:rPr lang="ru-RU" sz="3200" b="1" dirty="0" smtClean="0"/>
              <a:t>                  Агния Львовна</a:t>
            </a:r>
          </a:p>
          <a:p>
            <a:r>
              <a:rPr lang="ru-RU" sz="3200" b="1" dirty="0" smtClean="0"/>
              <a:t>Тютчев               Фёдор Иванович</a:t>
            </a:r>
          </a:p>
          <a:p>
            <a:r>
              <a:rPr lang="ru-RU" sz="3200" b="1" dirty="0" smtClean="0"/>
              <a:t>Благинина         Елена Александровна</a:t>
            </a:r>
          </a:p>
          <a:p>
            <a:r>
              <a:rPr lang="ru-RU" sz="3200" b="1" dirty="0" err="1" smtClean="0"/>
              <a:t>Заходер</a:t>
            </a:r>
            <a:r>
              <a:rPr lang="ru-RU" sz="3200" b="1" dirty="0" smtClean="0"/>
              <a:t>               Борис Владимирович</a:t>
            </a:r>
          </a:p>
          <a:p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1556792"/>
            <a:ext cx="45365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2132856"/>
            <a:ext cx="45365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23928" y="2708920"/>
            <a:ext cx="45365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79912" y="3284984"/>
            <a:ext cx="43924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07904" y="3861048"/>
            <a:ext cx="302433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79912" y="4437112"/>
            <a:ext cx="33843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851920" y="5085184"/>
            <a:ext cx="446449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51920" y="5661248"/>
            <a:ext cx="446449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775920"/>
          </a:xfrm>
        </p:spPr>
        <p:txBody>
          <a:bodyPr/>
          <a:lstStyle/>
          <a:p>
            <a:pPr>
              <a:buNone/>
            </a:pPr>
            <a:r>
              <a:rPr lang="ru-RU" sz="5400" b="1" dirty="0" smtClean="0"/>
              <a:t>Ребёнок спросил </a:t>
            </a:r>
          </a:p>
          <a:p>
            <a:pPr>
              <a:buNone/>
            </a:pPr>
            <a:r>
              <a:rPr lang="ru-RU" sz="5400" b="1" dirty="0" smtClean="0"/>
              <a:t>Ни с того ни с сего:</a:t>
            </a:r>
          </a:p>
          <a:p>
            <a:pPr>
              <a:buNone/>
            </a:pPr>
            <a:r>
              <a:rPr lang="ru-RU" sz="5400" b="1" dirty="0" smtClean="0"/>
              <a:t>-А ну-ка скажи</a:t>
            </a:r>
          </a:p>
          <a:p>
            <a:pPr>
              <a:buNone/>
            </a:pPr>
            <a:r>
              <a:rPr lang="ru-RU" sz="5400" b="1" dirty="0" smtClean="0"/>
              <a:t>Что красивей всего?</a:t>
            </a:r>
            <a:endParaRPr lang="ru-RU" sz="5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4653136"/>
            <a:ext cx="432048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«Что красивей всего»</a:t>
            </a:r>
          </a:p>
          <a:p>
            <a:pPr algn="ctr"/>
            <a:r>
              <a:rPr lang="ru-RU" sz="2800" b="1" dirty="0" err="1" smtClean="0">
                <a:solidFill>
                  <a:srgbClr val="002060"/>
                </a:solidFill>
                <a:latin typeface="Comic Sans MS" pitchFamily="66" charset="0"/>
              </a:rPr>
              <a:t>Б.Заходер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5919936"/>
          </a:xfrm>
        </p:spPr>
        <p:txBody>
          <a:bodyPr/>
          <a:lstStyle/>
          <a:p>
            <a:pPr>
              <a:buNone/>
            </a:pPr>
            <a:r>
              <a:rPr lang="ru-RU" sz="5400" b="1" dirty="0" smtClean="0"/>
              <a:t>Обычно от вас</a:t>
            </a:r>
          </a:p>
          <a:p>
            <a:pPr>
              <a:buNone/>
            </a:pPr>
            <a:r>
              <a:rPr lang="ru-RU" sz="5400" b="1" dirty="0" smtClean="0"/>
              <a:t>Это держат в секрете,</a:t>
            </a:r>
          </a:p>
          <a:p>
            <a:pPr>
              <a:buNone/>
            </a:pPr>
            <a:r>
              <a:rPr lang="ru-RU" sz="5400" b="1" dirty="0" smtClean="0"/>
              <a:t>А я не скрываю</a:t>
            </a:r>
          </a:p>
          <a:p>
            <a:pPr>
              <a:buNone/>
            </a:pPr>
            <a:r>
              <a:rPr lang="ru-RU" sz="5400" b="1" dirty="0" smtClean="0"/>
              <a:t>Товарищи, дети</a:t>
            </a:r>
            <a:endParaRPr lang="ru-RU" sz="5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4581128"/>
            <a:ext cx="540060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«Товарищам детям»</a:t>
            </a:r>
          </a:p>
          <a:p>
            <a:pPr algn="ctr"/>
            <a:r>
              <a:rPr lang="ru-RU" sz="3600" b="1" dirty="0" err="1" smtClean="0">
                <a:solidFill>
                  <a:srgbClr val="002060"/>
                </a:solidFill>
                <a:latin typeface="Comic Sans MS" pitchFamily="66" charset="0"/>
              </a:rPr>
              <a:t>Б.Заходер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5991944"/>
          </a:xfrm>
        </p:spPr>
        <p:txBody>
          <a:bodyPr/>
          <a:lstStyle/>
          <a:p>
            <a:pPr>
              <a:buNone/>
            </a:pPr>
            <a:r>
              <a:rPr lang="ru-RU" sz="6000" b="1" dirty="0" smtClean="0"/>
              <a:t>В этой сказке</a:t>
            </a:r>
          </a:p>
          <a:p>
            <a:pPr>
              <a:buNone/>
            </a:pPr>
            <a:r>
              <a:rPr lang="ru-RU" sz="6000" b="1" dirty="0" smtClean="0"/>
              <a:t>Нет порядка:</a:t>
            </a:r>
          </a:p>
          <a:p>
            <a:pPr>
              <a:buNone/>
            </a:pPr>
            <a:r>
              <a:rPr lang="ru-RU" sz="6000" b="1" dirty="0" smtClean="0"/>
              <a:t>Что ни слово-</a:t>
            </a:r>
          </a:p>
          <a:p>
            <a:pPr>
              <a:buNone/>
            </a:pPr>
            <a:r>
              <a:rPr lang="ru-RU" sz="6000" b="1" dirty="0" smtClean="0"/>
              <a:t>То загадка!</a:t>
            </a:r>
          </a:p>
          <a:p>
            <a:pPr>
              <a:buNone/>
            </a:pPr>
            <a:endParaRPr lang="ru-RU" sz="6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4941168"/>
            <a:ext cx="410445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«Кит и кот»</a:t>
            </a:r>
          </a:p>
          <a:p>
            <a:pPr algn="ctr"/>
            <a:r>
              <a:rPr lang="ru-RU" sz="4000" b="1" dirty="0" err="1" smtClean="0">
                <a:solidFill>
                  <a:srgbClr val="002060"/>
                </a:solidFill>
              </a:rPr>
              <a:t>Б.Заходер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7"/>
            <a:ext cx="8686800" cy="5991944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/>
              <a:t>Он и весел, и не злобен</a:t>
            </a:r>
          </a:p>
          <a:p>
            <a:pPr>
              <a:buNone/>
            </a:pPr>
            <a:r>
              <a:rPr lang="ru-RU" sz="4000" b="1" dirty="0" smtClean="0"/>
              <a:t>Пухлый милый </a:t>
            </a:r>
            <a:r>
              <a:rPr lang="ru-RU" sz="4000" b="1" dirty="0" err="1" smtClean="0"/>
              <a:t>чудачок</a:t>
            </a:r>
            <a:endParaRPr lang="ru-RU" sz="4000" b="1" dirty="0" smtClean="0"/>
          </a:p>
          <a:p>
            <a:pPr>
              <a:buNone/>
            </a:pPr>
            <a:r>
              <a:rPr lang="ru-RU" sz="4000" b="1" dirty="0" smtClean="0"/>
              <a:t>Вместе с ним хозяин Робин</a:t>
            </a:r>
          </a:p>
          <a:p>
            <a:pPr>
              <a:buNone/>
            </a:pPr>
            <a:r>
              <a:rPr lang="ru-RU" sz="4000" b="1" dirty="0" smtClean="0"/>
              <a:t>И приятель Пятачок.</a:t>
            </a:r>
          </a:p>
          <a:p>
            <a:pPr>
              <a:buNone/>
            </a:pPr>
            <a:r>
              <a:rPr lang="ru-RU" sz="4000" b="1" dirty="0" smtClean="0"/>
              <a:t>Это плюшевый проказник-</a:t>
            </a:r>
          </a:p>
          <a:p>
            <a:pPr>
              <a:buNone/>
            </a:pPr>
            <a:r>
              <a:rPr lang="ru-RU" sz="4000" b="1" dirty="0" smtClean="0"/>
              <a:t>Медвежонок…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4797152"/>
            <a:ext cx="39604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Вини-Пух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3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0" y="2401888"/>
            <a:ext cx="4953000" cy="44561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ru-RU" sz="20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0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0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0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0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0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000" b="1" dirty="0"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ru-RU" sz="2000" b="1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124744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-Кто написал книгу «</a:t>
            </a:r>
            <a:r>
              <a:rPr lang="ru-RU" sz="36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Винни-Пух</a:t>
            </a:r>
            <a:r>
              <a:rPr lang="ru-RU" sz="36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и все-все-все» ? </a:t>
            </a: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Алан </a:t>
            </a:r>
            <a:r>
              <a:rPr lang="ru-RU" sz="3600" b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Милн</a:t>
            </a:r>
            <a:endParaRPr lang="ru-RU" sz="3600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36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Кто научил </a:t>
            </a:r>
            <a:r>
              <a:rPr lang="ru-RU" sz="3600" dirty="0" err="1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Винни-Пуха</a:t>
            </a:r>
            <a:r>
              <a:rPr lang="ru-RU" sz="36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и его друзей разговаривать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по-русски?   </a:t>
            </a: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Борис </a:t>
            </a:r>
            <a:r>
              <a:rPr lang="ru-RU" sz="3600" b="1" dirty="0" err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Заходер</a:t>
            </a:r>
            <a:endParaRPr lang="ru-RU" sz="3600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Comic Sans MS" pitchFamily="66" charset="0"/>
                <a:cs typeface="Times New Roman" pitchFamily="18" charset="0"/>
              </a:rPr>
              <a:t>- Что учили дома наизусть?</a:t>
            </a:r>
            <a:endParaRPr lang="ru-RU" sz="3600" dirty="0">
              <a:latin typeface="Comic Sans MS" pitchFamily="66" charset="0"/>
            </a:endParaRPr>
          </a:p>
        </p:txBody>
      </p:sp>
      <p:sp>
        <p:nvSpPr>
          <p:cNvPr id="4" name="Лента лицом вниз 3"/>
          <p:cNvSpPr/>
          <p:nvPr/>
        </p:nvSpPr>
        <p:spPr>
          <a:xfrm>
            <a:off x="3347864" y="3861048"/>
            <a:ext cx="4392488" cy="858966"/>
          </a:xfrm>
          <a:prstGeom prst="ribb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Лента лицом вниз 4"/>
          <p:cNvSpPr/>
          <p:nvPr/>
        </p:nvSpPr>
        <p:spPr>
          <a:xfrm>
            <a:off x="4427984" y="1700808"/>
            <a:ext cx="3240360" cy="642942"/>
          </a:xfrm>
          <a:prstGeom prst="ribb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476672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Проверка домашнего задания.</a:t>
            </a:r>
            <a:endParaRPr lang="ru-RU" sz="36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66"/>
                </a:solidFill>
                <a:latin typeface="Comic Sans MS" pitchFamily="66" charset="0"/>
              </a:rPr>
              <a:t>Б. </a:t>
            </a:r>
            <a:r>
              <a:rPr lang="ru-RU" b="1" dirty="0" err="1">
                <a:solidFill>
                  <a:srgbClr val="000066"/>
                </a:solidFill>
                <a:latin typeface="Comic Sans MS" pitchFamily="66" charset="0"/>
              </a:rPr>
              <a:t>Заходер</a:t>
            </a:r>
            <a:r>
              <a:rPr lang="ru-RU" b="1" dirty="0">
                <a:solidFill>
                  <a:srgbClr val="000066"/>
                </a:solidFill>
                <a:latin typeface="Comic Sans MS" pitchFamily="66" charset="0"/>
              </a:rPr>
              <a:t/>
            </a:r>
            <a:br>
              <a:rPr lang="ru-RU" b="1" dirty="0">
                <a:solidFill>
                  <a:srgbClr val="000066"/>
                </a:solidFill>
                <a:latin typeface="Comic Sans MS" pitchFamily="66" charset="0"/>
              </a:rPr>
            </a:br>
            <a:r>
              <a:rPr lang="ru-RU" b="1" dirty="0">
                <a:solidFill>
                  <a:srgbClr val="000066"/>
                </a:solidFill>
                <a:latin typeface="Comic Sans MS" pitchFamily="66" charset="0"/>
              </a:rPr>
              <a:t>Песенки </a:t>
            </a:r>
            <a:r>
              <a:rPr lang="ru-RU" b="1" dirty="0" err="1">
                <a:solidFill>
                  <a:srgbClr val="000066"/>
                </a:solidFill>
                <a:latin typeface="Comic Sans MS" pitchFamily="66" charset="0"/>
              </a:rPr>
              <a:t>Винни</a:t>
            </a:r>
            <a:r>
              <a:rPr lang="ru-RU" b="1" dirty="0">
                <a:solidFill>
                  <a:srgbClr val="000066"/>
                </a:solidFill>
                <a:latin typeface="Comic Sans MS" pitchFamily="66" charset="0"/>
              </a:rPr>
              <a:t> - Пуха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724400" y="1905000"/>
            <a:ext cx="4038600" cy="4456113"/>
          </a:xfrm>
        </p:spPr>
        <p:txBody>
          <a:bodyPr/>
          <a:lstStyle/>
          <a:p>
            <a:r>
              <a:rPr lang="ru-RU" sz="4400" b="1">
                <a:solidFill>
                  <a:srgbClr val="000066"/>
                </a:solidFill>
                <a:latin typeface="Comic Sans MS" pitchFamily="66" charset="0"/>
              </a:rPr>
              <a:t>Ворчалки</a:t>
            </a:r>
          </a:p>
          <a:p>
            <a:r>
              <a:rPr lang="ru-RU" sz="4400" b="1">
                <a:solidFill>
                  <a:srgbClr val="000066"/>
                </a:solidFill>
                <a:latin typeface="Comic Sans MS" pitchFamily="66" charset="0"/>
              </a:rPr>
              <a:t>Шумелки</a:t>
            </a:r>
          </a:p>
          <a:p>
            <a:r>
              <a:rPr lang="ru-RU" sz="4400" b="1">
                <a:solidFill>
                  <a:srgbClr val="000066"/>
                </a:solidFill>
                <a:latin typeface="Comic Sans MS" pitchFamily="66" charset="0"/>
              </a:rPr>
              <a:t>Пыхтелки</a:t>
            </a:r>
          </a:p>
          <a:p>
            <a:r>
              <a:rPr lang="ru-RU" sz="4400" b="1">
                <a:solidFill>
                  <a:srgbClr val="000066"/>
                </a:solidFill>
                <a:latin typeface="Comic Sans MS" pitchFamily="66" charset="0"/>
              </a:rPr>
              <a:t>Сопелки</a:t>
            </a:r>
          </a:p>
        </p:txBody>
      </p:sp>
      <p:pic>
        <p:nvPicPr>
          <p:cNvPr id="95238" name="Picture 6" descr="Картинка 14 из 83655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66800" y="1981200"/>
            <a:ext cx="3535363" cy="3810000"/>
          </a:xfr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676456" cy="1143000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Эдуард Николаевич Успенский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04797"/>
            <a:ext cx="2952739" cy="441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75856" y="1628800"/>
            <a:ext cx="56886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Comic Sans MS" pitchFamily="66" charset="0"/>
                <a:cs typeface="Times New Roman" pitchFamily="18" charset="0"/>
              </a:rPr>
              <a:t>Многожанровый писатель.</a:t>
            </a:r>
          </a:p>
          <a:p>
            <a:r>
              <a:rPr lang="ru-RU" sz="2400" b="1" dirty="0" smtClean="0">
                <a:latin typeface="Comic Sans MS" pitchFamily="66" charset="0"/>
                <a:cs typeface="Times New Roman" pitchFamily="18" charset="0"/>
              </a:rPr>
              <a:t>Писал сказки, детективы,</a:t>
            </a:r>
          </a:p>
          <a:p>
            <a:pPr algn="just"/>
            <a:r>
              <a:rPr lang="ru-RU" sz="2400" b="1" dirty="0" smtClean="0">
                <a:latin typeface="Comic Sans MS" pitchFamily="66" charset="0"/>
                <a:cs typeface="Times New Roman" pitchFamily="18" charset="0"/>
              </a:rPr>
              <a:t>фантастические повести, пьесы, стихи, сценарии </a:t>
            </a:r>
            <a:r>
              <a:rPr lang="ru-RU" sz="2400" b="1" dirty="0" err="1" smtClean="0">
                <a:latin typeface="Comic Sans MS" pitchFamily="66" charset="0"/>
                <a:cs typeface="Times New Roman" pitchFamily="18" charset="0"/>
              </a:rPr>
              <a:t>мульт</a:t>
            </a:r>
            <a:r>
              <a:rPr lang="ru-RU" sz="2400" b="1" dirty="0" smtClean="0">
                <a:latin typeface="Comic Sans MS" pitchFamily="66" charset="0"/>
                <a:cs typeface="Times New Roman" pitchFamily="18" charset="0"/>
              </a:rPr>
              <a:t>- и кинофильмов, радиопостановок, делал переводы, сочинял комиксы.</a:t>
            </a:r>
            <a:r>
              <a:rPr lang="ru-RU" sz="2400" b="1" dirty="0">
                <a:solidFill>
                  <a:srgbClr val="000066"/>
                </a:solidFill>
                <a:latin typeface="Comic Sans MS" pitchFamily="66" charset="0"/>
              </a:rPr>
              <a:t> Произведения Эдуарда Николаевича Успенского переведены на 25 языков, книги выходят в Голландии, Финляндии, Японии, Франции, США.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b="1" dirty="0">
                <a:solidFill>
                  <a:srgbClr val="000066"/>
                </a:solidFill>
                <a:latin typeface="Comic Sans MS" pitchFamily="66" charset="0"/>
              </a:rPr>
              <a:t>В 2010 году присуждена премия  имени Корнея Чуковского.</a:t>
            </a:r>
            <a:endParaRPr lang="ru-RU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483</TotalTime>
  <Words>557</Words>
  <Application>Microsoft Office PowerPoint</Application>
  <PresentationFormat>Экран (4:3)</PresentationFormat>
  <Paragraphs>130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Литературное чтение</vt:lpstr>
      <vt:lpstr>Литературная разминка</vt:lpstr>
      <vt:lpstr>Слайд 3</vt:lpstr>
      <vt:lpstr>Слайд 4</vt:lpstr>
      <vt:lpstr>Слайд 5</vt:lpstr>
      <vt:lpstr>Слайд 6</vt:lpstr>
      <vt:lpstr>Слайд 7</vt:lpstr>
      <vt:lpstr>Б. Заходер Песенки Винни - Пуха</vt:lpstr>
      <vt:lpstr>  Эдуард Николаевич Успенский</vt:lpstr>
      <vt:lpstr>Книги  Эдуарда  Успенского</vt:lpstr>
      <vt:lpstr>Эдуард  Успенский «Чебурашка»</vt:lpstr>
      <vt:lpstr>Работа по учебнику: </vt:lpstr>
      <vt:lpstr>Слайд 13</vt:lpstr>
      <vt:lpstr>Слайд 14</vt:lpstr>
      <vt:lpstr>Дополни пословицы: </vt:lpstr>
      <vt:lpstr>Домашнее задание Ответить письменно на вопросы (кратко)</vt:lpstr>
      <vt:lpstr>Слайд 17</vt:lpstr>
      <vt:lpstr>До  новых  встреч!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Эдуард  Успенский  -  детям</dc:title>
  <dc:creator>Лилия</dc:creator>
  <cp:lastModifiedBy>User</cp:lastModifiedBy>
  <cp:revision>62</cp:revision>
  <dcterms:modified xsi:type="dcterms:W3CDTF">2020-05-06T09:40:23Z</dcterms:modified>
</cp:coreProperties>
</file>