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7" autoAdjust="0"/>
    <p:restoredTop sz="94697" autoAdjust="0"/>
  </p:normalViewPr>
  <p:slideViewPr>
    <p:cSldViewPr>
      <p:cViewPr varScale="1">
        <p:scale>
          <a:sx n="66" d="100"/>
          <a:sy n="66" d="100"/>
        </p:scale>
        <p:origin x="1422" y="60"/>
      </p:cViewPr>
      <p:guideLst>
        <p:guide orient="horz" pos="2160"/>
        <p:guide pos="2880"/>
      </p:guideLst>
    </p:cSldViewPr>
  </p:slideViewPr>
  <p:outlineViewPr>
    <p:cViewPr>
      <p:scale>
        <a:sx n="33" d="100"/>
        <a:sy n="33" d="100"/>
      </p:scale>
      <p:origin x="0" y="342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0B127639-2308-4E09-9602-255A63F088CC}" type="datetimeFigureOut">
              <a:rPr lang="ru-RU" smtClean="0"/>
              <a:pPr/>
              <a:t>28.04.2020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22D3BB1-DA19-48E0-9795-133FF2B997C5}"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B127639-2308-4E09-9602-255A63F088CC}" type="datetimeFigureOut">
              <a:rPr lang="ru-RU" smtClean="0"/>
              <a:pPr/>
              <a:t>28.04.2020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22D3BB1-DA19-48E0-9795-133FF2B997C5}"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B127639-2308-4E09-9602-255A63F088CC}" type="datetimeFigureOut">
              <a:rPr lang="ru-RU" smtClean="0"/>
              <a:pPr/>
              <a:t>28.04.2020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22D3BB1-DA19-48E0-9795-133FF2B997C5}"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B127639-2308-4E09-9602-255A63F088CC}" type="datetimeFigureOut">
              <a:rPr lang="ru-RU" smtClean="0"/>
              <a:pPr/>
              <a:t>28.04.2020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22D3BB1-DA19-48E0-9795-133FF2B997C5}"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B127639-2308-4E09-9602-255A63F088CC}" type="datetimeFigureOut">
              <a:rPr lang="ru-RU" smtClean="0"/>
              <a:pPr/>
              <a:t>28.04.2020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22D3BB1-DA19-48E0-9795-133FF2B997C5}"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0B127639-2308-4E09-9602-255A63F088CC}" type="datetimeFigureOut">
              <a:rPr lang="ru-RU" smtClean="0"/>
              <a:pPr/>
              <a:t>28.04.2020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22D3BB1-DA19-48E0-9795-133FF2B997C5}"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0B127639-2308-4E09-9602-255A63F088CC}" type="datetimeFigureOut">
              <a:rPr lang="ru-RU" smtClean="0"/>
              <a:pPr/>
              <a:t>28.04.2020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22D3BB1-DA19-48E0-9795-133FF2B997C5}"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0B127639-2308-4E09-9602-255A63F088CC}" type="datetimeFigureOut">
              <a:rPr lang="ru-RU" smtClean="0"/>
              <a:pPr/>
              <a:t>28.04.2020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22D3BB1-DA19-48E0-9795-133FF2B997C5}"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B127639-2308-4E09-9602-255A63F088CC}" type="datetimeFigureOut">
              <a:rPr lang="ru-RU" smtClean="0"/>
              <a:pPr/>
              <a:t>28.04.2020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22D3BB1-DA19-48E0-9795-133FF2B997C5}"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B127639-2308-4E09-9602-255A63F088CC}" type="datetimeFigureOut">
              <a:rPr lang="ru-RU" smtClean="0"/>
              <a:pPr/>
              <a:t>28.04.2020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22D3BB1-DA19-48E0-9795-133FF2B997C5}"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B127639-2308-4E09-9602-255A63F088CC}" type="datetimeFigureOut">
              <a:rPr lang="ru-RU" smtClean="0"/>
              <a:pPr/>
              <a:t>28.04.2020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22D3BB1-DA19-48E0-9795-133FF2B997C5}"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flip="none" rotWithShape="1">
          <a:gsLst>
            <a:gs pos="0">
              <a:srgbClr val="92D050"/>
            </a:gs>
            <a:gs pos="0">
              <a:srgbClr val="92D050"/>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127639-2308-4E09-9602-255A63F088CC}" type="datetimeFigureOut">
              <a:rPr lang="ru-RU" smtClean="0"/>
              <a:pPr/>
              <a:t>28.04.2020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2D3BB1-DA19-48E0-9795-133FF2B997C5}"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mailto:aidar1990@bk.ru"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714348" y="2143116"/>
            <a:ext cx="7858180" cy="2428891"/>
          </a:xfrm>
          <a:solidFill>
            <a:srgbClr val="FFFF00"/>
          </a:solidFill>
          <a:ln w="6350">
            <a:solidFill>
              <a:schemeClr val="tx1"/>
            </a:solidFill>
          </a:ln>
        </p:spPr>
        <p:txBody>
          <a:bodyPr>
            <a:normAutofit fontScale="90000"/>
          </a:bodyPr>
          <a:lstStyle/>
          <a:p>
            <a:r>
              <a:rPr lang="ru-RU" sz="3200" dirty="0" smtClean="0">
                <a:solidFill>
                  <a:srgbClr val="FF0000"/>
                </a:solidFill>
                <a:latin typeface="Times New Roman" pitchFamily="18" charset="0"/>
                <a:cs typeface="Times New Roman" pitchFamily="18" charset="0"/>
              </a:rPr>
              <a:t>1. Технические </a:t>
            </a:r>
            <a:r>
              <a:rPr lang="ru-RU" sz="3200" dirty="0">
                <a:solidFill>
                  <a:srgbClr val="FF0000"/>
                </a:solidFill>
                <a:latin typeface="Times New Roman" pitchFamily="18" charset="0"/>
                <a:cs typeface="Times New Roman" pitchFamily="18" charset="0"/>
              </a:rPr>
              <a:t>приемы и командно-тактические действия в </a:t>
            </a:r>
            <a:r>
              <a:rPr lang="ru-RU" sz="3200" dirty="0" smtClean="0">
                <a:solidFill>
                  <a:srgbClr val="FF0000"/>
                </a:solidFill>
                <a:latin typeface="Times New Roman" pitchFamily="18" charset="0"/>
                <a:cs typeface="Times New Roman" pitchFamily="18" charset="0"/>
              </a:rPr>
              <a:t>мини-футболе</a:t>
            </a:r>
            <a:br>
              <a:rPr lang="ru-RU" sz="3200" dirty="0" smtClean="0">
                <a:solidFill>
                  <a:srgbClr val="FF0000"/>
                </a:solidFill>
                <a:latin typeface="Times New Roman" pitchFamily="18" charset="0"/>
                <a:cs typeface="Times New Roman" pitchFamily="18" charset="0"/>
              </a:rPr>
            </a:br>
            <a:r>
              <a:rPr lang="ru-RU" sz="3200" dirty="0">
                <a:solidFill>
                  <a:srgbClr val="FF0000"/>
                </a:solidFill>
                <a:latin typeface="Times New Roman" pitchFamily="18" charset="0"/>
                <a:cs typeface="Times New Roman" pitchFamily="18" charset="0"/>
              </a:rPr>
              <a:t/>
            </a:r>
            <a:br>
              <a:rPr lang="ru-RU" sz="3200" dirty="0">
                <a:solidFill>
                  <a:srgbClr val="FF0000"/>
                </a:solidFill>
                <a:latin typeface="Times New Roman" pitchFamily="18" charset="0"/>
                <a:cs typeface="Times New Roman" pitchFamily="18" charset="0"/>
              </a:rPr>
            </a:br>
            <a:r>
              <a:rPr lang="ru-RU" sz="3200" dirty="0" smtClean="0">
                <a:solidFill>
                  <a:srgbClr val="FF0000"/>
                </a:solidFill>
                <a:latin typeface="Times New Roman" pitchFamily="18" charset="0"/>
                <a:cs typeface="Times New Roman" pitchFamily="18" charset="0"/>
              </a:rPr>
              <a:t>2. Технико-тактические </a:t>
            </a:r>
            <a:r>
              <a:rPr lang="ru-RU" sz="3200" dirty="0">
                <a:solidFill>
                  <a:srgbClr val="FF0000"/>
                </a:solidFill>
                <a:latin typeface="Times New Roman" pitchFamily="18" charset="0"/>
                <a:cs typeface="Times New Roman" pitchFamily="18" charset="0"/>
              </a:rPr>
              <a:t>действия и приемы игры в    мини-футбол.  </a:t>
            </a:r>
            <a:r>
              <a:rPr lang="ru-RU" sz="3200" dirty="0">
                <a:solidFill>
                  <a:srgbClr val="FF0000"/>
                </a:solidFill>
                <a:latin typeface="Times New Roman" pitchFamily="18" charset="0"/>
                <a:cs typeface="Times New Roman" pitchFamily="18" charset="0"/>
              </a:rPr>
              <a:t>Игра по правилам.</a:t>
            </a:r>
          </a:p>
        </p:txBody>
      </p:sp>
    </p:spTree>
  </p:cSld>
  <p:clrMapOvr>
    <a:masterClrMapping/>
  </p:clrMapOvr>
  <p:transition advTm="5891"/>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p:cNvSpPr>
          <p:nvPr/>
        </p:nvSpPr>
        <p:spPr>
          <a:xfrm>
            <a:off x="457200" y="274638"/>
            <a:ext cx="8229600" cy="1143000"/>
          </a:xfrm>
          <a:prstGeom prst="rect">
            <a:avLst/>
          </a:prstGeom>
          <a:solidFill>
            <a:srgbClr val="FFFF00"/>
          </a:solidFill>
          <a:ln w="6350">
            <a:solidFill>
              <a:schemeClr val="tx1"/>
            </a:solidFill>
          </a:ln>
        </p:spPr>
        <p:txBody>
          <a:bodyP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40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Комбинация «Пропускание мяча»</a:t>
            </a:r>
            <a:endParaRPr kumimoji="0" lang="ru-RU" sz="40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5" name="Заголовок 1"/>
          <p:cNvSpPr txBox="1">
            <a:spLocks/>
          </p:cNvSpPr>
          <p:nvPr/>
        </p:nvSpPr>
        <p:spPr>
          <a:xfrm>
            <a:off x="428596" y="1714488"/>
            <a:ext cx="4000528" cy="4786346"/>
          </a:xfrm>
          <a:prstGeom prst="rect">
            <a:avLst/>
          </a:prstGeom>
          <a:solidFill>
            <a:srgbClr val="FFFF00"/>
          </a:solidFill>
          <a:ln w="6350">
            <a:solidFill>
              <a:schemeClr val="tx1"/>
            </a:solidFill>
          </a:ln>
        </p:spPr>
        <p:txBody>
          <a:bodyP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ru-RU" sz="4400" b="0" i="0" u="none" strike="noStrike" kern="1200" cap="none" spc="0" normalizeH="0" baseline="0" noProof="0" dirty="0">
              <a:ln>
                <a:noFill/>
              </a:ln>
              <a:solidFill>
                <a:srgbClr val="FF0000"/>
              </a:solidFill>
              <a:effectLst/>
              <a:uLnTx/>
              <a:uFillTx/>
              <a:latin typeface="+mj-lt"/>
              <a:ea typeface="+mj-ea"/>
              <a:cs typeface="+mj-cs"/>
            </a:endParaRPr>
          </a:p>
        </p:txBody>
      </p:sp>
      <p:sp>
        <p:nvSpPr>
          <p:cNvPr id="6" name="Заголовок 1"/>
          <p:cNvSpPr txBox="1">
            <a:spLocks/>
          </p:cNvSpPr>
          <p:nvPr/>
        </p:nvSpPr>
        <p:spPr>
          <a:xfrm>
            <a:off x="4714876" y="1714488"/>
            <a:ext cx="4095720" cy="4786346"/>
          </a:xfrm>
          <a:prstGeom prst="rect">
            <a:avLst/>
          </a:prstGeom>
          <a:solidFill>
            <a:srgbClr val="FFFF00"/>
          </a:solidFill>
          <a:ln w="6350">
            <a:solidFill>
              <a:schemeClr val="tx1"/>
            </a:solidFill>
          </a:ln>
        </p:spPr>
        <p:txBody>
          <a:bodyPr>
            <a:noAutofit/>
          </a:bodyPr>
          <a:lstStyle/>
          <a:p>
            <a:r>
              <a:rPr lang="ru-RU" sz="1400" b="1" dirty="0" smtClean="0">
                <a:latin typeface="Times New Roman" pitchFamily="18" charset="0"/>
                <a:cs typeface="Times New Roman" pitchFamily="18" charset="0"/>
              </a:rPr>
              <a:t>Комбинация «пропускание мяча» </a:t>
            </a:r>
            <a:r>
              <a:rPr lang="ru-RU" sz="1400" dirty="0" smtClean="0">
                <a:latin typeface="Times New Roman" pitchFamily="18" charset="0"/>
                <a:cs typeface="Times New Roman" pitchFamily="18" charset="0"/>
              </a:rPr>
              <a:t>может применяться при завершении фланговых атак и при выполнении сильных продольных передач, направляемых в зону перед воротами соперников. На верхнем рисунке игрок А проходит по краю с мячом, где его атакует соперник Г. Игрок А выполняет прострельную передачу на устремившегося вперед партнера Б. Однако его внимательно опекает соперник Д. Игрок Б, имитируя попытку нанести удар по воротам, скрытно пропускает мяч. В это время партнер В, открывающийся справа, получает хорошую возможность для выполнения удара по воротам. На нижнем рисунке показана аналогичная комбинация. Однако она начинается с сильной передачи от средней линии поля в штрафную площадь соперников.</a:t>
            </a:r>
          </a:p>
          <a:p>
            <a:endParaRPr lang="ru-RU" sz="1400" dirty="0">
              <a:latin typeface="Times New Roman" pitchFamily="18" charset="0"/>
              <a:cs typeface="Times New Roman" pitchFamily="18" charset="0"/>
            </a:endParaRPr>
          </a:p>
        </p:txBody>
      </p:sp>
      <p:pic>
        <p:nvPicPr>
          <p:cNvPr id="4098" name="Picture 2" descr="C:\Users\ЕДДС\Desktop\ScreenHunter_4.jpg"/>
          <p:cNvPicPr>
            <a:picLocks noChangeAspect="1" noChangeArrowheads="1"/>
          </p:cNvPicPr>
          <p:nvPr/>
        </p:nvPicPr>
        <p:blipFill>
          <a:blip r:embed="rId2" cstate="print"/>
          <a:srcRect/>
          <a:stretch>
            <a:fillRect/>
          </a:stretch>
        </p:blipFill>
        <p:spPr bwMode="auto">
          <a:xfrm>
            <a:off x="714348" y="2000240"/>
            <a:ext cx="3500462" cy="1791252"/>
          </a:xfrm>
          <a:prstGeom prst="rect">
            <a:avLst/>
          </a:prstGeom>
          <a:noFill/>
        </p:spPr>
      </p:pic>
      <p:pic>
        <p:nvPicPr>
          <p:cNvPr id="4099" name="Picture 3" descr="C:\Users\ЕДДС\Desktop\ScreenHunter_5.jpg"/>
          <p:cNvPicPr>
            <a:picLocks noChangeAspect="1" noChangeArrowheads="1"/>
          </p:cNvPicPr>
          <p:nvPr/>
        </p:nvPicPr>
        <p:blipFill>
          <a:blip r:embed="rId3" cstate="print"/>
          <a:srcRect/>
          <a:stretch>
            <a:fillRect/>
          </a:stretch>
        </p:blipFill>
        <p:spPr bwMode="auto">
          <a:xfrm>
            <a:off x="714348" y="4086084"/>
            <a:ext cx="3500462" cy="2267098"/>
          </a:xfrm>
          <a:prstGeom prst="rect">
            <a:avLst/>
          </a:prstGeom>
          <a:noFill/>
        </p:spPr>
      </p:pic>
    </p:spTree>
  </p:cSld>
  <p:clrMapOvr>
    <a:masterClrMapping/>
  </p:clrMapOvr>
  <p:transition advTm="6953"/>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p:cNvSpPr>
          <p:nvPr/>
        </p:nvSpPr>
        <p:spPr>
          <a:xfrm>
            <a:off x="457200" y="274638"/>
            <a:ext cx="8229600" cy="1143000"/>
          </a:xfrm>
          <a:prstGeom prst="rect">
            <a:avLst/>
          </a:prstGeom>
          <a:solidFill>
            <a:srgbClr val="FFFF00"/>
          </a:solidFill>
          <a:ln w="6350">
            <a:solidFill>
              <a:schemeClr val="tx1"/>
            </a:solidFill>
          </a:ln>
        </p:spPr>
        <p:txBody>
          <a:bodyP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40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Комбинация при штрафном ударе</a:t>
            </a:r>
            <a:endParaRPr kumimoji="0" lang="ru-RU" sz="40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5" name="Заголовок 1"/>
          <p:cNvSpPr txBox="1">
            <a:spLocks/>
          </p:cNvSpPr>
          <p:nvPr/>
        </p:nvSpPr>
        <p:spPr>
          <a:xfrm>
            <a:off x="428596" y="1714488"/>
            <a:ext cx="4000528" cy="4786346"/>
          </a:xfrm>
          <a:prstGeom prst="rect">
            <a:avLst/>
          </a:prstGeom>
          <a:solidFill>
            <a:srgbClr val="FFFF00"/>
          </a:solidFill>
          <a:ln w="6350">
            <a:solidFill>
              <a:schemeClr val="tx1"/>
            </a:solidFill>
          </a:ln>
        </p:spPr>
        <p:txBody>
          <a:bodyP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ru-RU" sz="4400" b="0" i="0" u="none" strike="noStrike" kern="1200" cap="none" spc="0" normalizeH="0" baseline="0" noProof="0" dirty="0">
              <a:ln>
                <a:noFill/>
              </a:ln>
              <a:solidFill>
                <a:srgbClr val="FF0000"/>
              </a:solidFill>
              <a:effectLst/>
              <a:uLnTx/>
              <a:uFillTx/>
              <a:latin typeface="+mj-lt"/>
              <a:ea typeface="+mj-ea"/>
              <a:cs typeface="+mj-cs"/>
            </a:endParaRPr>
          </a:p>
        </p:txBody>
      </p:sp>
      <p:sp>
        <p:nvSpPr>
          <p:cNvPr id="6" name="Заголовок 1"/>
          <p:cNvSpPr txBox="1">
            <a:spLocks/>
          </p:cNvSpPr>
          <p:nvPr/>
        </p:nvSpPr>
        <p:spPr>
          <a:xfrm>
            <a:off x="4714876" y="1714488"/>
            <a:ext cx="4095720" cy="4786346"/>
          </a:xfrm>
          <a:prstGeom prst="rect">
            <a:avLst/>
          </a:prstGeom>
          <a:solidFill>
            <a:srgbClr val="FFFF00"/>
          </a:solidFill>
          <a:ln w="6350">
            <a:solidFill>
              <a:schemeClr val="tx1"/>
            </a:solidFill>
          </a:ln>
        </p:spPr>
        <p:txBody>
          <a:bodyPr>
            <a:noAutofit/>
          </a:bodyPr>
          <a:lstStyle/>
          <a:p>
            <a:r>
              <a:rPr lang="ru-RU" sz="1600" dirty="0" smtClean="0">
                <a:latin typeface="Times New Roman" pitchFamily="18" charset="0"/>
                <a:cs typeface="Times New Roman" pitchFamily="18" charset="0"/>
              </a:rPr>
              <a:t>Атакующая команда выполняет штрафной удар (на рисунке). Обороняющиеся устанавливают стенку из трех защитников. За мгновение перед выполнением удара игроки Б и В скрестными диагональными перемещениями уводят из стенки крайних защитников. Перед игроком А открывается возможность через бреши нанести удар в правый или левый угол ворот.</a:t>
            </a:r>
            <a:endParaRPr lang="ru-RU" sz="1600" dirty="0">
              <a:latin typeface="Times New Roman" pitchFamily="18" charset="0"/>
              <a:cs typeface="Times New Roman" pitchFamily="18" charset="0"/>
            </a:endParaRPr>
          </a:p>
        </p:txBody>
      </p:sp>
      <p:pic>
        <p:nvPicPr>
          <p:cNvPr id="5122" name="Picture 2" descr="C:\Users\ЕДДС\Desktop\ScreenHunter_6.jpg"/>
          <p:cNvPicPr>
            <a:picLocks noChangeAspect="1" noChangeArrowheads="1"/>
          </p:cNvPicPr>
          <p:nvPr/>
        </p:nvPicPr>
        <p:blipFill>
          <a:blip r:embed="rId2" cstate="print"/>
          <a:srcRect/>
          <a:stretch>
            <a:fillRect/>
          </a:stretch>
        </p:blipFill>
        <p:spPr bwMode="auto">
          <a:xfrm>
            <a:off x="571472" y="1857364"/>
            <a:ext cx="3714776" cy="2143140"/>
          </a:xfrm>
          <a:prstGeom prst="rect">
            <a:avLst/>
          </a:prstGeom>
          <a:noFill/>
        </p:spPr>
      </p:pic>
      <p:pic>
        <p:nvPicPr>
          <p:cNvPr id="5123" name="Picture 3" descr="C:\Users\ЕДДС\Desktop\ScreenHunter_7.jpg"/>
          <p:cNvPicPr>
            <a:picLocks noChangeAspect="1" noChangeArrowheads="1"/>
          </p:cNvPicPr>
          <p:nvPr/>
        </p:nvPicPr>
        <p:blipFill>
          <a:blip r:embed="rId3" cstate="print"/>
          <a:srcRect/>
          <a:stretch>
            <a:fillRect/>
          </a:stretch>
        </p:blipFill>
        <p:spPr bwMode="auto">
          <a:xfrm>
            <a:off x="642910" y="4056398"/>
            <a:ext cx="3643338" cy="2225350"/>
          </a:xfrm>
          <a:prstGeom prst="rect">
            <a:avLst/>
          </a:prstGeom>
          <a:noFill/>
        </p:spPr>
      </p:pic>
    </p:spTree>
  </p:cSld>
  <p:clrMapOvr>
    <a:masterClrMapping/>
  </p:clrMapOvr>
  <p:transition advTm="6953"/>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p:cNvSpPr>
          <p:nvPr/>
        </p:nvSpPr>
        <p:spPr>
          <a:xfrm>
            <a:off x="457200" y="274638"/>
            <a:ext cx="8229600" cy="1143000"/>
          </a:xfrm>
          <a:prstGeom prst="rect">
            <a:avLst/>
          </a:prstGeom>
          <a:solidFill>
            <a:srgbClr val="FFFF00"/>
          </a:solidFill>
          <a:ln w="6350">
            <a:solidFill>
              <a:schemeClr val="tx1"/>
            </a:solidFill>
          </a:ln>
        </p:spPr>
        <p:txBody>
          <a:bodyP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40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Комбинация при свободном ударе</a:t>
            </a:r>
            <a:endParaRPr kumimoji="0" lang="ru-RU" sz="40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5" name="Заголовок 1"/>
          <p:cNvSpPr txBox="1">
            <a:spLocks/>
          </p:cNvSpPr>
          <p:nvPr/>
        </p:nvSpPr>
        <p:spPr>
          <a:xfrm>
            <a:off x="428596" y="1714488"/>
            <a:ext cx="4000528" cy="4786346"/>
          </a:xfrm>
          <a:prstGeom prst="rect">
            <a:avLst/>
          </a:prstGeom>
          <a:solidFill>
            <a:srgbClr val="FFFF00"/>
          </a:solidFill>
          <a:ln w="6350">
            <a:solidFill>
              <a:schemeClr val="tx1"/>
            </a:solidFill>
          </a:ln>
        </p:spPr>
        <p:txBody>
          <a:bodyP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ru-RU" sz="4400" b="0" i="0" u="none" strike="noStrike" kern="1200" cap="none" spc="0" normalizeH="0" baseline="0" noProof="0" dirty="0">
              <a:ln>
                <a:noFill/>
              </a:ln>
              <a:solidFill>
                <a:srgbClr val="FF0000"/>
              </a:solidFill>
              <a:effectLst/>
              <a:uLnTx/>
              <a:uFillTx/>
              <a:latin typeface="+mj-lt"/>
              <a:ea typeface="+mj-ea"/>
              <a:cs typeface="+mj-cs"/>
            </a:endParaRPr>
          </a:p>
        </p:txBody>
      </p:sp>
      <p:sp>
        <p:nvSpPr>
          <p:cNvPr id="6" name="Заголовок 1"/>
          <p:cNvSpPr txBox="1">
            <a:spLocks/>
          </p:cNvSpPr>
          <p:nvPr/>
        </p:nvSpPr>
        <p:spPr>
          <a:xfrm>
            <a:off x="4714876" y="1714488"/>
            <a:ext cx="4095720" cy="4786346"/>
          </a:xfrm>
          <a:prstGeom prst="rect">
            <a:avLst/>
          </a:prstGeom>
          <a:solidFill>
            <a:srgbClr val="FFFF00"/>
          </a:solidFill>
          <a:ln w="6350">
            <a:solidFill>
              <a:schemeClr val="tx1"/>
            </a:solidFill>
          </a:ln>
        </p:spPr>
        <p:txBody>
          <a:bodyPr>
            <a:noAutofit/>
          </a:bodyPr>
          <a:lstStyle/>
          <a:p>
            <a:r>
              <a:rPr lang="ru-RU" sz="1600" dirty="0" smtClean="0">
                <a:latin typeface="Times New Roman" pitchFamily="18" charset="0"/>
                <a:cs typeface="Times New Roman" pitchFamily="18" charset="0"/>
              </a:rPr>
              <a:t>Свободный удар разыгрывается атакующей командой на подступах к штрафной площади соперников (на рисунке). Игроки атакующей команды Б и В при выполнении штрафного прямо напротив ворот занимают позицию непосредственно перед стенкой. В момент, когда игрок А разбегается для выполнения удара, они выполняют скрестные перемещения по диагонали, запутывая этим маневром обороняющихся. Имитируя сильный удар по воротам, игрок А направляет мяч низом открывшемуся на свободную позицию игроку В.</a:t>
            </a:r>
            <a:endParaRPr lang="ru-RU" sz="1600" dirty="0">
              <a:latin typeface="Times New Roman" pitchFamily="18" charset="0"/>
              <a:cs typeface="Times New Roman" pitchFamily="18" charset="0"/>
            </a:endParaRPr>
          </a:p>
        </p:txBody>
      </p:sp>
      <p:pic>
        <p:nvPicPr>
          <p:cNvPr id="6146" name="Picture 2" descr="C:\Users\ЕДДС\Desktop\ScreenHunter_8.jpg"/>
          <p:cNvPicPr>
            <a:picLocks noChangeAspect="1" noChangeArrowheads="1"/>
          </p:cNvPicPr>
          <p:nvPr/>
        </p:nvPicPr>
        <p:blipFill>
          <a:blip r:embed="rId2" cstate="print"/>
          <a:srcRect/>
          <a:stretch>
            <a:fillRect/>
          </a:stretch>
        </p:blipFill>
        <p:spPr bwMode="auto">
          <a:xfrm>
            <a:off x="642910" y="2241972"/>
            <a:ext cx="3571900" cy="2363362"/>
          </a:xfrm>
          <a:prstGeom prst="rect">
            <a:avLst/>
          </a:prstGeom>
          <a:noFill/>
        </p:spPr>
      </p:pic>
    </p:spTree>
  </p:cSld>
  <p:clrMapOvr>
    <a:masterClrMapping/>
  </p:clrMapOvr>
  <p:transition advTm="6953"/>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p:cNvSpPr>
          <p:nvPr/>
        </p:nvSpPr>
        <p:spPr>
          <a:xfrm>
            <a:off x="457200" y="274638"/>
            <a:ext cx="8229600" cy="1143000"/>
          </a:xfrm>
          <a:prstGeom prst="rect">
            <a:avLst/>
          </a:prstGeom>
          <a:solidFill>
            <a:srgbClr val="FFFF00"/>
          </a:solidFill>
          <a:ln w="6350">
            <a:solidFill>
              <a:schemeClr val="tx1"/>
            </a:solidFill>
          </a:ln>
        </p:spPr>
        <p:txBody>
          <a:bodyP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40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Комбинации при угловом ударе</a:t>
            </a:r>
            <a:endParaRPr kumimoji="0" lang="ru-RU" sz="40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5" name="Заголовок 1"/>
          <p:cNvSpPr txBox="1">
            <a:spLocks/>
          </p:cNvSpPr>
          <p:nvPr/>
        </p:nvSpPr>
        <p:spPr>
          <a:xfrm>
            <a:off x="428596" y="1714488"/>
            <a:ext cx="4000528" cy="4786346"/>
          </a:xfrm>
          <a:prstGeom prst="rect">
            <a:avLst/>
          </a:prstGeom>
          <a:solidFill>
            <a:srgbClr val="FFFF00"/>
          </a:solidFill>
          <a:ln w="6350">
            <a:solidFill>
              <a:schemeClr val="tx1"/>
            </a:solidFill>
          </a:ln>
        </p:spPr>
        <p:txBody>
          <a:bodyP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ru-RU" sz="4400" b="0" i="0" u="none" strike="noStrike" kern="1200" cap="none" spc="0" normalizeH="0" baseline="0" noProof="0" dirty="0">
              <a:ln>
                <a:noFill/>
              </a:ln>
              <a:solidFill>
                <a:srgbClr val="FF0000"/>
              </a:solidFill>
              <a:effectLst/>
              <a:uLnTx/>
              <a:uFillTx/>
              <a:latin typeface="+mj-lt"/>
              <a:ea typeface="+mj-ea"/>
              <a:cs typeface="+mj-cs"/>
            </a:endParaRPr>
          </a:p>
        </p:txBody>
      </p:sp>
      <p:sp>
        <p:nvSpPr>
          <p:cNvPr id="6" name="Заголовок 1"/>
          <p:cNvSpPr txBox="1">
            <a:spLocks/>
          </p:cNvSpPr>
          <p:nvPr/>
        </p:nvSpPr>
        <p:spPr>
          <a:xfrm>
            <a:off x="4714876" y="1714488"/>
            <a:ext cx="4167158" cy="4786346"/>
          </a:xfrm>
          <a:prstGeom prst="rect">
            <a:avLst/>
          </a:prstGeom>
          <a:solidFill>
            <a:srgbClr val="FFFF00"/>
          </a:solidFill>
          <a:ln w="6350">
            <a:solidFill>
              <a:schemeClr val="tx1"/>
            </a:solidFill>
          </a:ln>
        </p:spPr>
        <p:txBody>
          <a:bodyPr>
            <a:noAutofit/>
          </a:bodyPr>
          <a:lstStyle/>
          <a:p>
            <a:r>
              <a:rPr lang="ru-RU" sz="1600" dirty="0" smtClean="0">
                <a:latin typeface="Times New Roman" pitchFamily="18" charset="0"/>
                <a:cs typeface="Times New Roman" pitchFamily="18" charset="0"/>
              </a:rPr>
              <a:t>     На верхнем рисунке игрок А выполняет угловой удар. Его партнер Г отвлекает на себя защитников, устремляясь к угловому сектору якобы для получения передачи. Однако игрок А подает сильно низом на устремившегося к нему партнера В, который направляет мяч ударом левой ногой в ворота . Когда угловой подается с углового сектора на правом фланге, удар по воротам выполняется правой ногой.</a:t>
            </a:r>
          </a:p>
          <a:p>
            <a:r>
              <a:rPr lang="ru-RU" sz="1600" dirty="0" smtClean="0">
                <a:latin typeface="Times New Roman" pitchFamily="18" charset="0"/>
                <a:cs typeface="Times New Roman" pitchFamily="18" charset="0"/>
              </a:rPr>
              <a:t>     На нижнем рисунке обороняющиеся при розыгрыше соперниками углового удара заняли рассредоточенную позицию, чем и воспользовались игроки атакующей команды. Игрок Б врывается в штрафную площадь, получает прострельную передачу от игрока А и наносит удар по воротам.</a:t>
            </a:r>
          </a:p>
          <a:p>
            <a:endParaRPr lang="ru-RU" sz="1600" dirty="0">
              <a:latin typeface="Times New Roman" pitchFamily="18" charset="0"/>
              <a:cs typeface="Times New Roman" pitchFamily="18" charset="0"/>
            </a:endParaRPr>
          </a:p>
        </p:txBody>
      </p:sp>
      <p:pic>
        <p:nvPicPr>
          <p:cNvPr id="7170" name="Picture 2" descr="C:\Users\ЕДДС\Desktop\ScreenHunter_9.jpg"/>
          <p:cNvPicPr>
            <a:picLocks noChangeAspect="1" noChangeArrowheads="1"/>
          </p:cNvPicPr>
          <p:nvPr/>
        </p:nvPicPr>
        <p:blipFill>
          <a:blip r:embed="rId2" cstate="print"/>
          <a:srcRect/>
          <a:stretch>
            <a:fillRect/>
          </a:stretch>
        </p:blipFill>
        <p:spPr bwMode="auto">
          <a:xfrm>
            <a:off x="714348" y="1928802"/>
            <a:ext cx="3500462" cy="2400317"/>
          </a:xfrm>
          <a:prstGeom prst="rect">
            <a:avLst/>
          </a:prstGeom>
          <a:noFill/>
        </p:spPr>
      </p:pic>
      <p:pic>
        <p:nvPicPr>
          <p:cNvPr id="7171" name="Picture 3" descr="C:\Users\ЕДДС\Desktop\ScreenHunter_10.jpg"/>
          <p:cNvPicPr>
            <a:picLocks noChangeAspect="1" noChangeArrowheads="1"/>
          </p:cNvPicPr>
          <p:nvPr/>
        </p:nvPicPr>
        <p:blipFill>
          <a:blip r:embed="rId3" cstate="print"/>
          <a:srcRect/>
          <a:stretch>
            <a:fillRect/>
          </a:stretch>
        </p:blipFill>
        <p:spPr bwMode="auto">
          <a:xfrm>
            <a:off x="714348" y="4429132"/>
            <a:ext cx="3500462" cy="1967313"/>
          </a:xfrm>
          <a:prstGeom prst="rect">
            <a:avLst/>
          </a:prstGeom>
          <a:noFill/>
        </p:spPr>
      </p:pic>
    </p:spTree>
  </p:cSld>
  <p:clrMapOvr>
    <a:masterClrMapping/>
  </p:clrMapOvr>
  <p:transition advTm="6953"/>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p:cNvSpPr>
          <p:nvPr/>
        </p:nvSpPr>
        <p:spPr>
          <a:xfrm>
            <a:off x="457200" y="274638"/>
            <a:ext cx="8229600" cy="1143000"/>
          </a:xfrm>
          <a:prstGeom prst="rect">
            <a:avLst/>
          </a:prstGeom>
          <a:solidFill>
            <a:srgbClr val="FFFF00"/>
          </a:solidFill>
          <a:ln w="6350">
            <a:solidFill>
              <a:schemeClr val="tx1"/>
            </a:solidFill>
          </a:ln>
        </p:spPr>
        <p:txBody>
          <a:bodyP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40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Комбинация от своих ворот</a:t>
            </a:r>
            <a:endParaRPr kumimoji="0" lang="ru-RU" sz="40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5" name="Заголовок 1"/>
          <p:cNvSpPr txBox="1">
            <a:spLocks/>
          </p:cNvSpPr>
          <p:nvPr/>
        </p:nvSpPr>
        <p:spPr>
          <a:xfrm>
            <a:off x="428596" y="1714488"/>
            <a:ext cx="4000528" cy="4786346"/>
          </a:xfrm>
          <a:prstGeom prst="rect">
            <a:avLst/>
          </a:prstGeom>
          <a:solidFill>
            <a:srgbClr val="FFFF00"/>
          </a:solidFill>
          <a:ln w="6350">
            <a:solidFill>
              <a:schemeClr val="tx1"/>
            </a:solidFill>
          </a:ln>
        </p:spPr>
        <p:txBody>
          <a:bodyP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ru-RU" sz="4400" b="0" i="0" u="none" strike="noStrike" kern="1200" cap="none" spc="0" normalizeH="0" baseline="0" noProof="0" dirty="0">
              <a:ln>
                <a:noFill/>
              </a:ln>
              <a:solidFill>
                <a:srgbClr val="FF0000"/>
              </a:solidFill>
              <a:effectLst/>
              <a:uLnTx/>
              <a:uFillTx/>
              <a:latin typeface="+mj-lt"/>
              <a:ea typeface="+mj-ea"/>
              <a:cs typeface="+mj-cs"/>
            </a:endParaRPr>
          </a:p>
        </p:txBody>
      </p:sp>
      <p:sp>
        <p:nvSpPr>
          <p:cNvPr id="6" name="Заголовок 1"/>
          <p:cNvSpPr txBox="1">
            <a:spLocks/>
          </p:cNvSpPr>
          <p:nvPr/>
        </p:nvSpPr>
        <p:spPr>
          <a:xfrm>
            <a:off x="4714876" y="1714488"/>
            <a:ext cx="4167158" cy="4786346"/>
          </a:xfrm>
          <a:prstGeom prst="rect">
            <a:avLst/>
          </a:prstGeom>
          <a:solidFill>
            <a:srgbClr val="FFFF00"/>
          </a:solidFill>
          <a:ln w="6350">
            <a:solidFill>
              <a:schemeClr val="tx1"/>
            </a:solidFill>
          </a:ln>
        </p:spPr>
        <p:txBody>
          <a:bodyPr>
            <a:noAutofit/>
          </a:bodyPr>
          <a:lstStyle/>
          <a:p>
            <a:r>
              <a:rPr lang="ru-RU" sz="1600" dirty="0" smtClean="0">
                <a:latin typeface="Times New Roman" pitchFamily="18" charset="0"/>
                <a:cs typeface="Times New Roman" pitchFamily="18" charset="0"/>
              </a:rPr>
              <a:t>Вратарь вводит мяч в игру. Он посылает мяч партнеру А в ноги, когда тот, выполнив ложный маневр, оставляет за спиной своего опекуна и делает движение навстречу вратарю. Приняв мяч, игрок А без промедления посылает его в свободную зону на левый фланг устремившемуся туда партнеру Б.</a:t>
            </a:r>
          </a:p>
          <a:p>
            <a:endParaRPr lang="ru-RU" sz="1600" dirty="0">
              <a:latin typeface="Times New Roman" pitchFamily="18" charset="0"/>
              <a:cs typeface="Times New Roman" pitchFamily="18" charset="0"/>
            </a:endParaRPr>
          </a:p>
        </p:txBody>
      </p:sp>
      <p:pic>
        <p:nvPicPr>
          <p:cNvPr id="8194" name="Picture 2" descr="C:\Users\ЕДДС\Desktop\ScreenHunter_11.jpg"/>
          <p:cNvPicPr>
            <a:picLocks noChangeAspect="1" noChangeArrowheads="1"/>
          </p:cNvPicPr>
          <p:nvPr/>
        </p:nvPicPr>
        <p:blipFill>
          <a:blip r:embed="rId2" cstate="print"/>
          <a:srcRect/>
          <a:stretch>
            <a:fillRect/>
          </a:stretch>
        </p:blipFill>
        <p:spPr bwMode="auto">
          <a:xfrm>
            <a:off x="1071538" y="2071679"/>
            <a:ext cx="2786082" cy="4214842"/>
          </a:xfrm>
          <a:prstGeom prst="rect">
            <a:avLst/>
          </a:prstGeom>
          <a:noFill/>
        </p:spPr>
      </p:pic>
    </p:spTree>
  </p:cSld>
  <p:clrMapOvr>
    <a:masterClrMapping/>
  </p:clrMapOvr>
  <p:transition advTm="6953"/>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p:cNvSpPr>
          <p:nvPr/>
        </p:nvSpPr>
        <p:spPr>
          <a:xfrm>
            <a:off x="457200" y="116632"/>
            <a:ext cx="8229600" cy="1143000"/>
          </a:xfrm>
          <a:prstGeom prst="rect">
            <a:avLst/>
          </a:prstGeom>
          <a:solidFill>
            <a:srgbClr val="FFFF00"/>
          </a:solidFill>
          <a:ln w="6350">
            <a:solidFill>
              <a:schemeClr val="tx1"/>
            </a:solidFill>
          </a:ln>
        </p:spPr>
        <p:txBody>
          <a:bodyP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40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Домашнее задание</a:t>
            </a:r>
            <a:endParaRPr kumimoji="0" lang="ru-RU" sz="40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3" name="Содержимое 4"/>
          <p:cNvSpPr txBox="1">
            <a:spLocks/>
          </p:cNvSpPr>
          <p:nvPr/>
        </p:nvSpPr>
        <p:spPr>
          <a:xfrm>
            <a:off x="457200" y="1556792"/>
            <a:ext cx="8229600" cy="1368152"/>
          </a:xfrm>
          <a:prstGeom prst="rect">
            <a:avLst/>
          </a:prstGeom>
          <a:solidFill>
            <a:srgbClr val="FFFF00"/>
          </a:solidFill>
          <a:ln w="6350">
            <a:solidFill>
              <a:schemeClr val="tx1"/>
            </a:solidFill>
          </a:ln>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a:spcBef>
                <a:spcPts val="0"/>
              </a:spcBef>
              <a:buFont typeface="Arial" pitchFamily="34" charset="0"/>
              <a:buNone/>
            </a:pPr>
            <a:r>
              <a:rPr lang="ru-RU" sz="2400" b="1" dirty="0" smtClean="0">
                <a:latin typeface="Times New Roman" pitchFamily="18" charset="0"/>
                <a:cs typeface="Times New Roman" pitchFamily="18" charset="0"/>
              </a:rPr>
              <a:t>    Изучить тактики игры в мини-футбол, и разработать свою тактику</a:t>
            </a:r>
            <a:endParaRPr lang="ru-RU" sz="2400" dirty="0"/>
          </a:p>
        </p:txBody>
      </p:sp>
      <p:sp>
        <p:nvSpPr>
          <p:cNvPr id="4" name="Содержимое 4"/>
          <p:cNvSpPr txBox="1">
            <a:spLocks/>
          </p:cNvSpPr>
          <p:nvPr/>
        </p:nvSpPr>
        <p:spPr>
          <a:xfrm>
            <a:off x="4139952" y="4365104"/>
            <a:ext cx="4773216" cy="1785684"/>
          </a:xfrm>
          <a:prstGeom prst="rect">
            <a:avLst/>
          </a:prstGeom>
          <a:solidFill>
            <a:srgbClr val="FFFF00"/>
          </a:solidFill>
          <a:ln w="6350">
            <a:solidFill>
              <a:schemeClr val="tx1"/>
            </a:solidFill>
          </a:ln>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a:spcBef>
                <a:spcPts val="0"/>
              </a:spcBef>
              <a:buFont typeface="Arial" pitchFamily="34" charset="0"/>
              <a:buNone/>
            </a:pPr>
            <a:r>
              <a:rPr lang="ru-RU" sz="2400" b="1" dirty="0" smtClean="0">
                <a:latin typeface="Times New Roman" pitchFamily="18" charset="0"/>
                <a:cs typeface="Times New Roman" pitchFamily="18" charset="0"/>
              </a:rPr>
              <a:t>    </a:t>
            </a:r>
            <a:endParaRPr lang="ru-RU" sz="2400" dirty="0"/>
          </a:p>
        </p:txBody>
      </p:sp>
      <p:sp>
        <p:nvSpPr>
          <p:cNvPr id="5" name="TextBox 2"/>
          <p:cNvSpPr txBox="1">
            <a:spLocks noChangeArrowheads="1"/>
          </p:cNvSpPr>
          <p:nvPr/>
        </p:nvSpPr>
        <p:spPr bwMode="auto">
          <a:xfrm>
            <a:off x="4139952" y="4581128"/>
            <a:ext cx="4799916"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bg2"/>
              </a:buClr>
              <a:buSzPct val="75000"/>
              <a:buFont typeface="Wingdings" pitchFamily="2" charset="2"/>
              <a:buChar char="p"/>
              <a:defRPr sz="2800">
                <a:solidFill>
                  <a:schemeClr val="tx1"/>
                </a:solidFill>
                <a:latin typeface="Verdana" pitchFamily="34" charset="0"/>
              </a:defRPr>
            </a:lvl1pPr>
            <a:lvl2pPr marL="742950" indent="-285750" eaLnBrk="0" hangingPunct="0">
              <a:spcBef>
                <a:spcPct val="20000"/>
              </a:spcBef>
              <a:buClr>
                <a:schemeClr val="tx2"/>
              </a:buClr>
              <a:buSzPct val="75000"/>
              <a:buFont typeface="Wingdings" pitchFamily="2" charset="2"/>
              <a:buChar char="n"/>
              <a:defRPr sz="2400">
                <a:solidFill>
                  <a:schemeClr val="tx1"/>
                </a:solidFill>
                <a:latin typeface="Verdana" pitchFamily="34" charset="0"/>
              </a:defRPr>
            </a:lvl2pPr>
            <a:lvl3pPr marL="1143000" indent="-228600" eaLnBrk="0" hangingPunct="0">
              <a:spcBef>
                <a:spcPct val="20000"/>
              </a:spcBef>
              <a:buClr>
                <a:schemeClr val="accent1"/>
              </a:buClr>
              <a:buSzPct val="65000"/>
              <a:buFont typeface="Wingdings" pitchFamily="2" charset="2"/>
              <a:buChar char="p"/>
              <a:defRPr sz="2000">
                <a:solidFill>
                  <a:schemeClr val="tx1"/>
                </a:solidFill>
                <a:latin typeface="Verdana" pitchFamily="34" charset="0"/>
              </a:defRPr>
            </a:lvl3pPr>
            <a:lvl4pPr marL="1600200" indent="-228600" eaLnBrk="0" hangingPunct="0">
              <a:spcBef>
                <a:spcPct val="20000"/>
              </a:spcBef>
              <a:buClr>
                <a:schemeClr val="bg2"/>
              </a:buClr>
              <a:buFont typeface="Wingdings" pitchFamily="2" charset="2"/>
              <a:buChar char="§"/>
              <a:defRPr sz="2000">
                <a:solidFill>
                  <a:schemeClr val="tx1"/>
                </a:solidFill>
                <a:latin typeface="Verdana" pitchFamily="34" charset="0"/>
              </a:defRPr>
            </a:lvl4pPr>
            <a:lvl5pPr marL="2057400" indent="-228600" eaLnBrk="0" hangingPunct="0">
              <a:spcBef>
                <a:spcPct val="20000"/>
              </a:spcBef>
              <a:buClr>
                <a:schemeClr val="tx2"/>
              </a:buClr>
              <a:buSzPct val="80000"/>
              <a:buFont typeface="Wingdings" pitchFamily="2" charset="2"/>
              <a:buChar char="§"/>
              <a:defRPr sz="2000">
                <a:solidFill>
                  <a:schemeClr val="tx1"/>
                </a:solidFill>
                <a:latin typeface="Verdana" pitchFamily="34" charset="0"/>
              </a:defRPr>
            </a:lvl5pPr>
            <a:lvl6pPr marL="2514600" indent="-228600" eaLnBrk="0" fontAlgn="base" hangingPunct="0">
              <a:spcBef>
                <a:spcPct val="20000"/>
              </a:spcBef>
              <a:spcAft>
                <a:spcPct val="0"/>
              </a:spcAft>
              <a:buClr>
                <a:schemeClr val="tx2"/>
              </a:buClr>
              <a:buSzPct val="80000"/>
              <a:buFont typeface="Wingdings" pitchFamily="2" charset="2"/>
              <a:buChar char="§"/>
              <a:defRPr sz="2000">
                <a:solidFill>
                  <a:schemeClr val="tx1"/>
                </a:solidFill>
                <a:latin typeface="Verdana" pitchFamily="34" charset="0"/>
              </a:defRPr>
            </a:lvl6pPr>
            <a:lvl7pPr marL="2971800" indent="-228600" eaLnBrk="0" fontAlgn="base" hangingPunct="0">
              <a:spcBef>
                <a:spcPct val="20000"/>
              </a:spcBef>
              <a:spcAft>
                <a:spcPct val="0"/>
              </a:spcAft>
              <a:buClr>
                <a:schemeClr val="tx2"/>
              </a:buClr>
              <a:buSzPct val="80000"/>
              <a:buFont typeface="Wingdings" pitchFamily="2" charset="2"/>
              <a:buChar char="§"/>
              <a:defRPr sz="2000">
                <a:solidFill>
                  <a:schemeClr val="tx1"/>
                </a:solidFill>
                <a:latin typeface="Verdana" pitchFamily="34" charset="0"/>
              </a:defRPr>
            </a:lvl7pPr>
            <a:lvl8pPr marL="3429000" indent="-228600" eaLnBrk="0" fontAlgn="base" hangingPunct="0">
              <a:spcBef>
                <a:spcPct val="20000"/>
              </a:spcBef>
              <a:spcAft>
                <a:spcPct val="0"/>
              </a:spcAft>
              <a:buClr>
                <a:schemeClr val="tx2"/>
              </a:buClr>
              <a:buSzPct val="80000"/>
              <a:buFont typeface="Wingdings" pitchFamily="2" charset="2"/>
              <a:buChar char="§"/>
              <a:defRPr sz="2000">
                <a:solidFill>
                  <a:schemeClr val="tx1"/>
                </a:solidFill>
                <a:latin typeface="Verdana" pitchFamily="34" charset="0"/>
              </a:defRPr>
            </a:lvl8pPr>
            <a:lvl9pPr marL="3886200" indent="-228600" eaLnBrk="0" fontAlgn="base" hangingPunct="0">
              <a:spcBef>
                <a:spcPct val="20000"/>
              </a:spcBef>
              <a:spcAft>
                <a:spcPct val="0"/>
              </a:spcAft>
              <a:buClr>
                <a:schemeClr val="tx2"/>
              </a:buClr>
              <a:buSzPct val="80000"/>
              <a:buFont typeface="Wingdings" pitchFamily="2" charset="2"/>
              <a:buChar char="§"/>
              <a:defRPr sz="2000">
                <a:solidFill>
                  <a:schemeClr val="tx1"/>
                </a:solidFill>
                <a:latin typeface="Verdana" pitchFamily="34" charset="0"/>
              </a:defRPr>
            </a:lvl9pPr>
          </a:lstStyle>
          <a:p>
            <a:pPr eaLnBrk="1" hangingPunct="1">
              <a:spcBef>
                <a:spcPct val="0"/>
              </a:spcBef>
              <a:buClrTx/>
              <a:buSzTx/>
              <a:buFontTx/>
              <a:buNone/>
            </a:pPr>
            <a:r>
              <a:rPr lang="ru-RU" altLang="ru-RU" sz="1600" dirty="0">
                <a:latin typeface="Arial" charset="0"/>
              </a:rPr>
              <a:t>Контакты: </a:t>
            </a:r>
            <a:r>
              <a:rPr lang="ru-RU" altLang="ru-RU" sz="1600" dirty="0" err="1">
                <a:latin typeface="Arial" charset="0"/>
              </a:rPr>
              <a:t>Хакимуллин</a:t>
            </a:r>
            <a:r>
              <a:rPr lang="ru-RU" altLang="ru-RU" sz="1600" dirty="0">
                <a:latin typeface="Arial" charset="0"/>
              </a:rPr>
              <a:t> Айдар </a:t>
            </a:r>
            <a:r>
              <a:rPr lang="ru-RU" altLang="ru-RU" sz="1600" dirty="0" err="1">
                <a:latin typeface="Arial" charset="0"/>
              </a:rPr>
              <a:t>Маулитгараевич</a:t>
            </a:r>
            <a:endParaRPr lang="ru-RU" altLang="ru-RU" sz="1600" dirty="0">
              <a:latin typeface="Arial" charset="0"/>
            </a:endParaRPr>
          </a:p>
          <a:p>
            <a:pPr eaLnBrk="1" hangingPunct="1">
              <a:spcBef>
                <a:spcPct val="0"/>
              </a:spcBef>
              <a:buClrTx/>
              <a:buSzTx/>
              <a:buFontTx/>
              <a:buNone/>
            </a:pPr>
            <a:r>
              <a:rPr lang="ru-RU" altLang="ru-RU" sz="1600" dirty="0">
                <a:latin typeface="Arial" charset="0"/>
              </a:rPr>
              <a:t> 	   </a:t>
            </a:r>
            <a:r>
              <a:rPr lang="en-US" altLang="ru-RU" sz="1600" dirty="0">
                <a:latin typeface="Arial" charset="0"/>
              </a:rPr>
              <a:t>Email – </a:t>
            </a:r>
            <a:r>
              <a:rPr lang="en-US" altLang="ru-RU" sz="1600" dirty="0">
                <a:latin typeface="Arial" charset="0"/>
                <a:hlinkClick r:id="rId2"/>
              </a:rPr>
              <a:t>aidar1990@bk.ru</a:t>
            </a:r>
            <a:endParaRPr lang="en-US" altLang="ru-RU" sz="1600" dirty="0">
              <a:latin typeface="Arial" charset="0"/>
            </a:endParaRPr>
          </a:p>
          <a:p>
            <a:pPr eaLnBrk="1" hangingPunct="1">
              <a:spcBef>
                <a:spcPct val="0"/>
              </a:spcBef>
              <a:buClrTx/>
              <a:buSzTx/>
              <a:buFontTx/>
              <a:buNone/>
            </a:pPr>
            <a:r>
              <a:rPr lang="en-US" altLang="ru-RU" sz="1600" dirty="0">
                <a:latin typeface="Arial" charset="0"/>
              </a:rPr>
              <a:t>       	   </a:t>
            </a:r>
            <a:r>
              <a:rPr lang="en-US" altLang="ru-RU" sz="1600" dirty="0" err="1">
                <a:latin typeface="Arial" charset="0"/>
              </a:rPr>
              <a:t>WhatsApp</a:t>
            </a:r>
            <a:r>
              <a:rPr lang="en-US" altLang="ru-RU" sz="1600" dirty="0">
                <a:latin typeface="Arial" charset="0"/>
              </a:rPr>
              <a:t> -</a:t>
            </a:r>
            <a:r>
              <a:rPr lang="ru-RU" altLang="ru-RU" sz="1600" dirty="0">
                <a:latin typeface="Arial" charset="0"/>
              </a:rPr>
              <a:t> 89600317709</a:t>
            </a:r>
            <a:r>
              <a:rPr lang="en-US" altLang="ru-RU" sz="1600" dirty="0">
                <a:latin typeface="Arial" charset="0"/>
              </a:rPr>
              <a:t> </a:t>
            </a:r>
          </a:p>
          <a:p>
            <a:pPr eaLnBrk="1" hangingPunct="1">
              <a:spcBef>
                <a:spcPct val="0"/>
              </a:spcBef>
              <a:buClrTx/>
              <a:buSzTx/>
              <a:buFontTx/>
              <a:buNone/>
            </a:pPr>
            <a:r>
              <a:rPr lang="en-US" altLang="ru-RU" sz="1600" dirty="0">
                <a:latin typeface="Arial" charset="0"/>
              </a:rPr>
              <a:t>	   </a:t>
            </a:r>
            <a:r>
              <a:rPr lang="ru-RU" altLang="ru-RU" sz="1600" dirty="0" err="1">
                <a:latin typeface="Arial" charset="0"/>
              </a:rPr>
              <a:t>Минимуллина</a:t>
            </a:r>
            <a:r>
              <a:rPr lang="ru-RU" altLang="ru-RU" sz="1600" dirty="0">
                <a:latin typeface="Arial" charset="0"/>
              </a:rPr>
              <a:t> </a:t>
            </a:r>
            <a:r>
              <a:rPr lang="ru-RU" altLang="ru-RU" sz="1600" dirty="0" err="1">
                <a:latin typeface="Arial" charset="0"/>
              </a:rPr>
              <a:t>Элимира</a:t>
            </a:r>
            <a:r>
              <a:rPr lang="ru-RU" altLang="ru-RU" sz="1600" dirty="0">
                <a:latin typeface="Arial" charset="0"/>
              </a:rPr>
              <a:t> Николаевна</a:t>
            </a:r>
          </a:p>
          <a:p>
            <a:pPr eaLnBrk="1" hangingPunct="1">
              <a:spcBef>
                <a:spcPct val="0"/>
              </a:spcBef>
              <a:buClrTx/>
              <a:buSzTx/>
              <a:buFontTx/>
              <a:buNone/>
            </a:pPr>
            <a:r>
              <a:rPr lang="ru-RU" altLang="ru-RU" sz="1600" dirty="0">
                <a:latin typeface="Arial" charset="0"/>
              </a:rPr>
              <a:t>	   </a:t>
            </a:r>
            <a:r>
              <a:rPr lang="en-US" altLang="ru-RU" sz="1600" dirty="0">
                <a:latin typeface="Arial" charset="0"/>
              </a:rPr>
              <a:t>Email – elmiranik1971@mail.ru       	   </a:t>
            </a:r>
            <a:endParaRPr lang="ru-RU" altLang="ru-RU" sz="1600" dirty="0">
              <a:latin typeface="Arial" charset="0"/>
            </a:endParaRPr>
          </a:p>
          <a:p>
            <a:pPr eaLnBrk="1" hangingPunct="1">
              <a:spcBef>
                <a:spcPct val="0"/>
              </a:spcBef>
              <a:buClrTx/>
              <a:buSzTx/>
              <a:buFontTx/>
              <a:buNone/>
            </a:pPr>
            <a:r>
              <a:rPr lang="ru-RU" altLang="ru-RU" sz="1600" dirty="0">
                <a:latin typeface="Arial" charset="0"/>
              </a:rPr>
              <a:t>	</a:t>
            </a:r>
            <a:endParaRPr lang="ru-RU" altLang="ru-RU" sz="1800" dirty="0">
              <a:latin typeface="Arial" charset="0"/>
            </a:endParaRPr>
          </a:p>
        </p:txBody>
      </p:sp>
    </p:spTree>
  </p:cSld>
  <p:clrMapOvr>
    <a:masterClrMapping/>
  </p:clrMapOvr>
  <p:transition advTm="6953"/>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rgbClr val="92D050"/>
            </a:gs>
            <a:gs pos="0">
              <a:srgbClr val="92D050"/>
            </a:gs>
            <a:gs pos="70000">
              <a:srgbClr val="C4D6EB"/>
            </a:gs>
            <a:gs pos="100000">
              <a:srgbClr val="FFEBFA"/>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rgbClr val="FFFF00"/>
          </a:solidFill>
          <a:ln w="6350">
            <a:solidFill>
              <a:schemeClr val="tx1"/>
            </a:solidFill>
          </a:ln>
        </p:spPr>
        <p:txBody>
          <a:bodyPr>
            <a:normAutofit/>
          </a:bodyPr>
          <a:lstStyle/>
          <a:p>
            <a:r>
              <a:rPr lang="ru-RU" sz="3200" dirty="0" smtClean="0">
                <a:latin typeface="Times New Roman" pitchFamily="18" charset="0"/>
                <a:cs typeface="Times New Roman" pitchFamily="18" charset="0"/>
              </a:rPr>
              <a:t>Тактика игры в атаке.</a:t>
            </a:r>
            <a:endParaRPr lang="ru-RU" sz="3200" dirty="0">
              <a:solidFill>
                <a:srgbClr val="FF0000"/>
              </a:solidFill>
            </a:endParaRPr>
          </a:p>
        </p:txBody>
      </p:sp>
      <p:sp>
        <p:nvSpPr>
          <p:cNvPr id="5" name="Содержимое 4"/>
          <p:cNvSpPr>
            <a:spLocks noGrp="1"/>
          </p:cNvSpPr>
          <p:nvPr>
            <p:ph idx="1"/>
          </p:nvPr>
        </p:nvSpPr>
        <p:spPr>
          <a:xfrm>
            <a:off x="457200" y="1600200"/>
            <a:ext cx="8229600" cy="4925144"/>
          </a:xfrm>
          <a:solidFill>
            <a:srgbClr val="FFFF00"/>
          </a:solidFill>
          <a:ln w="6350">
            <a:solidFill>
              <a:schemeClr val="tx1"/>
            </a:solidFill>
          </a:ln>
        </p:spPr>
        <p:txBody>
          <a:bodyPr>
            <a:noAutofit/>
          </a:bodyPr>
          <a:lstStyle/>
          <a:p>
            <a:pPr marL="0">
              <a:spcBef>
                <a:spcPts val="0"/>
              </a:spcBef>
              <a:buNone/>
            </a:pPr>
            <a:r>
              <a:rPr lang="ru-RU" sz="1600" b="1" dirty="0" smtClean="0">
                <a:latin typeface="Times New Roman" pitchFamily="18" charset="0"/>
                <a:cs typeface="Times New Roman" pitchFamily="18" charset="0"/>
              </a:rPr>
              <a:t>     Групповые тактические действия в атаке </a:t>
            </a:r>
            <a:r>
              <a:rPr lang="ru-RU" sz="1600" dirty="0" smtClean="0">
                <a:latin typeface="Times New Roman" pitchFamily="18" charset="0"/>
                <a:cs typeface="Times New Roman" pitchFamily="18" charset="0"/>
              </a:rPr>
              <a:t>- это взаимодействие на поле нескольких игроков одной команды, стремящихся к выполнению определенной задачи. Обучение школьников, занимающихся в секции мини-футбола, групповым тактическим действиям рекомендуется вести по мере освоения ими индивидуальных тактических действий с простейшей формы взаимодействия - между двумя партнерами, постепенно переходя к взаимодействию между тремя игроками. Таким образом, в мини-футболе команде, владеющей мячом, вести игру приходится фактически за счет </a:t>
            </a:r>
            <a:r>
              <a:rPr lang="ru-RU" sz="1600" b="1" dirty="0" smtClean="0">
                <a:latin typeface="Times New Roman" pitchFamily="18" charset="0"/>
                <a:cs typeface="Times New Roman" pitchFamily="18" charset="0"/>
              </a:rPr>
              <a:t>комбинаций, </a:t>
            </a:r>
            <a:r>
              <a:rPr lang="ru-RU" sz="1600" dirty="0" smtClean="0">
                <a:latin typeface="Times New Roman" pitchFamily="18" charset="0"/>
                <a:cs typeface="Times New Roman" pitchFamily="18" charset="0"/>
              </a:rPr>
              <a:t>которые и представляют собой тактическое взаимодействие нескольких игроков.</a:t>
            </a:r>
          </a:p>
          <a:p>
            <a:pPr marL="0">
              <a:spcBef>
                <a:spcPts val="0"/>
              </a:spcBef>
              <a:buNone/>
            </a:pPr>
            <a:r>
              <a:rPr lang="ru-RU" sz="1600" dirty="0" smtClean="0">
                <a:latin typeface="Times New Roman" pitchFamily="18" charset="0"/>
                <a:cs typeface="Times New Roman" pitchFamily="18" charset="0"/>
              </a:rPr>
              <a:t>     Комбинации подразделяются на заранее подготовленные и импровизированные. Первые изучаются со школьниками на занятиях, а вторые создаются в ходе самой игры. Все комбинации осуществляются с помощью маневрирования и передач. Их эффективность зависит от уровня физической и технической подготовленности игроков, умения творчески мыслить и, конечно, от сыгранности партнеров. Выполняются комбинации как в игровых эпизодах, так и при розыгрыше стандартных положений. Разучивание занимающимися комбинаций в секции мини-футбола рекомендуется начать без соперников,</a:t>
            </a:r>
          </a:p>
          <a:p>
            <a:pPr marL="0">
              <a:spcBef>
                <a:spcPts val="0"/>
              </a:spcBef>
              <a:buNone/>
            </a:pPr>
            <a:r>
              <a:rPr lang="ru-RU" sz="1600" dirty="0" smtClean="0">
                <a:latin typeface="Times New Roman" pitchFamily="18" charset="0"/>
                <a:cs typeface="Times New Roman" pitchFamily="18" charset="0"/>
              </a:rPr>
              <a:t>роль которых на первых этапах освоения могут выполнять специальные ориентиры (стойки, набивные мячи и пр.).</a:t>
            </a:r>
          </a:p>
          <a:p>
            <a:pPr>
              <a:buNone/>
            </a:pPr>
            <a:endParaRPr lang="ru-RU" sz="1600" dirty="0"/>
          </a:p>
        </p:txBody>
      </p:sp>
    </p:spTree>
  </p:cSld>
  <p:clrMapOvr>
    <a:masterClrMapping/>
  </p:clrMapOvr>
  <p:transition advTm="925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p:cNvSpPr>
          <p:nvPr/>
        </p:nvSpPr>
        <p:spPr>
          <a:xfrm>
            <a:off x="457200" y="274638"/>
            <a:ext cx="8229600" cy="1143000"/>
          </a:xfrm>
          <a:prstGeom prst="rect">
            <a:avLst/>
          </a:prstGeom>
          <a:solidFill>
            <a:srgbClr val="FFFF00"/>
          </a:solidFill>
          <a:ln w="6350">
            <a:solidFill>
              <a:schemeClr val="tx1"/>
            </a:solidFill>
          </a:ln>
        </p:spPr>
        <p:txBody>
          <a:bodyP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40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Комбинация «Стенка»</a:t>
            </a:r>
            <a:endParaRPr kumimoji="0" lang="ru-RU" sz="40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5" name="Заголовок 1"/>
          <p:cNvSpPr txBox="1">
            <a:spLocks/>
          </p:cNvSpPr>
          <p:nvPr/>
        </p:nvSpPr>
        <p:spPr>
          <a:xfrm>
            <a:off x="428596" y="1714488"/>
            <a:ext cx="4000528" cy="4786346"/>
          </a:xfrm>
          <a:prstGeom prst="rect">
            <a:avLst/>
          </a:prstGeom>
          <a:solidFill>
            <a:srgbClr val="FFFF00"/>
          </a:solidFill>
          <a:ln w="6350">
            <a:solidFill>
              <a:schemeClr val="tx1"/>
            </a:solidFill>
          </a:ln>
        </p:spPr>
        <p:txBody>
          <a:bodyP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ru-RU" sz="4400" b="0" i="0" u="none" strike="noStrike" kern="1200" cap="none" spc="0" normalizeH="0" baseline="0" noProof="0" dirty="0">
              <a:ln>
                <a:noFill/>
              </a:ln>
              <a:solidFill>
                <a:srgbClr val="FF0000"/>
              </a:solidFill>
              <a:effectLst/>
              <a:uLnTx/>
              <a:uFillTx/>
              <a:latin typeface="+mj-lt"/>
              <a:ea typeface="+mj-ea"/>
              <a:cs typeface="+mj-cs"/>
            </a:endParaRPr>
          </a:p>
        </p:txBody>
      </p:sp>
      <p:sp>
        <p:nvSpPr>
          <p:cNvPr id="6" name="Заголовок 1"/>
          <p:cNvSpPr txBox="1">
            <a:spLocks/>
          </p:cNvSpPr>
          <p:nvPr/>
        </p:nvSpPr>
        <p:spPr>
          <a:xfrm>
            <a:off x="4714876" y="1714488"/>
            <a:ext cx="4095720" cy="4786346"/>
          </a:xfrm>
          <a:prstGeom prst="rect">
            <a:avLst/>
          </a:prstGeom>
          <a:solidFill>
            <a:srgbClr val="FFFF00"/>
          </a:solidFill>
          <a:ln w="6350">
            <a:solidFill>
              <a:schemeClr val="tx1"/>
            </a:solidFill>
          </a:ln>
        </p:spPr>
        <p:txBody>
          <a:bodyPr>
            <a:noAutofit/>
          </a:bodyPr>
          <a:lstStyle/>
          <a:p>
            <a:r>
              <a:rPr lang="ru-RU" sz="1400" b="1" dirty="0" smtClean="0">
                <a:latin typeface="Times New Roman" pitchFamily="18" charset="0"/>
                <a:cs typeface="Times New Roman" pitchFamily="18" charset="0"/>
              </a:rPr>
              <a:t>Комбинация «стенка» </a:t>
            </a:r>
            <a:r>
              <a:rPr lang="ru-RU" sz="1400" dirty="0" smtClean="0">
                <a:latin typeface="Times New Roman" pitchFamily="18" charset="0"/>
                <a:cs typeface="Times New Roman" pitchFamily="18" charset="0"/>
              </a:rPr>
              <a:t>представляет собой взаимодействие двух партнеров. Например, игрок с мячом, сблизившись с партнером (или устремляясь ему навстречу), неожиданно для соперников направляет ему мяч, а сам делает рывок на свободное место или за спину соперника. Партнер, выполняя роль стенки, посылает ему в одно касание ответную передачу, изменив скорость и направление движения мяча. При этом ответная передача выполняется так, чтобы открывающийся игрок мог овладеть мячом, не снижая скорости бега. Эта комбинация, несмотря на кажущуюся простоту, зачастую бывает очень эффективной, запутывая и ошеломляя соперников. В то же время для выполнения комбинации «стенка» требуются осмысленные, быстрые и точные действия партнеров. Эта комбинация может с успехом применяться в мини-футболе практически в любой зоне игрового поля. Однако в условиях плотной обороны ее выполнение сильно осложняется, требуя от игроков особой слаженности в действиях.</a:t>
            </a:r>
            <a:endParaRPr lang="ru-RU" sz="14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cstate="print"/>
          <a:srcRect/>
          <a:stretch>
            <a:fillRect/>
          </a:stretch>
        </p:blipFill>
        <p:spPr bwMode="auto">
          <a:xfrm>
            <a:off x="642910" y="2285992"/>
            <a:ext cx="3643339" cy="3335263"/>
          </a:xfrm>
          <a:prstGeom prst="rect">
            <a:avLst/>
          </a:prstGeom>
          <a:noFill/>
        </p:spPr>
      </p:pic>
    </p:spTree>
  </p:cSld>
  <p:clrMapOvr>
    <a:masterClrMapping/>
  </p:clrMapOvr>
  <p:transition advTm="6953"/>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p:cNvSpPr>
          <p:nvPr/>
        </p:nvSpPr>
        <p:spPr>
          <a:xfrm>
            <a:off x="457200" y="274638"/>
            <a:ext cx="8229600" cy="1143000"/>
          </a:xfrm>
          <a:prstGeom prst="rect">
            <a:avLst/>
          </a:prstGeom>
          <a:solidFill>
            <a:srgbClr val="FFFF00"/>
          </a:solidFill>
          <a:ln w="6350">
            <a:solidFill>
              <a:schemeClr val="tx1"/>
            </a:solidFill>
          </a:ln>
        </p:spPr>
        <p:txBody>
          <a:bodyP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41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Комбинация «Стенка»</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25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Возможные</a:t>
            </a:r>
            <a:r>
              <a:rPr kumimoji="0" lang="ru-RU" sz="25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 упражнения</a:t>
            </a:r>
            <a:endParaRPr kumimoji="0" lang="ru-RU" sz="25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ru-RU" sz="40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5" name="Заголовок 1"/>
          <p:cNvSpPr txBox="1">
            <a:spLocks/>
          </p:cNvSpPr>
          <p:nvPr/>
        </p:nvSpPr>
        <p:spPr>
          <a:xfrm>
            <a:off x="428596" y="1714488"/>
            <a:ext cx="4000528" cy="4786346"/>
          </a:xfrm>
          <a:prstGeom prst="rect">
            <a:avLst/>
          </a:prstGeom>
          <a:solidFill>
            <a:srgbClr val="FFFF00"/>
          </a:solidFill>
          <a:ln w="6350">
            <a:solidFill>
              <a:schemeClr val="tx1"/>
            </a:solidFill>
          </a:ln>
        </p:spPr>
        <p:txBody>
          <a:bodyP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ru-RU" sz="4400" b="0" i="0" u="none" strike="noStrike" kern="1200" cap="none" spc="0" normalizeH="0" baseline="0" noProof="0" dirty="0">
              <a:ln>
                <a:noFill/>
              </a:ln>
              <a:solidFill>
                <a:srgbClr val="FF0000"/>
              </a:solidFill>
              <a:effectLst/>
              <a:uLnTx/>
              <a:uFillTx/>
              <a:latin typeface="+mj-lt"/>
              <a:ea typeface="+mj-ea"/>
              <a:cs typeface="+mj-cs"/>
            </a:endParaRPr>
          </a:p>
        </p:txBody>
      </p:sp>
      <p:sp>
        <p:nvSpPr>
          <p:cNvPr id="6" name="Заголовок 1"/>
          <p:cNvSpPr txBox="1">
            <a:spLocks/>
          </p:cNvSpPr>
          <p:nvPr/>
        </p:nvSpPr>
        <p:spPr>
          <a:xfrm>
            <a:off x="4714876" y="1714488"/>
            <a:ext cx="4095720" cy="4786346"/>
          </a:xfrm>
          <a:prstGeom prst="rect">
            <a:avLst/>
          </a:prstGeom>
          <a:solidFill>
            <a:srgbClr val="FFFF00"/>
          </a:solidFill>
          <a:ln w="6350">
            <a:solidFill>
              <a:schemeClr val="tx1"/>
            </a:solidFill>
          </a:ln>
        </p:spPr>
        <p:txBody>
          <a:bodyPr>
            <a:noAutofit/>
          </a:bodyPr>
          <a:lstStyle/>
          <a:p>
            <a:pPr marL="457200" lvl="0" indent="-457200"/>
            <a:endParaRPr lang="ru-RU" sz="2400" dirty="0" smtClean="0">
              <a:latin typeface="Arial" pitchFamily="34" charset="0"/>
              <a:cs typeface="Arial" pitchFamily="34" charset="0"/>
            </a:endParaRPr>
          </a:p>
          <a:p>
            <a:endParaRPr lang="ru-RU" sz="1400"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cstate="print"/>
          <a:srcRect/>
          <a:stretch>
            <a:fillRect/>
          </a:stretch>
        </p:blipFill>
        <p:spPr bwMode="auto">
          <a:xfrm>
            <a:off x="642910" y="2143116"/>
            <a:ext cx="3649252" cy="1714512"/>
          </a:xfrm>
          <a:prstGeom prst="rect">
            <a:avLst/>
          </a:prstGeom>
          <a:noFill/>
          <a:ln w="9525">
            <a:noFill/>
            <a:miter lim="800000"/>
            <a:headEnd/>
            <a:tailEnd/>
          </a:ln>
        </p:spPr>
      </p:pic>
      <p:pic>
        <p:nvPicPr>
          <p:cNvPr id="2052" name="Picture 4"/>
          <p:cNvPicPr>
            <a:picLocks noChangeAspect="1" noChangeArrowheads="1"/>
          </p:cNvPicPr>
          <p:nvPr/>
        </p:nvPicPr>
        <p:blipFill>
          <a:blip r:embed="rId3" cstate="print"/>
          <a:srcRect/>
          <a:stretch>
            <a:fillRect/>
          </a:stretch>
        </p:blipFill>
        <p:spPr bwMode="auto">
          <a:xfrm>
            <a:off x="4929190" y="2214554"/>
            <a:ext cx="3714776" cy="1643074"/>
          </a:xfrm>
          <a:prstGeom prst="rect">
            <a:avLst/>
          </a:prstGeom>
          <a:noFill/>
          <a:ln w="9525">
            <a:noFill/>
            <a:miter lim="800000"/>
            <a:headEnd/>
            <a:tailEnd/>
          </a:ln>
        </p:spPr>
      </p:pic>
      <p:pic>
        <p:nvPicPr>
          <p:cNvPr id="2054" name="Picture 6"/>
          <p:cNvPicPr>
            <a:picLocks noChangeAspect="1" noChangeArrowheads="1"/>
          </p:cNvPicPr>
          <p:nvPr/>
        </p:nvPicPr>
        <p:blipFill>
          <a:blip r:embed="rId4" cstate="print"/>
          <a:srcRect/>
          <a:stretch>
            <a:fillRect/>
          </a:stretch>
        </p:blipFill>
        <p:spPr bwMode="auto">
          <a:xfrm>
            <a:off x="1428728" y="4214818"/>
            <a:ext cx="2000264" cy="2014972"/>
          </a:xfrm>
          <a:prstGeom prst="rect">
            <a:avLst/>
          </a:prstGeom>
          <a:noFill/>
          <a:ln w="9525">
            <a:noFill/>
            <a:miter lim="800000"/>
            <a:headEnd/>
            <a:tailEnd/>
          </a:ln>
        </p:spPr>
      </p:pic>
      <p:pic>
        <p:nvPicPr>
          <p:cNvPr id="2055" name="Picture 7"/>
          <p:cNvPicPr>
            <a:picLocks noChangeAspect="1" noChangeArrowheads="1"/>
          </p:cNvPicPr>
          <p:nvPr/>
        </p:nvPicPr>
        <p:blipFill>
          <a:blip r:embed="rId5" cstate="print"/>
          <a:srcRect/>
          <a:stretch>
            <a:fillRect/>
          </a:stretch>
        </p:blipFill>
        <p:spPr bwMode="auto">
          <a:xfrm>
            <a:off x="5643570" y="4286256"/>
            <a:ext cx="2143140" cy="1988562"/>
          </a:xfrm>
          <a:prstGeom prst="rect">
            <a:avLst/>
          </a:prstGeom>
          <a:noFill/>
          <a:ln w="9525">
            <a:noFill/>
            <a:miter lim="800000"/>
            <a:headEnd/>
            <a:tailEnd/>
          </a:ln>
        </p:spPr>
      </p:pic>
    </p:spTree>
  </p:cSld>
  <p:clrMapOvr>
    <a:masterClrMapping/>
  </p:clrMapOvr>
  <p:transition advTm="6953"/>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p:cNvSpPr>
          <p:nvPr/>
        </p:nvSpPr>
        <p:spPr>
          <a:xfrm>
            <a:off x="457200" y="274638"/>
            <a:ext cx="8229600" cy="1143000"/>
          </a:xfrm>
          <a:prstGeom prst="rect">
            <a:avLst/>
          </a:prstGeom>
          <a:solidFill>
            <a:srgbClr val="FFFF00"/>
          </a:solidFill>
          <a:ln w="6350">
            <a:solidFill>
              <a:schemeClr val="tx1"/>
            </a:solidFill>
          </a:ln>
        </p:spPr>
        <p:txBody>
          <a:bodyP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40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Комбинация «Скрещивание»</a:t>
            </a:r>
            <a:endParaRPr kumimoji="0" lang="ru-RU" sz="40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5" name="Заголовок 1"/>
          <p:cNvSpPr txBox="1">
            <a:spLocks/>
          </p:cNvSpPr>
          <p:nvPr/>
        </p:nvSpPr>
        <p:spPr>
          <a:xfrm>
            <a:off x="428596" y="1714488"/>
            <a:ext cx="4000528" cy="4786346"/>
          </a:xfrm>
          <a:prstGeom prst="rect">
            <a:avLst/>
          </a:prstGeom>
          <a:solidFill>
            <a:srgbClr val="FFFF00"/>
          </a:solidFill>
          <a:ln w="6350">
            <a:solidFill>
              <a:schemeClr val="tx1"/>
            </a:solidFill>
          </a:ln>
        </p:spPr>
        <p:txBody>
          <a:bodyP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ru-RU" sz="4400" b="0" i="0" u="none" strike="noStrike" kern="1200" cap="none" spc="0" normalizeH="0" baseline="0" noProof="0" dirty="0">
              <a:ln>
                <a:noFill/>
              </a:ln>
              <a:solidFill>
                <a:srgbClr val="FF0000"/>
              </a:solidFill>
              <a:effectLst/>
              <a:uLnTx/>
              <a:uFillTx/>
              <a:latin typeface="+mj-lt"/>
              <a:ea typeface="+mj-ea"/>
              <a:cs typeface="+mj-cs"/>
            </a:endParaRPr>
          </a:p>
        </p:txBody>
      </p:sp>
      <p:sp>
        <p:nvSpPr>
          <p:cNvPr id="6" name="Заголовок 1"/>
          <p:cNvSpPr txBox="1">
            <a:spLocks/>
          </p:cNvSpPr>
          <p:nvPr/>
        </p:nvSpPr>
        <p:spPr>
          <a:xfrm>
            <a:off x="4714876" y="1714488"/>
            <a:ext cx="4095720" cy="4786346"/>
          </a:xfrm>
          <a:prstGeom prst="rect">
            <a:avLst/>
          </a:prstGeom>
          <a:solidFill>
            <a:srgbClr val="FFFF00"/>
          </a:solidFill>
          <a:ln w="6350">
            <a:solidFill>
              <a:schemeClr val="tx1"/>
            </a:solidFill>
          </a:ln>
        </p:spPr>
        <p:txBody>
          <a:bodyPr>
            <a:noAutofit/>
          </a:bodyPr>
          <a:lstStyle/>
          <a:p>
            <a:pPr lvl="0" fontAlgn="base">
              <a:spcBef>
                <a:spcPct val="0"/>
              </a:spcBef>
              <a:spcAft>
                <a:spcPct val="0"/>
              </a:spcAft>
              <a:tabLst>
                <a:tab pos="2441575" algn="l"/>
              </a:tabLst>
            </a:pPr>
            <a:r>
              <a:rPr lang="ru-RU" sz="1600" b="1" dirty="0" smtClean="0">
                <a:latin typeface="Times New Roman" pitchFamily="18" charset="0"/>
                <a:cs typeface="Times New Roman" pitchFamily="18" charset="0"/>
              </a:rPr>
              <a:t>     Комбинация «скрещивание» </a:t>
            </a:r>
            <a:r>
              <a:rPr lang="ru-RU" sz="1600" dirty="0" smtClean="0">
                <a:latin typeface="Times New Roman" pitchFamily="18" charset="0"/>
                <a:cs typeface="Times New Roman" pitchFamily="18" charset="0"/>
              </a:rPr>
              <a:t>требует хорошей согласованности между двумя партнерами, перемещающихся навстречу друг другу. Один из них ведет мяч, прикрывая его дальней от соперника ногой. В момент встречи партнеров их соперникам непросто определить, кто из них останется с мячом. Данная комбинация может применяться в любой точке игрового поля, но чаще всего используется на подступах к штрафной площади соперника. </a:t>
            </a:r>
          </a:p>
          <a:p>
            <a:pPr lvl="0" fontAlgn="base">
              <a:spcBef>
                <a:spcPct val="0"/>
              </a:spcBef>
              <a:spcAft>
                <a:spcPct val="0"/>
              </a:spcAft>
              <a:tabLst>
                <a:tab pos="2441575" algn="l"/>
              </a:tabLst>
            </a:pPr>
            <a:r>
              <a:rPr lang="ru-RU" sz="1600" dirty="0" smtClean="0">
                <a:latin typeface="Times New Roman" pitchFamily="18" charset="0"/>
                <a:cs typeface="Times New Roman" pitchFamily="18" charset="0"/>
              </a:rPr>
              <a:t>     На данных рисунках комбинацию проводят игроки А и Б.</a:t>
            </a:r>
            <a:endParaRPr lang="ru-RU" sz="1600" dirty="0" smtClean="0">
              <a:solidFill>
                <a:srgbClr val="000000"/>
              </a:solidFill>
              <a:latin typeface="Arial" pitchFamily="34" charset="0"/>
              <a:ea typeface="Times New Roman" pitchFamily="18" charset="0"/>
              <a:cs typeface="Arial" pitchFamily="34" charset="0"/>
            </a:endParaRPr>
          </a:p>
        </p:txBody>
      </p:sp>
      <p:pic>
        <p:nvPicPr>
          <p:cNvPr id="5121" name="Picture 1"/>
          <p:cNvPicPr>
            <a:picLocks noChangeAspect="1" noChangeArrowheads="1"/>
          </p:cNvPicPr>
          <p:nvPr/>
        </p:nvPicPr>
        <p:blipFill>
          <a:blip r:embed="rId2" cstate="print"/>
          <a:srcRect/>
          <a:stretch>
            <a:fillRect/>
          </a:stretch>
        </p:blipFill>
        <p:spPr bwMode="auto">
          <a:xfrm>
            <a:off x="571472" y="2143116"/>
            <a:ext cx="3682097" cy="1414464"/>
          </a:xfrm>
          <a:prstGeom prst="rect">
            <a:avLst/>
          </a:prstGeom>
          <a:noFill/>
          <a:ln w="9525">
            <a:noFill/>
            <a:miter lim="800000"/>
            <a:headEnd/>
            <a:tailEnd/>
          </a:ln>
        </p:spPr>
      </p:pic>
      <p:pic>
        <p:nvPicPr>
          <p:cNvPr id="5132" name="Picture 12"/>
          <p:cNvPicPr>
            <a:picLocks noChangeAspect="1" noChangeArrowheads="1"/>
          </p:cNvPicPr>
          <p:nvPr/>
        </p:nvPicPr>
        <p:blipFill>
          <a:blip r:embed="rId3" cstate="print"/>
          <a:srcRect/>
          <a:stretch>
            <a:fillRect/>
          </a:stretch>
        </p:blipFill>
        <p:spPr bwMode="auto">
          <a:xfrm>
            <a:off x="714348" y="3929066"/>
            <a:ext cx="3362325" cy="2124075"/>
          </a:xfrm>
          <a:prstGeom prst="rect">
            <a:avLst/>
          </a:prstGeom>
          <a:noFill/>
          <a:ln w="9525">
            <a:noFill/>
            <a:miter lim="800000"/>
            <a:headEnd/>
            <a:tailEnd/>
          </a:ln>
        </p:spPr>
      </p:pic>
    </p:spTree>
  </p:cSld>
  <p:clrMapOvr>
    <a:masterClrMapping/>
  </p:clrMapOvr>
  <p:transition advTm="6953"/>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p:cNvSpPr>
          <p:nvPr/>
        </p:nvSpPr>
        <p:spPr>
          <a:xfrm>
            <a:off x="457200" y="274638"/>
            <a:ext cx="8229600" cy="1143000"/>
          </a:xfrm>
          <a:prstGeom prst="rect">
            <a:avLst/>
          </a:prstGeom>
          <a:solidFill>
            <a:srgbClr val="FFFF00"/>
          </a:solidFill>
          <a:ln w="6350">
            <a:solidFill>
              <a:schemeClr val="tx1"/>
            </a:solidFill>
          </a:ln>
        </p:spPr>
        <p:txBody>
          <a:bodyP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40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Комбинация «Отвлечение»</a:t>
            </a:r>
            <a:endParaRPr kumimoji="0" lang="ru-RU" sz="40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5" name="Заголовок 1"/>
          <p:cNvSpPr txBox="1">
            <a:spLocks/>
          </p:cNvSpPr>
          <p:nvPr/>
        </p:nvSpPr>
        <p:spPr>
          <a:xfrm>
            <a:off x="428596" y="1714488"/>
            <a:ext cx="4000528" cy="4786346"/>
          </a:xfrm>
          <a:prstGeom prst="rect">
            <a:avLst/>
          </a:prstGeom>
          <a:solidFill>
            <a:srgbClr val="FFFF00"/>
          </a:solidFill>
          <a:ln w="6350">
            <a:solidFill>
              <a:schemeClr val="tx1"/>
            </a:solidFill>
          </a:ln>
        </p:spPr>
        <p:txBody>
          <a:bodyP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ru-RU" sz="4400" b="0" i="0" u="none" strike="noStrike" kern="1200" cap="none" spc="0" normalizeH="0" baseline="0" noProof="0" dirty="0">
              <a:ln>
                <a:noFill/>
              </a:ln>
              <a:solidFill>
                <a:srgbClr val="FF0000"/>
              </a:solidFill>
              <a:effectLst/>
              <a:uLnTx/>
              <a:uFillTx/>
              <a:latin typeface="+mj-lt"/>
              <a:ea typeface="+mj-ea"/>
              <a:cs typeface="+mj-cs"/>
            </a:endParaRPr>
          </a:p>
        </p:txBody>
      </p:sp>
      <p:sp>
        <p:nvSpPr>
          <p:cNvPr id="6" name="Заголовок 1"/>
          <p:cNvSpPr txBox="1">
            <a:spLocks/>
          </p:cNvSpPr>
          <p:nvPr/>
        </p:nvSpPr>
        <p:spPr>
          <a:xfrm>
            <a:off x="4714876" y="1714488"/>
            <a:ext cx="4095720" cy="4786346"/>
          </a:xfrm>
          <a:prstGeom prst="rect">
            <a:avLst/>
          </a:prstGeom>
          <a:solidFill>
            <a:srgbClr val="FFFF00"/>
          </a:solidFill>
          <a:ln w="6350">
            <a:solidFill>
              <a:schemeClr val="tx1"/>
            </a:solidFill>
          </a:ln>
        </p:spPr>
        <p:txBody>
          <a:bodyPr>
            <a:noAutofit/>
          </a:bodyPr>
          <a:lstStyle/>
          <a:p>
            <a:r>
              <a:rPr lang="ru-RU" sz="1400" b="1" dirty="0" smtClean="0">
                <a:latin typeface="Times New Roman" pitchFamily="18" charset="0"/>
                <a:cs typeface="Times New Roman" pitchFamily="18" charset="0"/>
              </a:rPr>
              <a:t>«Отвлечение соперников» </a:t>
            </a:r>
            <a:r>
              <a:rPr lang="ru-RU" sz="1400" dirty="0" smtClean="0">
                <a:latin typeface="Times New Roman" pitchFamily="18" charset="0"/>
                <a:cs typeface="Times New Roman" pitchFamily="18" charset="0"/>
              </a:rPr>
              <a:t>- это перемещение одного или нескольких игроков в определенную зону в целях увода за собой опекунов и создания свободной зоны для индивидуальных действий партнера. Как правило, умело проведенное отвлечение позволяет обеспечить свободу действий для партнера, владеющего мячом, или же игроку, занявшему выгодную позицию у ворот соперников. Необходимо, чтобы при выполнении отвлекающих действий перемещение игроков было достаточно убедительным, заставляя соперников следовать в том же направлении. Но следует иметь в виду, что перемещение необходимо выполнять с такой скоростью, чтобы соперник успел среагировать на данный маневр. В противном случае слишком быстрое перемещение будет представлять собой не отвлечение соперников, а открывание на свободную позицию.</a:t>
            </a:r>
            <a:endParaRPr lang="ru-RU" sz="1400" dirty="0">
              <a:latin typeface="Times New Roman" pitchFamily="18" charset="0"/>
              <a:cs typeface="Times New Roman" pitchFamily="18" charset="0"/>
            </a:endParaRPr>
          </a:p>
        </p:txBody>
      </p:sp>
      <p:pic>
        <p:nvPicPr>
          <p:cNvPr id="1026" name="Picture 2" descr="C:\Users\ЕДДС\Desktop\ScreenHunter_1.jpg"/>
          <p:cNvPicPr>
            <a:picLocks noChangeAspect="1" noChangeArrowheads="1"/>
          </p:cNvPicPr>
          <p:nvPr/>
        </p:nvPicPr>
        <p:blipFill>
          <a:blip r:embed="rId2" cstate="print"/>
          <a:srcRect/>
          <a:stretch>
            <a:fillRect/>
          </a:stretch>
        </p:blipFill>
        <p:spPr bwMode="auto">
          <a:xfrm>
            <a:off x="714348" y="1928802"/>
            <a:ext cx="3473448" cy="4143404"/>
          </a:xfrm>
          <a:prstGeom prst="rect">
            <a:avLst/>
          </a:prstGeom>
          <a:noFill/>
        </p:spPr>
      </p:pic>
    </p:spTree>
  </p:cSld>
  <p:clrMapOvr>
    <a:masterClrMapping/>
  </p:clrMapOvr>
  <p:transition advTm="6953"/>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p:cNvSpPr>
          <p:nvPr/>
        </p:nvSpPr>
        <p:spPr>
          <a:xfrm>
            <a:off x="457200" y="274638"/>
            <a:ext cx="8229600" cy="1143000"/>
          </a:xfrm>
          <a:prstGeom prst="rect">
            <a:avLst/>
          </a:prstGeom>
          <a:solidFill>
            <a:srgbClr val="FFFF00"/>
          </a:solidFill>
          <a:ln w="6350">
            <a:solidFill>
              <a:schemeClr val="tx1"/>
            </a:solidFill>
          </a:ln>
        </p:spPr>
        <p:txBody>
          <a:bodyP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40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Комбинация «Открывание»</a:t>
            </a:r>
            <a:endParaRPr kumimoji="0" lang="ru-RU" sz="40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5" name="Заголовок 1"/>
          <p:cNvSpPr txBox="1">
            <a:spLocks/>
          </p:cNvSpPr>
          <p:nvPr/>
        </p:nvSpPr>
        <p:spPr>
          <a:xfrm>
            <a:off x="428596" y="1714488"/>
            <a:ext cx="4000528" cy="4786346"/>
          </a:xfrm>
          <a:prstGeom prst="rect">
            <a:avLst/>
          </a:prstGeom>
          <a:solidFill>
            <a:srgbClr val="FFFF00"/>
          </a:solidFill>
          <a:ln w="6350">
            <a:solidFill>
              <a:schemeClr val="tx1"/>
            </a:solidFill>
          </a:ln>
        </p:spPr>
        <p:txBody>
          <a:bodyP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ru-RU" sz="4400" b="0" i="0" u="none" strike="noStrike" kern="1200" cap="none" spc="0" normalizeH="0" baseline="0" noProof="0" dirty="0">
              <a:ln>
                <a:noFill/>
              </a:ln>
              <a:solidFill>
                <a:srgbClr val="FF0000"/>
              </a:solidFill>
              <a:effectLst/>
              <a:uLnTx/>
              <a:uFillTx/>
              <a:latin typeface="+mj-lt"/>
              <a:ea typeface="+mj-ea"/>
              <a:cs typeface="+mj-cs"/>
            </a:endParaRPr>
          </a:p>
        </p:txBody>
      </p:sp>
      <p:sp>
        <p:nvSpPr>
          <p:cNvPr id="6" name="Заголовок 1"/>
          <p:cNvSpPr txBox="1">
            <a:spLocks/>
          </p:cNvSpPr>
          <p:nvPr/>
        </p:nvSpPr>
        <p:spPr>
          <a:xfrm>
            <a:off x="4714876" y="1714488"/>
            <a:ext cx="4095720" cy="4786346"/>
          </a:xfrm>
          <a:prstGeom prst="rect">
            <a:avLst/>
          </a:prstGeom>
          <a:solidFill>
            <a:srgbClr val="FFFF00"/>
          </a:solidFill>
          <a:ln w="6350">
            <a:solidFill>
              <a:schemeClr val="tx1"/>
            </a:solidFill>
          </a:ln>
        </p:spPr>
        <p:txBody>
          <a:bodyPr>
            <a:noAutofit/>
          </a:bodyPr>
          <a:lstStyle/>
          <a:p>
            <a:r>
              <a:rPr lang="ru-RU" sz="1400" b="1" dirty="0" smtClean="0">
                <a:latin typeface="Times New Roman" pitchFamily="18" charset="0"/>
                <a:cs typeface="Times New Roman" pitchFamily="18" charset="0"/>
              </a:rPr>
              <a:t>«Открывание» </a:t>
            </a:r>
            <a:r>
              <a:rPr lang="ru-RU" sz="1400" dirty="0" smtClean="0">
                <a:latin typeface="Times New Roman" pitchFamily="18" charset="0"/>
                <a:cs typeface="Times New Roman" pitchFamily="18" charset="0"/>
              </a:rPr>
              <a:t>означает выход игрока на свободную позицию, дающую возможность освободиться от опеки соперника, оторваться от него. «Открывшийся» игрок может или получить мяч и выполнить удар по цели, или отдать передачу своему партнеру, занявшему более выгодную позицию, или увести соперника за собой, освобождая путь к воротам одному из игроков своей команды. «Открывание» на свободную позицию должно осуществляться неожиданно для соперников и, естественно, на высокой скорости. Этому тактическому действию могут предшествовать обманные движения или же имитация игроком некоторой пассивности в целях введения опекуна в заблуждение. По отношению к направлению развивающейся атаки «открывание» может осуществляться вперед, в стороны и назад. Следует иметь в виду, что для получения мяча от партнера игрок должен открываться на свободное место в тот момент, когда последний готов выполнить передачу.</a:t>
            </a:r>
            <a:endParaRPr lang="ru-RU" sz="1400" dirty="0">
              <a:latin typeface="Times New Roman" pitchFamily="18" charset="0"/>
              <a:cs typeface="Times New Roman" pitchFamily="18" charset="0"/>
            </a:endParaRPr>
          </a:p>
        </p:txBody>
      </p:sp>
      <p:pic>
        <p:nvPicPr>
          <p:cNvPr id="2050" name="Picture 2" descr="C:\Users\ЕДДС\Desktop\ScreenHunter_2.jpg"/>
          <p:cNvPicPr>
            <a:picLocks noChangeAspect="1" noChangeArrowheads="1"/>
          </p:cNvPicPr>
          <p:nvPr/>
        </p:nvPicPr>
        <p:blipFill>
          <a:blip r:embed="rId2" cstate="print"/>
          <a:srcRect/>
          <a:stretch>
            <a:fillRect/>
          </a:stretch>
        </p:blipFill>
        <p:spPr bwMode="auto">
          <a:xfrm>
            <a:off x="642910" y="2015306"/>
            <a:ext cx="3571900" cy="4094982"/>
          </a:xfrm>
          <a:prstGeom prst="rect">
            <a:avLst/>
          </a:prstGeom>
          <a:noFill/>
        </p:spPr>
      </p:pic>
    </p:spTree>
  </p:cSld>
  <p:clrMapOvr>
    <a:masterClrMapping/>
  </p:clrMapOvr>
  <p:transition advTm="6953"/>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p:cNvSpPr>
          <p:nvPr/>
        </p:nvSpPr>
        <p:spPr>
          <a:xfrm>
            <a:off x="457200" y="274638"/>
            <a:ext cx="8229600" cy="1143000"/>
          </a:xfrm>
          <a:prstGeom prst="rect">
            <a:avLst/>
          </a:prstGeom>
          <a:solidFill>
            <a:srgbClr val="FFFF00"/>
          </a:solidFill>
          <a:ln w="6350">
            <a:solidFill>
              <a:schemeClr val="tx1"/>
            </a:solidFill>
          </a:ln>
        </p:spPr>
        <p:txBody>
          <a:bodyPr>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40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Комбинация «Игра в одно-два касания»</a:t>
            </a:r>
            <a:endParaRPr kumimoji="0" lang="ru-RU" sz="40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5" name="Заголовок 1"/>
          <p:cNvSpPr txBox="1">
            <a:spLocks/>
          </p:cNvSpPr>
          <p:nvPr/>
        </p:nvSpPr>
        <p:spPr>
          <a:xfrm>
            <a:off x="428596" y="1714488"/>
            <a:ext cx="4000528" cy="4786346"/>
          </a:xfrm>
          <a:prstGeom prst="rect">
            <a:avLst/>
          </a:prstGeom>
          <a:solidFill>
            <a:srgbClr val="FFFF00"/>
          </a:solidFill>
          <a:ln w="6350">
            <a:solidFill>
              <a:schemeClr val="tx1"/>
            </a:solidFill>
          </a:ln>
        </p:spPr>
        <p:txBody>
          <a:bodyP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ru-RU" sz="4400" b="0" i="0" u="none" strike="noStrike" kern="1200" cap="none" spc="0" normalizeH="0" baseline="0" noProof="0" dirty="0">
              <a:ln>
                <a:noFill/>
              </a:ln>
              <a:solidFill>
                <a:srgbClr val="FF0000"/>
              </a:solidFill>
              <a:effectLst/>
              <a:uLnTx/>
              <a:uFillTx/>
              <a:latin typeface="+mj-lt"/>
              <a:ea typeface="+mj-ea"/>
              <a:cs typeface="+mj-cs"/>
            </a:endParaRPr>
          </a:p>
        </p:txBody>
      </p:sp>
      <p:sp>
        <p:nvSpPr>
          <p:cNvPr id="6" name="Заголовок 1"/>
          <p:cNvSpPr txBox="1">
            <a:spLocks/>
          </p:cNvSpPr>
          <p:nvPr/>
        </p:nvSpPr>
        <p:spPr>
          <a:xfrm>
            <a:off x="4714876" y="1714488"/>
            <a:ext cx="4095720" cy="4786346"/>
          </a:xfrm>
          <a:prstGeom prst="rect">
            <a:avLst/>
          </a:prstGeom>
          <a:solidFill>
            <a:srgbClr val="FFFF00"/>
          </a:solidFill>
          <a:ln w="6350">
            <a:solidFill>
              <a:schemeClr val="tx1"/>
            </a:solidFill>
          </a:ln>
        </p:spPr>
        <p:txBody>
          <a:bodyPr>
            <a:noAutofit/>
          </a:bodyPr>
          <a:lstStyle/>
          <a:p>
            <a:r>
              <a:rPr lang="ru-RU" sz="1600" b="1" dirty="0" smtClean="0">
                <a:latin typeface="Times New Roman" pitchFamily="18" charset="0"/>
                <a:cs typeface="Times New Roman" pitchFamily="18" charset="0"/>
              </a:rPr>
              <a:t>Комбинация «игра в одно-два касания» </a:t>
            </a:r>
            <a:r>
              <a:rPr lang="ru-RU" sz="1600" dirty="0" smtClean="0">
                <a:latin typeface="Times New Roman" pitchFamily="18" charset="0"/>
                <a:cs typeface="Times New Roman" pitchFamily="18" charset="0"/>
              </a:rPr>
              <a:t>между тремя партнерами выполняется примерно так же, как и между двумя игроками. Отличие в том, что при взаимодействии трех партнеров передачи могут выполняться в различных направлениях. «Игра в одно-два касания» в мини-футболе дает возможность быстро и неожиданно для соперников изменить направление развития атаки, выиграть время для смены позиции или перегруппировки сил. На рисунке изображена такая комбинация. Она может иметь нескольких вариантов: выполняться без смены игроками своих мест, со сменой мест и с отвлекающими действиями.</a:t>
            </a:r>
          </a:p>
          <a:p>
            <a:endParaRPr lang="ru-RU" sz="1400" dirty="0"/>
          </a:p>
        </p:txBody>
      </p:sp>
      <p:pic>
        <p:nvPicPr>
          <p:cNvPr id="9218" name="Picture 2" descr="C:\Users\ЕДДС\Desktop\ScreenHunter_12.jpg"/>
          <p:cNvPicPr>
            <a:picLocks noChangeAspect="1" noChangeArrowheads="1"/>
          </p:cNvPicPr>
          <p:nvPr/>
        </p:nvPicPr>
        <p:blipFill>
          <a:blip r:embed="rId2" cstate="print"/>
          <a:srcRect/>
          <a:stretch>
            <a:fillRect/>
          </a:stretch>
        </p:blipFill>
        <p:spPr bwMode="auto">
          <a:xfrm>
            <a:off x="571472" y="2864476"/>
            <a:ext cx="3714776" cy="2531440"/>
          </a:xfrm>
          <a:prstGeom prst="rect">
            <a:avLst/>
          </a:prstGeom>
          <a:noFill/>
        </p:spPr>
      </p:pic>
    </p:spTree>
  </p:cSld>
  <p:clrMapOvr>
    <a:masterClrMapping/>
  </p:clrMapOvr>
  <p:transition advTm="6953"/>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p:cNvSpPr>
          <p:nvPr/>
        </p:nvSpPr>
        <p:spPr>
          <a:xfrm>
            <a:off x="457200" y="274638"/>
            <a:ext cx="8229600" cy="1143000"/>
          </a:xfrm>
          <a:prstGeom prst="rect">
            <a:avLst/>
          </a:prstGeom>
          <a:solidFill>
            <a:srgbClr val="FFFF00"/>
          </a:solidFill>
          <a:ln w="6350">
            <a:solidFill>
              <a:schemeClr val="tx1"/>
            </a:solidFill>
          </a:ln>
        </p:spPr>
        <p:txBody>
          <a:bodyP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40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Комбинация «Смена мест»</a:t>
            </a:r>
            <a:endParaRPr kumimoji="0" lang="ru-RU" sz="40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5" name="Заголовок 1"/>
          <p:cNvSpPr txBox="1">
            <a:spLocks/>
          </p:cNvSpPr>
          <p:nvPr/>
        </p:nvSpPr>
        <p:spPr>
          <a:xfrm>
            <a:off x="428596" y="1714488"/>
            <a:ext cx="4000528" cy="4786346"/>
          </a:xfrm>
          <a:prstGeom prst="rect">
            <a:avLst/>
          </a:prstGeom>
          <a:solidFill>
            <a:srgbClr val="FFFF00"/>
          </a:solidFill>
          <a:ln w="6350">
            <a:solidFill>
              <a:schemeClr val="tx1"/>
            </a:solidFill>
          </a:ln>
        </p:spPr>
        <p:txBody>
          <a:bodyP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ru-RU" sz="4400" b="0" i="0" u="none" strike="noStrike" kern="1200" cap="none" spc="0" normalizeH="0" baseline="0" noProof="0" dirty="0">
              <a:ln>
                <a:noFill/>
              </a:ln>
              <a:solidFill>
                <a:srgbClr val="FF0000"/>
              </a:solidFill>
              <a:effectLst/>
              <a:uLnTx/>
              <a:uFillTx/>
              <a:latin typeface="+mj-lt"/>
              <a:ea typeface="+mj-ea"/>
              <a:cs typeface="+mj-cs"/>
            </a:endParaRPr>
          </a:p>
        </p:txBody>
      </p:sp>
      <p:sp>
        <p:nvSpPr>
          <p:cNvPr id="6" name="Заголовок 1"/>
          <p:cNvSpPr txBox="1">
            <a:spLocks/>
          </p:cNvSpPr>
          <p:nvPr/>
        </p:nvSpPr>
        <p:spPr>
          <a:xfrm>
            <a:off x="4714876" y="1714488"/>
            <a:ext cx="4095720" cy="4786346"/>
          </a:xfrm>
          <a:prstGeom prst="rect">
            <a:avLst/>
          </a:prstGeom>
          <a:solidFill>
            <a:srgbClr val="FFFF00"/>
          </a:solidFill>
          <a:ln w="6350">
            <a:solidFill>
              <a:schemeClr val="tx1"/>
            </a:solidFill>
          </a:ln>
        </p:spPr>
        <p:txBody>
          <a:bodyPr>
            <a:noAutofit/>
          </a:bodyPr>
          <a:lstStyle/>
          <a:p>
            <a:r>
              <a:rPr lang="ru-RU" sz="1400" b="1" dirty="0" smtClean="0">
                <a:latin typeface="Times New Roman" pitchFamily="18" charset="0"/>
                <a:cs typeface="Times New Roman" pitchFamily="18" charset="0"/>
              </a:rPr>
              <a:t>Комбинация «смена мест» </a:t>
            </a:r>
            <a:r>
              <a:rPr lang="ru-RU" sz="1400" dirty="0" smtClean="0">
                <a:latin typeface="Times New Roman" pitchFamily="18" charset="0"/>
                <a:cs typeface="Times New Roman" pitchFamily="18" charset="0"/>
              </a:rPr>
              <a:t>применяется в мини-футболе для вскрытия обороны противоположной команды за счет перемещения игрока из своей зоны в зону партнера в тот момент, когда тот увёл оттуда опекающего его соперника. Эта комбинация может применяться на любых участках игрового поля. Сочетание нескольких таких комбинаций дает возможность продвигаться к противоположным воротам, обыгрывая соперников за счет создания численного превосходства на том или ином участке игрового поля. На рисунке изображена комбинация «смена мест». Подключившийся в атаку игрок А делает передачу партнеру Б. В момент, когда его пытается атаковать соперник Г, игрок Б отдает пас партнеру В. Тот незамедлительно направляет мяч переместившемуся по флангу на высокой скорости игроку А. Таким образом, в этой комбинации смена мест произошла между игроками Б и А. В результате комбинации первый получил игровое пространство и включился в атаку со своей половины игрового поля.</a:t>
            </a:r>
            <a:endParaRPr lang="ru-RU" sz="1400" dirty="0">
              <a:latin typeface="Times New Roman" pitchFamily="18" charset="0"/>
              <a:cs typeface="Times New Roman" pitchFamily="18" charset="0"/>
            </a:endParaRPr>
          </a:p>
        </p:txBody>
      </p:sp>
      <p:pic>
        <p:nvPicPr>
          <p:cNvPr id="3074" name="Picture 2" descr="C:\Users\ЕДДС\Desktop\ScreenHunter_3.jpg"/>
          <p:cNvPicPr>
            <a:picLocks noChangeAspect="1" noChangeArrowheads="1"/>
          </p:cNvPicPr>
          <p:nvPr/>
        </p:nvPicPr>
        <p:blipFill>
          <a:blip r:embed="rId2" cstate="print"/>
          <a:srcRect/>
          <a:stretch>
            <a:fillRect/>
          </a:stretch>
        </p:blipFill>
        <p:spPr bwMode="auto">
          <a:xfrm>
            <a:off x="642910" y="1900244"/>
            <a:ext cx="3571900" cy="4367206"/>
          </a:xfrm>
          <a:prstGeom prst="rect">
            <a:avLst/>
          </a:prstGeom>
          <a:noFill/>
        </p:spPr>
      </p:pic>
    </p:spTree>
  </p:cSld>
  <p:clrMapOvr>
    <a:masterClrMapping/>
  </p:clrMapOvr>
  <p:transition advTm="6953"/>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1544</TotalTime>
  <Words>1409</Words>
  <Application>Microsoft Office PowerPoint</Application>
  <PresentationFormat>Экран (4:3)</PresentationFormat>
  <Paragraphs>40</Paragraphs>
  <Slides>15</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15</vt:i4>
      </vt:variant>
    </vt:vector>
  </HeadingPairs>
  <TitlesOfParts>
    <vt:vector size="19" baseType="lpstr">
      <vt:lpstr>Arial</vt:lpstr>
      <vt:lpstr>Calibri</vt:lpstr>
      <vt:lpstr>Times New Roman</vt:lpstr>
      <vt:lpstr>Тема Office</vt:lpstr>
      <vt:lpstr>1. Технические приемы и командно-тактические действия в мини-футболе  2. Технико-тактические действия и приемы игры в    мини-футбол.  Игра по правилам.</vt:lpstr>
      <vt:lpstr>Тактика игры в атаке.</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Reanimator Extreme Edition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ФК "Амур-ЦДТ"</dc:title>
  <dc:subject>Футбол</dc:subject>
  <dc:creator>Богунов Сергей</dc:creator>
  <cp:keywords>футбол</cp:keywords>
  <dc:description>Презентация футбольной команды "Амур-ЦДТ" с. Амурзет, Еврейская автономная область.</dc:description>
  <cp:lastModifiedBy>АЙДАР</cp:lastModifiedBy>
  <cp:revision>115</cp:revision>
  <dcterms:created xsi:type="dcterms:W3CDTF">2014-02-20T06:09:04Z</dcterms:created>
  <dcterms:modified xsi:type="dcterms:W3CDTF">2020-04-28T19:43:16Z</dcterms:modified>
  <cp:category>спорт</cp:category>
</cp:coreProperties>
</file>