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C8BE-5CFC-42D2-BF5E-5758906414B3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A8FAD-E088-44C7-A8AE-177AC785B7E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r>
              <a:rPr lang="ru-RU" sz="3600" dirty="0" smtClean="0"/>
              <a:t>Алгоритмы приближенного решения уравнений на данном отрезке, например, методом деления отрезка пополам.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3600" dirty="0" smtClean="0"/>
              <a:t> Приближенное вычисление площади фигуры методом Монте-Карло. </a:t>
            </a:r>
            <a:br>
              <a:rPr lang="ru-RU" sz="3600" dirty="0" smtClean="0"/>
            </a:br>
            <a:r>
              <a:rPr lang="ru-RU" sz="3600" dirty="0" smtClean="0"/>
              <a:t>Построение траекторий, заданных разностными схемами. </a:t>
            </a:r>
            <a:r>
              <a:rPr lang="ru-RU" sz="3600" dirty="0" smtClean="0"/>
              <a:t/>
            </a:r>
            <a:br>
              <a:rPr lang="ru-RU" sz="36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/>
            </a:r>
            <a:br>
              <a:rPr lang="ru-RU" b="1" dirty="0"/>
            </a:br>
            <a:r>
              <a:rPr lang="ru-RU" dirty="0" smtClean="0"/>
              <a:t>Численные методы решения уравнений.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ru-RU" b="1" dirty="0" smtClean="0"/>
              <a:t>Что </a:t>
            </a:r>
            <a:r>
              <a:rPr lang="ru-RU" b="1" dirty="0"/>
              <a:t>нужно знать</a:t>
            </a:r>
            <a:r>
              <a:rPr lang="ru-RU" dirty="0"/>
              <a:t>:</a:t>
            </a:r>
          </a:p>
          <a:p>
            <a:pPr lvl="0"/>
            <a:r>
              <a:rPr lang="ru-RU" dirty="0"/>
              <a:t>далеко не для всех уравнений можно получить аналитическое решение, то есть, решение в виде формулы</a:t>
            </a:r>
          </a:p>
          <a:p>
            <a:pPr lvl="0"/>
            <a:r>
              <a:rPr lang="ru-RU" dirty="0"/>
              <a:t>если уравнение нельзя решить аналитически, приходится искать приближённое (неточное) решение с помощью численных методов, которые позволяют получить число, близкое к решению уравнения</a:t>
            </a:r>
          </a:p>
          <a:p>
            <a:pPr lvl="0"/>
            <a:r>
              <a:rPr lang="ru-RU" dirty="0"/>
              <a:t>для численного решения уравнений можно использовать электронные таблицы или собственную программу (считать вручную тоже можно, но очень долго!)</a:t>
            </a:r>
          </a:p>
          <a:p>
            <a:pPr lvl="0"/>
            <a:r>
              <a:rPr lang="ru-RU" dirty="0"/>
              <a:t>многие алгоритмы численного решения (в том числе алгоритмы в электронных таблицах) используют </a:t>
            </a:r>
            <a:r>
              <a:rPr lang="ru-RU" i="1" dirty="0"/>
              <a:t>начальное приближение</a:t>
            </a:r>
            <a:r>
              <a:rPr lang="ru-RU" dirty="0"/>
              <a:t> – значение, с которого начинается поиск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Что нужно знать</a:t>
            </a:r>
            <a:r>
              <a:rPr lang="ru-RU" dirty="0" smtClean="0"/>
              <a:t>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если уравнение имеет несколько решений, то решение, которое находит алгоритм поиска, зависит от выбранного начального приближения; поэтому начальное приближение нужно выбирать как можно ближе к тому решению, которое нас интересует</a:t>
            </a:r>
          </a:p>
          <a:p>
            <a:pPr lvl="0"/>
            <a:r>
              <a:rPr lang="ru-RU" dirty="0" smtClean="0"/>
              <a:t>если известен отрезок, на котором находится одно и только решение уравнения, удобно использовать метод деления отрезка пополам (его описание можно найти в любых учебниках);</a:t>
            </a:r>
          </a:p>
          <a:p>
            <a:pPr lvl="0"/>
            <a:r>
              <a:rPr lang="ru-RU" dirty="0" smtClean="0"/>
              <a:t>метод деления отрезка пополам позволяет оценить ошибку вычислений: если мы выяснили, что корень уравнения находится внутри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], то за решение можно принять его середину; при этом наибольшая ошибка – отклонение полученного приближённого решения от истинного – не превышает половины длины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 </a:t>
            </a:r>
            <a:r>
              <a:rPr lang="ru-RU" i="1" dirty="0"/>
              <a:t>Известно, что уравнение </a:t>
            </a:r>
            <a:r>
              <a:rPr lang="ru-RU" dirty="0"/>
              <a:t> на отрезке [0; 1,5] </a:t>
            </a:r>
            <a:r>
              <a:rPr lang="ru-RU" i="1" dirty="0"/>
              <a:t>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  <a:endParaRPr lang="ru-RU" dirty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/>
            <a:r>
              <a:rPr lang="ru-RU" sz="3200" dirty="0" smtClean="0"/>
              <a:t>программа, которая ищёт решение методом деления отрезка пополам:</a:t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142984"/>
            <a:ext cx="8929718" cy="5357850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sz="4600" b="1" dirty="0" smtClean="0"/>
              <a:t>from </a:t>
            </a:r>
            <a:r>
              <a:rPr lang="en-US" sz="4600" b="1" dirty="0"/>
              <a:t>math import </a:t>
            </a:r>
            <a:r>
              <a:rPr lang="en-US" sz="4600" b="1" dirty="0" err="1"/>
              <a:t>cos</a:t>
            </a:r>
            <a:r>
              <a:rPr lang="en-US" sz="4600" b="1" dirty="0"/>
              <a:t>, exp       # </a:t>
            </a:r>
            <a:r>
              <a:rPr lang="ru-RU" sz="4600" b="1" dirty="0"/>
              <a:t>подключить функции</a:t>
            </a:r>
            <a:r>
              <a:rPr lang="en-US" sz="4600" b="1" dirty="0"/>
              <a:t> </a:t>
            </a:r>
            <a:r>
              <a:rPr lang="en-US" sz="4600" b="1" dirty="0" err="1"/>
              <a:t>cos</a:t>
            </a:r>
            <a:r>
              <a:rPr lang="en-US" sz="4600" b="1" dirty="0"/>
              <a:t>, exp</a:t>
            </a:r>
            <a:endParaRPr lang="ru-RU" sz="4600" dirty="0"/>
          </a:p>
          <a:p>
            <a:pPr>
              <a:buNone/>
            </a:pPr>
            <a:r>
              <a:rPr lang="en-US" sz="4600" b="1" dirty="0" smtClean="0"/>
              <a:t>def </a:t>
            </a:r>
            <a:r>
              <a:rPr lang="en-US" sz="4600" b="1" dirty="0"/>
              <a:t>f</a:t>
            </a:r>
            <a:r>
              <a:rPr lang="ru-RU" sz="4600" b="1" dirty="0"/>
              <a:t>(</a:t>
            </a:r>
            <a:r>
              <a:rPr lang="en-US" sz="4600" b="1" dirty="0"/>
              <a:t>x</a:t>
            </a:r>
            <a:r>
              <a:rPr lang="ru-RU" sz="4600" b="1" dirty="0"/>
              <a:t>):                       # это функция </a:t>
            </a:r>
            <a:r>
              <a:rPr lang="ru-RU" sz="4600" b="1" dirty="0" err="1"/>
              <a:t>f</a:t>
            </a:r>
            <a:r>
              <a:rPr lang="ru-RU" sz="4600" b="1" dirty="0"/>
              <a:t>(</a:t>
            </a:r>
            <a:r>
              <a:rPr lang="ru-RU" sz="4600" b="1" dirty="0" err="1"/>
              <a:t>x</a:t>
            </a:r>
            <a:r>
              <a:rPr lang="ru-RU" sz="4600" b="1" dirty="0" smtClean="0"/>
              <a:t>)</a:t>
            </a:r>
            <a:endParaRPr lang="ru-RU" sz="4600" dirty="0" smtClean="0"/>
          </a:p>
          <a:p>
            <a:pPr>
              <a:buNone/>
            </a:pPr>
            <a:r>
              <a:rPr lang="ru-RU" sz="4600" b="1" dirty="0" smtClean="0"/>
              <a:t>    </a:t>
            </a:r>
            <a:r>
              <a:rPr lang="en-US" sz="4600" b="1" dirty="0" smtClean="0"/>
              <a:t>return 0.01*exp(x) - </a:t>
            </a:r>
            <a:r>
              <a:rPr lang="en-US" sz="4600" b="1" dirty="0" err="1" smtClean="0"/>
              <a:t>cos</a:t>
            </a:r>
            <a:r>
              <a:rPr lang="en-US" sz="4600" b="1" dirty="0" smtClean="0"/>
              <a:t>(3*x)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a</a:t>
            </a:r>
            <a:r>
              <a:rPr lang="ru-RU" sz="4600" b="1" dirty="0"/>
              <a:t>, </a:t>
            </a:r>
            <a:r>
              <a:rPr lang="en-US" sz="4600" b="1" dirty="0"/>
              <a:t>b</a:t>
            </a:r>
            <a:r>
              <a:rPr lang="ru-RU" sz="4600" b="1" dirty="0"/>
              <a:t> = 0, 1.5                   # границы отрезка     </a:t>
            </a:r>
            <a:r>
              <a:rPr lang="ru-RU" sz="4600" b="1" dirty="0" smtClean="0"/>
              <a:t>                       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while b</a:t>
            </a:r>
            <a:r>
              <a:rPr lang="ru-RU" sz="4600" b="1" dirty="0"/>
              <a:t>-</a:t>
            </a:r>
            <a:r>
              <a:rPr lang="en-US" sz="4600" b="1" dirty="0"/>
              <a:t>a</a:t>
            </a:r>
            <a:r>
              <a:rPr lang="ru-RU" sz="4600" b="1" dirty="0"/>
              <a:t> &gt; 1</a:t>
            </a:r>
            <a:r>
              <a:rPr lang="en-US" sz="4600" b="1" dirty="0"/>
              <a:t>e</a:t>
            </a:r>
            <a:r>
              <a:rPr lang="ru-RU" sz="4600" b="1" dirty="0"/>
              <a:t>-6:               # пока ширина отрезка &gt;= 10^(-6)    </a:t>
            </a:r>
            <a:endParaRPr lang="ru-RU" sz="4600" dirty="0"/>
          </a:p>
          <a:p>
            <a:pPr>
              <a:buNone/>
            </a:pPr>
            <a:r>
              <a:rPr lang="ru-RU" sz="4600" b="1" dirty="0"/>
              <a:t> </a:t>
            </a:r>
            <a:r>
              <a:rPr lang="ru-RU" sz="4600" b="1" dirty="0" smtClean="0"/>
              <a:t>      </a:t>
            </a:r>
            <a:r>
              <a:rPr lang="en-US" sz="4600" b="1" dirty="0"/>
              <a:t>c</a:t>
            </a:r>
            <a:r>
              <a:rPr lang="ru-RU" sz="4600" b="1" dirty="0"/>
              <a:t> = (</a:t>
            </a:r>
            <a:r>
              <a:rPr lang="en-US" sz="4600" b="1" dirty="0"/>
              <a:t>a</a:t>
            </a:r>
            <a:r>
              <a:rPr lang="ru-RU" sz="4600" b="1" dirty="0"/>
              <a:t> + </a:t>
            </a:r>
            <a:r>
              <a:rPr lang="en-US" sz="4600" b="1" dirty="0"/>
              <a:t>b</a:t>
            </a:r>
            <a:r>
              <a:rPr lang="ru-RU" sz="4600" b="1" dirty="0"/>
              <a:t>) / 2               # середина отрезка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       </a:t>
            </a:r>
            <a:r>
              <a:rPr lang="en-US" sz="4600" b="1" dirty="0"/>
              <a:t>if f</a:t>
            </a:r>
            <a:r>
              <a:rPr lang="ru-RU" sz="4600" b="1" dirty="0"/>
              <a:t>(</a:t>
            </a:r>
            <a:r>
              <a:rPr lang="en-US" sz="4600" b="1" dirty="0"/>
              <a:t>a</a:t>
            </a:r>
            <a:r>
              <a:rPr lang="ru-RU" sz="4600" b="1" dirty="0"/>
              <a:t>)*</a:t>
            </a:r>
            <a:r>
              <a:rPr lang="en-US" sz="4600" b="1" dirty="0"/>
              <a:t>f</a:t>
            </a:r>
            <a:r>
              <a:rPr lang="ru-RU" sz="4600" b="1" dirty="0"/>
              <a:t>(</a:t>
            </a:r>
            <a:r>
              <a:rPr lang="en-US" sz="4600" b="1" dirty="0"/>
              <a:t>c</a:t>
            </a:r>
            <a:r>
              <a:rPr lang="ru-RU" sz="4600" b="1" dirty="0"/>
              <a:t>) &lt;= 0:    </a:t>
            </a:r>
            <a:r>
              <a:rPr lang="ru-RU" sz="4600" b="1" dirty="0" smtClean="0"/>
              <a:t>   </a:t>
            </a:r>
            <a:r>
              <a:rPr lang="ru-RU" sz="4600" b="1" dirty="0"/>
              <a:t># сдвигаем правую или левую границу</a:t>
            </a:r>
            <a:endParaRPr lang="ru-RU" sz="4600" dirty="0"/>
          </a:p>
          <a:p>
            <a:pPr>
              <a:buNone/>
            </a:pPr>
            <a:r>
              <a:rPr lang="ru-RU" sz="4600" b="1" dirty="0"/>
              <a:t>     </a:t>
            </a:r>
            <a:r>
              <a:rPr lang="ru-RU" sz="4600" b="1" dirty="0" smtClean="0"/>
              <a:t>       </a:t>
            </a:r>
            <a:r>
              <a:rPr lang="en-US" sz="4600" b="1" dirty="0"/>
              <a:t>b = c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     </a:t>
            </a:r>
            <a:r>
              <a:rPr lang="en-US" sz="4600" b="1" dirty="0" smtClean="0"/>
              <a:t>  </a:t>
            </a:r>
            <a:r>
              <a:rPr lang="en-US" sz="4600" b="1" dirty="0"/>
              <a:t>else: a = c</a:t>
            </a:r>
            <a:endParaRPr lang="ru-RU" sz="4600" dirty="0"/>
          </a:p>
          <a:p>
            <a:pPr>
              <a:buNone/>
            </a:pPr>
            <a:r>
              <a:rPr lang="ru-RU" sz="4600" b="1" dirty="0" smtClean="0"/>
              <a:t># </a:t>
            </a:r>
            <a:r>
              <a:rPr lang="ru-RU" sz="4600" b="1" dirty="0"/>
              <a:t>вывод с 5 знаками в дробной части</a:t>
            </a:r>
            <a:endParaRPr lang="ru-RU" sz="4600" dirty="0"/>
          </a:p>
          <a:p>
            <a:pPr>
              <a:buNone/>
            </a:pPr>
            <a:r>
              <a:rPr lang="en-US" sz="4600" b="1" dirty="0"/>
              <a:t>print( "{:.5f}".format((a + b) / 2) ) </a:t>
            </a:r>
            <a:endParaRPr lang="ru-RU" sz="4600" dirty="0"/>
          </a:p>
          <a:p>
            <a:pPr lvl="0"/>
            <a:endParaRPr lang="ru-RU" dirty="0" smtClean="0"/>
          </a:p>
          <a:p>
            <a:pPr lvl="0"/>
            <a:endParaRPr lang="ru-RU" dirty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endParaRPr lang="ru-RU" dirty="0" smtClean="0"/>
          </a:p>
          <a:p>
            <a:pPr lvl="0">
              <a:buNone/>
            </a:pPr>
            <a:endParaRPr lang="ru-RU" dirty="0"/>
          </a:p>
          <a:p>
            <a:pPr lvl="0"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686800" cy="5429288"/>
          </a:xfrm>
        </p:spPr>
        <p:txBody>
          <a:bodyPr>
            <a:normAutofit fontScale="85000" lnSpcReduction="1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мы «загоняем» решение в маленький отрезок [</a:t>
            </a:r>
            <a:r>
              <a:rPr lang="en-US" dirty="0" smtClean="0"/>
              <a:t>a</a:t>
            </a:r>
            <a:r>
              <a:rPr lang="ru-RU" dirty="0" smtClean="0"/>
              <a:t>; </a:t>
            </a:r>
            <a:r>
              <a:rPr lang="en-US" dirty="0" smtClean="0"/>
              <a:t>b</a:t>
            </a:r>
            <a:r>
              <a:rPr lang="ru-RU" dirty="0" smtClean="0"/>
              <a:t>]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за решение принимается его середина (</a:t>
            </a:r>
            <a:r>
              <a:rPr lang="en-US" i="1" dirty="0" smtClean="0"/>
              <a:t>a</a:t>
            </a:r>
            <a:r>
              <a:rPr lang="en-US" dirty="0" smtClean="0"/>
              <a:t> </a:t>
            </a:r>
            <a:r>
              <a:rPr lang="ru-RU" dirty="0" smtClean="0"/>
              <a:t>+</a:t>
            </a:r>
            <a:r>
              <a:rPr lang="en-US" dirty="0" smtClean="0"/>
              <a:t> </a:t>
            </a:r>
            <a:r>
              <a:rPr lang="en-US" i="1" dirty="0" smtClean="0"/>
              <a:t>b</a:t>
            </a:r>
            <a:r>
              <a:rPr lang="ru-RU" dirty="0" smtClean="0"/>
              <a:t>)</a:t>
            </a:r>
            <a:r>
              <a:rPr lang="en-US" dirty="0" smtClean="0"/>
              <a:t> </a:t>
            </a:r>
            <a:r>
              <a:rPr lang="ru-RU" dirty="0" smtClean="0"/>
              <a:t>/</a:t>
            </a:r>
            <a:r>
              <a:rPr lang="en-US" dirty="0" smtClean="0"/>
              <a:t> </a:t>
            </a:r>
            <a:r>
              <a:rPr lang="ru-RU" dirty="0" smtClean="0"/>
              <a:t>2; при этом наибольшая ошибка не превышает половины длины отрезка, то есть (</a:t>
            </a:r>
            <a:r>
              <a:rPr lang="en-US" i="1" dirty="0" smtClean="0"/>
              <a:t>b </a:t>
            </a:r>
            <a:r>
              <a:rPr lang="ru-RU" i="1" dirty="0" smtClean="0"/>
              <a:t>–</a:t>
            </a:r>
            <a:r>
              <a:rPr lang="en-US" i="1" dirty="0" smtClean="0"/>
              <a:t> a</a:t>
            </a:r>
            <a:r>
              <a:rPr lang="ru-RU" dirty="0" smtClean="0"/>
              <a:t>)</a:t>
            </a:r>
            <a:r>
              <a:rPr lang="en-US" dirty="0" smtClean="0"/>
              <a:t> </a:t>
            </a:r>
            <a:r>
              <a:rPr lang="ru-RU" dirty="0" smtClean="0"/>
              <a:t>/</a:t>
            </a:r>
            <a:r>
              <a:rPr lang="en-US" dirty="0" smtClean="0"/>
              <a:t> </a:t>
            </a:r>
            <a:r>
              <a:rPr lang="ru-RU" dirty="0" smtClean="0"/>
              <a:t>2</a:t>
            </a:r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значение 1</a:t>
            </a:r>
            <a:r>
              <a:rPr lang="en-US" dirty="0" smtClean="0"/>
              <a:t>e</a:t>
            </a:r>
            <a:r>
              <a:rPr lang="ru-RU" dirty="0" smtClean="0"/>
              <a:t>–6 (10</a:t>
            </a:r>
            <a:r>
              <a:rPr lang="ru-RU" baseline="30000" dirty="0" smtClean="0"/>
              <a:t>-6</a:t>
            </a:r>
            <a:r>
              <a:rPr lang="ru-RU" dirty="0" smtClean="0"/>
              <a:t>) взято с запасом, для получения ошибки не более 10</a:t>
            </a:r>
            <a:r>
              <a:rPr lang="ru-RU" baseline="30000" dirty="0" smtClean="0"/>
              <a:t>-5</a:t>
            </a:r>
            <a:r>
              <a:rPr lang="ru-RU" dirty="0" smtClean="0"/>
              <a:t> («решить с точностью не менее, чем 0,00001) достаточно сделать ширину отрезка [</a:t>
            </a:r>
            <a:r>
              <a:rPr lang="ru-RU" dirty="0" err="1" smtClean="0"/>
              <a:t>a</a:t>
            </a:r>
            <a:r>
              <a:rPr lang="ru-RU" dirty="0" smtClean="0"/>
              <a:t>; </a:t>
            </a:r>
            <a:r>
              <a:rPr lang="ru-RU" dirty="0" err="1" smtClean="0"/>
              <a:t>b</a:t>
            </a:r>
            <a:r>
              <a:rPr lang="ru-RU" dirty="0" smtClean="0"/>
              <a:t>] меньше,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чем  2</a:t>
            </a:r>
            <a:r>
              <a:rPr lang="ru-RU" dirty="0" smtClean="0">
                <a:sym typeface="Symbol"/>
              </a:rPr>
              <a:t></a:t>
            </a:r>
            <a:r>
              <a:rPr lang="ru-RU" dirty="0" smtClean="0"/>
              <a:t>10</a:t>
            </a:r>
            <a:r>
              <a:rPr lang="ru-RU" baseline="30000" dirty="0" smtClean="0"/>
              <a:t>-5</a:t>
            </a:r>
            <a:endParaRPr lang="ru-RU" dirty="0" smtClean="0"/>
          </a:p>
          <a:p>
            <a:pPr marL="514350" lvl="0" indent="-514350">
              <a:buFont typeface="+mj-lt"/>
              <a:buAutoNum type="arabicPeriod"/>
            </a:pPr>
            <a:r>
              <a:rPr lang="ru-RU" dirty="0" smtClean="0"/>
              <a:t>формат "{:.5</a:t>
            </a:r>
            <a:r>
              <a:rPr lang="en-US" dirty="0" smtClean="0"/>
              <a:t>f</a:t>
            </a:r>
            <a:r>
              <a:rPr lang="ru-RU" dirty="0" smtClean="0"/>
              <a:t>}" означает «вывести число с фиксированной запятой с 5 знаками в дробной части»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571604" y="5929330"/>
            <a:ext cx="571504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None/>
            </a:pPr>
            <a:r>
              <a:rPr lang="en-US" sz="2800" dirty="0" err="1" smtClean="0"/>
              <a:t>Ответ</a:t>
            </a:r>
            <a:r>
              <a:rPr lang="en-US" sz="2800" dirty="0" smtClean="0"/>
              <a:t>: 0.51800</a:t>
            </a:r>
            <a:endParaRPr lang="ru-RU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928670"/>
            <a:ext cx="8286808" cy="3500462"/>
          </a:xfrm>
        </p:spPr>
        <p:txBody>
          <a:bodyPr>
            <a:normAutofit fontScale="47500" lnSpcReduction="20000"/>
          </a:bodyPr>
          <a:lstStyle/>
          <a:p>
            <a:pPr marL="324000" lvl="0" indent="-742950">
              <a:buFont typeface="+mj-lt"/>
              <a:buAutoNum type="arabicPeriod"/>
            </a:pPr>
            <a:r>
              <a:rPr lang="ru-RU" sz="5100" dirty="0"/>
              <a:t>Известно, что уравнение </a:t>
            </a:r>
            <a:r>
              <a:rPr lang="ru-RU" sz="5100" dirty="0" smtClean="0"/>
              <a:t>                                         </a:t>
            </a:r>
          </a:p>
          <a:p>
            <a:pPr marL="324000" lvl="0" indent="-742950">
              <a:buNone/>
            </a:pPr>
            <a:r>
              <a:rPr lang="ru-RU" sz="5100" dirty="0" smtClean="0"/>
              <a:t>на </a:t>
            </a:r>
            <a:r>
              <a:rPr lang="ru-RU" sz="5100" dirty="0"/>
              <a:t>отрезке [1; 1,5]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</a:t>
            </a:r>
            <a:r>
              <a:rPr lang="ru-RU" sz="5100" dirty="0" smtClean="0"/>
              <a:t>.</a:t>
            </a:r>
          </a:p>
          <a:p>
            <a:pPr marL="742950" lvl="0" indent="-742950" algn="just">
              <a:buNone/>
            </a:pPr>
            <a:r>
              <a:rPr lang="ru-RU" sz="5100" dirty="0" smtClean="0"/>
              <a:t>2. Известно</a:t>
            </a:r>
            <a:r>
              <a:rPr lang="ru-RU" sz="5100" dirty="0"/>
              <a:t>, что уравнение </a:t>
            </a:r>
            <a:r>
              <a:rPr lang="ru-RU" sz="5100" dirty="0" smtClean="0"/>
              <a:t>                                    </a:t>
            </a:r>
          </a:p>
          <a:p>
            <a:pPr marL="742950" lvl="0" indent="-742950" algn="just">
              <a:buNone/>
            </a:pPr>
            <a:r>
              <a:rPr lang="ru-RU" sz="5100" dirty="0" smtClean="0"/>
              <a:t>  на </a:t>
            </a:r>
            <a:r>
              <a:rPr lang="ru-RU" sz="5100" dirty="0"/>
              <a:t>отрезке [1,8; 2,4]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</a:t>
            </a:r>
            <a:r>
              <a:rPr lang="ru-RU" sz="5100" dirty="0" smtClean="0"/>
              <a:t>.</a:t>
            </a:r>
          </a:p>
          <a:p>
            <a:pPr marL="742950" lvl="0" indent="-742950" algn="just">
              <a:buNone/>
            </a:pPr>
            <a:endParaRPr lang="ru-RU" sz="5100" dirty="0" smtClean="0"/>
          </a:p>
          <a:p>
            <a:pPr marL="742950" lvl="0" indent="-742950" algn="just">
              <a:buNone/>
            </a:pPr>
            <a:endParaRPr lang="ru-RU" sz="5100" dirty="0" smtClean="0"/>
          </a:p>
          <a:p>
            <a:pPr marL="742950" lvl="0" indent="-742950" algn="just">
              <a:buNone/>
            </a:pPr>
            <a:endParaRPr lang="ru-RU" sz="5100" dirty="0" smtClean="0"/>
          </a:p>
          <a:p>
            <a:pPr algn="just">
              <a:buNone/>
            </a:pP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643438" y="857232"/>
          <a:ext cx="2786082" cy="500066"/>
        </p:xfrm>
        <a:graphic>
          <a:graphicData uri="http://schemas.openxmlformats.org/presentationml/2006/ole">
            <p:oleObj spid="_x0000_s1026" name="Формула" r:id="rId3" imgW="1180800" imgH="228600" progId="Equation.3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4214810" y="2428868"/>
          <a:ext cx="2500330" cy="514352"/>
        </p:xfrm>
        <a:graphic>
          <a:graphicData uri="http://schemas.openxmlformats.org/presentationml/2006/ole">
            <p:oleObj spid="_x0000_s1027" name="Формула" r:id="rId4" imgW="1180800" imgH="228600" progId="Equation.3">
              <p:embed/>
            </p:oleObj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857620" y="4286254"/>
          <a:ext cx="3929090" cy="2290768"/>
        </p:xfrm>
        <a:graphic>
          <a:graphicData uri="http://schemas.openxmlformats.org/drawingml/2006/table">
            <a:tbl>
              <a:tblPr/>
              <a:tblGrid>
                <a:gridCol w="1964545"/>
                <a:gridCol w="1964545"/>
              </a:tblGrid>
              <a:tr h="389918">
                <a:tc>
                  <a:txBody>
                    <a:bodyPr/>
                    <a:lstStyle/>
                    <a:p>
                      <a:pPr algn="ctr" fontAlgn="ctr"/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ответы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991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1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1.26931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2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2.15842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54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3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1.64996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1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4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1.96216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73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latin typeface="Arial"/>
                        </a:rPr>
                        <a:t>5</a:t>
                      </a:r>
                      <a:endParaRPr lang="ru-RU" sz="2000" b="0" i="0" u="none" strike="noStrike" dirty="0">
                        <a:latin typeface="Arial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latin typeface="Arial"/>
                        </a:rPr>
                        <a:t>1.67749</a:t>
                      </a:r>
                    </a:p>
                  </a:txBody>
                  <a:tcPr marL="9525" marR="9525" marT="9525" marB="0" anchor="ctr">
                    <a:lnL w="6350" cap="flat" cmpd="sng" algn="ctr">
                      <a:noFill/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lvl="0" indent="-742950" algn="just">
              <a:buNone/>
            </a:pPr>
            <a:r>
              <a:rPr lang="ru-RU" dirty="0" smtClean="0"/>
              <a:t>3.Известно,что уравнение                                  на отрезке [1; 2]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5072066" y="1643050"/>
          <a:ext cx="3000396" cy="514352"/>
        </p:xfrm>
        <a:graphic>
          <a:graphicData uri="http://schemas.openxmlformats.org/presentationml/2006/ole">
            <p:oleObj spid="_x0000_s2050" name="Формула" r:id="rId3" imgW="12571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Домашняя работа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85000" lnSpcReduction="20000"/>
          </a:bodyPr>
          <a:lstStyle/>
          <a:p>
            <a:pPr marL="742950" lvl="0" indent="-742950" algn="just">
              <a:buAutoNum type="arabicPeriod" startAt="4"/>
            </a:pPr>
            <a:r>
              <a:rPr lang="ru-RU" dirty="0" smtClean="0"/>
              <a:t>Известно, что уравнение                                     на отрезке [1,5; 2]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 marL="742950" lvl="0" indent="-742950" algn="just">
              <a:buNone/>
            </a:pPr>
            <a:endParaRPr lang="ru-RU" dirty="0" smtClean="0"/>
          </a:p>
          <a:p>
            <a:pPr marL="742950" lvl="0" indent="-742950" algn="just">
              <a:buNone/>
            </a:pPr>
            <a:r>
              <a:rPr lang="ru-RU" dirty="0" smtClean="0"/>
              <a:t>5. Известно, что уравнение                                  на отрезке [1,5; 1,8] имеет единственный корень. Найдите его приблизительное значение с точностью не менее 0,00001 и запишите в ответе найденное значение ровно с пятью значащими цифрами после запятой.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5214942" y="928670"/>
          <a:ext cx="2786082" cy="514352"/>
        </p:xfrm>
        <a:graphic>
          <a:graphicData uri="http://schemas.openxmlformats.org/presentationml/2006/ole">
            <p:oleObj spid="_x0000_s3074" name="Формула" r:id="rId3" imgW="1257120" imgH="22860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4714876" y="3500438"/>
          <a:ext cx="3143272" cy="442914"/>
        </p:xfrm>
        <a:graphic>
          <a:graphicData uri="http://schemas.openxmlformats.org/presentationml/2006/ole">
            <p:oleObj spid="_x0000_s3075" name="Формула" r:id="rId4" imgW="1168200" imgH="228600" progId="Equation.3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619</Words>
  <Application>Microsoft Office PowerPoint</Application>
  <PresentationFormat>Экран (4:3)</PresentationFormat>
  <Paragraphs>62</Paragraphs>
  <Slides>9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Формула</vt:lpstr>
      <vt:lpstr>  Алгоритмы приближенного решения уравнений на данном отрезке, например, методом деления отрезка пополам.   Приближенное вычисление площади фигуры методом Монте-Карло.  Построение траекторий, заданных разностными схемами.     </vt:lpstr>
      <vt:lpstr> Численные методы решения уравнений. </vt:lpstr>
      <vt:lpstr>Что нужно знать: </vt:lpstr>
      <vt:lpstr>Задача</vt:lpstr>
      <vt:lpstr>программа, которая ищёт решение методом деления отрезка пополам: </vt:lpstr>
      <vt:lpstr>Решение</vt:lpstr>
      <vt:lpstr>Домашняя работа</vt:lpstr>
      <vt:lpstr>Домашняя работа</vt:lpstr>
      <vt:lpstr>Домашняя работа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Алгоритмы приближенного решения уравнений на данном отрезке, например, методом деления отрезка пополам.</dc:title>
  <dc:creator>Минзия</dc:creator>
  <cp:lastModifiedBy>Минзия</cp:lastModifiedBy>
  <cp:revision>4</cp:revision>
  <dcterms:created xsi:type="dcterms:W3CDTF">2020-04-29T15:41:25Z</dcterms:created>
  <dcterms:modified xsi:type="dcterms:W3CDTF">2020-05-06T14:57:17Z</dcterms:modified>
</cp:coreProperties>
</file>